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notesSlides/notesSlide15.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16.xml" ContentType="application/vnd.openxmlformats-officedocument.presentationml.notesSlide+xml"/>
  <Override PartName="/ppt/charts/chart17.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21.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22.xml" ContentType="application/vnd.openxmlformats-officedocument.presentationml.notesSlide+xml"/>
  <Override PartName="/ppt/charts/chart2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5" r:id="rId4"/>
    <p:sldMasterId id="2147484090" r:id="rId5"/>
  </p:sldMasterIdLst>
  <p:notesMasterIdLst>
    <p:notesMasterId r:id="rId40"/>
  </p:notesMasterIdLst>
  <p:handoutMasterIdLst>
    <p:handoutMasterId r:id="rId41"/>
  </p:handoutMasterIdLst>
  <p:sldIdLst>
    <p:sldId id="20609" r:id="rId6"/>
    <p:sldId id="2146848446" r:id="rId7"/>
    <p:sldId id="2146848479" r:id="rId8"/>
    <p:sldId id="2146848452" r:id="rId9"/>
    <p:sldId id="2146848472" r:id="rId10"/>
    <p:sldId id="2146848496" r:id="rId11"/>
    <p:sldId id="2146848453" r:id="rId12"/>
    <p:sldId id="2146848484" r:id="rId13"/>
    <p:sldId id="2146848454" r:id="rId14"/>
    <p:sldId id="2146848498" r:id="rId15"/>
    <p:sldId id="2146848499" r:id="rId16"/>
    <p:sldId id="2146848505" r:id="rId17"/>
    <p:sldId id="2146848507" r:id="rId18"/>
    <p:sldId id="2146848480" r:id="rId19"/>
    <p:sldId id="2146848461" r:id="rId20"/>
    <p:sldId id="2146848512" r:id="rId21"/>
    <p:sldId id="2146848462" r:id="rId22"/>
    <p:sldId id="2146848468" r:id="rId23"/>
    <p:sldId id="2146848478" r:id="rId24"/>
    <p:sldId id="2146848456" r:id="rId25"/>
    <p:sldId id="2146848457" r:id="rId26"/>
    <p:sldId id="2146848432" r:id="rId27"/>
    <p:sldId id="2146848438" r:id="rId28"/>
    <p:sldId id="2146848483" r:id="rId29"/>
    <p:sldId id="2146848503" r:id="rId30"/>
    <p:sldId id="2146848416" r:id="rId31"/>
    <p:sldId id="2146848494" r:id="rId32"/>
    <p:sldId id="2146848506" r:id="rId33"/>
    <p:sldId id="2146848482" r:id="rId34"/>
    <p:sldId id="2146848460" r:id="rId35"/>
    <p:sldId id="2146848502" r:id="rId36"/>
    <p:sldId id="2146848508" r:id="rId37"/>
    <p:sldId id="2146848481" r:id="rId38"/>
    <p:sldId id="21468484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152" userDrawn="1">
          <p15:clr>
            <a:srgbClr val="A4A3A4"/>
          </p15:clr>
        </p15:guide>
        <p15:guide id="2" orient="horz" pos="3096" userDrawn="1">
          <p15:clr>
            <a:srgbClr val="A4A3A4"/>
          </p15:clr>
        </p15:guide>
        <p15:guide id="3" orient="horz" pos="1539" userDrawn="1">
          <p15:clr>
            <a:srgbClr val="A4A3A4"/>
          </p15:clr>
        </p15:guide>
        <p15:guide id="4" pos="2400" userDrawn="1">
          <p15:clr>
            <a:srgbClr val="A4A3A4"/>
          </p15:clr>
        </p15:guide>
        <p15:guide id="5" pos="3016" userDrawn="1">
          <p15:clr>
            <a:srgbClr val="A4A3A4"/>
          </p15:clr>
        </p15:guide>
        <p15:guide id="6" pos="4252" userDrawn="1">
          <p15:clr>
            <a:srgbClr val="A4A3A4"/>
          </p15:clr>
        </p15:guide>
        <p15:guide id="7" pos="4859" userDrawn="1">
          <p15:clr>
            <a:srgbClr val="A4A3A4"/>
          </p15:clr>
        </p15:guide>
        <p15:guide id="8" pos="6095" userDrawn="1">
          <p15:clr>
            <a:srgbClr val="A4A3A4"/>
          </p15:clr>
        </p15:guide>
        <p15:guide id="9" orient="horz" pos="1728" userDrawn="1">
          <p15:clr>
            <a:srgbClr val="A4A3A4"/>
          </p15:clr>
        </p15:guide>
        <p15:guide id="10" pos="2178" userDrawn="1">
          <p15:clr>
            <a:srgbClr val="A4A3A4"/>
          </p15:clr>
        </p15:guide>
        <p15:guide id="11" pos="3603" userDrawn="1">
          <p15:clr>
            <a:srgbClr val="A4A3A4"/>
          </p15:clr>
        </p15:guide>
        <p15:guide id="12" pos="7104" userDrawn="1">
          <p15:clr>
            <a:srgbClr val="A4A3A4"/>
          </p15:clr>
        </p15:guide>
        <p15:guide id="13" orient="horz" pos="936" userDrawn="1">
          <p15:clr>
            <a:srgbClr val="A4A3A4"/>
          </p15:clr>
        </p15:guide>
        <p15:guide id="14" orient="horz" pos="1131" userDrawn="1">
          <p15:clr>
            <a:srgbClr val="A4A3A4"/>
          </p15:clr>
        </p15:guide>
        <p15:guide id="15" orient="horz" pos="1992" userDrawn="1">
          <p15:clr>
            <a:srgbClr val="A4A3A4"/>
          </p15:clr>
        </p15:guide>
        <p15:guide id="16" pos="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DDB370-3776-3E04-C6EC-695209394CC1}" name="Jaeger Senn-Flinn" initials="JS" userId="S::jsennflinn@directionsresearch.com::4be7deff-cb4e-454b-9858-732ceaf46727" providerId="AD"/>
  <p188:author id="{ED03CD76-C6D5-B990-0AA2-E67ECAE49BC3}" name="Ben Shooner" initials="BS" userId="S::bshooner@directionsresearch.com::1d5e02f3-77b7-4488-8f26-9a9c37969e7e" providerId="AD"/>
  <p188:author id="{EBEC55DE-B0F3-FACC-A5CC-FCB7B93A3865}" name="Payton Woods" initials="PW" userId="S::PWoods@directionsresearch.com::434a8d99-015c-4be1-a0c3-fad57c1d33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8E4"/>
    <a:srgbClr val="89BCD1"/>
    <a:srgbClr val="6AAAC5"/>
    <a:srgbClr val="57595C"/>
    <a:srgbClr val="B2D3E0"/>
    <a:srgbClr val="1A3D4F"/>
    <a:srgbClr val="6AAAC4"/>
    <a:srgbClr val="D9D9D9"/>
    <a:srgbClr val="4D9CBB"/>
    <a:srgbClr val="80B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783CE-AC12-4E5F-AB44-F88E611772C9}" vWet="4" dt="2024-02-21T16:23:09.618"/>
    <p1510:client id="{78EBFA53-0EF4-401C-80B9-D26CF45804D4}" v="145" dt="2024-02-21T16:48:21.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37" autoAdjust="0"/>
    <p:restoredTop sz="94660"/>
  </p:normalViewPr>
  <p:slideViewPr>
    <p:cSldViewPr snapToGrid="0">
      <p:cViewPr varScale="1">
        <p:scale>
          <a:sx n="58" d="100"/>
          <a:sy n="58" d="100"/>
        </p:scale>
        <p:origin x="1276" y="56"/>
      </p:cViewPr>
      <p:guideLst>
        <p:guide pos="1152"/>
        <p:guide orient="horz" pos="3096"/>
        <p:guide orient="horz" pos="1539"/>
        <p:guide pos="2400"/>
        <p:guide pos="3016"/>
        <p:guide pos="4252"/>
        <p:guide pos="4859"/>
        <p:guide pos="6095"/>
        <p:guide orient="horz" pos="1728"/>
        <p:guide pos="2178"/>
        <p:guide pos="3603"/>
        <p:guide pos="7104"/>
        <p:guide orient="horz" pos="936"/>
        <p:guide orient="horz" pos="1131"/>
        <p:guide orient="horz" pos="1992"/>
        <p:guide pos="52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xml"/><Relationship Id="rId1" Type="http://schemas.microsoft.com/office/2011/relationships/chartStyle" Target="style1.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Column1</c:v>
                </c:pt>
              </c:strCache>
            </c:strRef>
          </c:tx>
          <c:spPr>
            <a:solidFill>
              <a:schemeClr val="bg1">
                <a:lumMod val="65000"/>
              </a:schemeClr>
            </a:solidFill>
            <a:ln>
              <a:noFill/>
            </a:ln>
            <a:effectLst/>
          </c:spPr>
          <c:invertIfNegative val="0"/>
          <c:dPt>
            <c:idx val="0"/>
            <c:invertIfNegative val="0"/>
            <c:bubble3D val="0"/>
            <c:spPr>
              <a:solidFill>
                <a:srgbClr val="6AAAC4"/>
              </a:solidFill>
              <a:ln>
                <a:noFill/>
              </a:ln>
              <a:effectLst/>
            </c:spPr>
            <c:extLst>
              <c:ext xmlns:c16="http://schemas.microsoft.com/office/drawing/2014/chart" uri="{C3380CC4-5D6E-409C-BE32-E72D297353CC}">
                <c16:uniqueId val="{00000003-2E5E-4BD1-BED4-EEEB41EAD565}"/>
              </c:ext>
            </c:extLst>
          </c:dPt>
          <c:dLbls>
            <c:dLbl>
              <c:idx val="1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5E-4BD1-BED4-EEEB41EAD565}"/>
                </c:ext>
              </c:extLst>
            </c:dLbl>
            <c:dLbl>
              <c:idx val="1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5E-4BD1-BED4-EEEB41EAD565}"/>
                </c:ext>
              </c:extLst>
            </c:dLbl>
            <c:dLbl>
              <c:idx val="1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5E-4BD1-BED4-EEEB41EAD565}"/>
                </c:ext>
              </c:extLst>
            </c:dLbl>
            <c:spPr>
              <a:noFill/>
              <a:ln>
                <a:noFill/>
              </a:ln>
              <a:effectLst/>
            </c:spPr>
            <c:txPr>
              <a:bodyPr rot="0" spcFirstLastPara="1" vertOverflow="ellipsis" vert="horz" wrap="none" anchor="ctr" anchorCtr="1"/>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Ag/farm radio</c:v>
                </c:pt>
                <c:pt idx="1">
                  <c:v>Ag/farm television</c:v>
                </c:pt>
                <c:pt idx="2">
                  <c:v>Ag/farm publications </c:v>
                </c:pt>
                <c:pt idx="3">
                  <c:v>Blogs/websites/news sources that I seek out</c:v>
                </c:pt>
                <c:pt idx="4">
                  <c:v>Online farm forums </c:v>
                </c:pt>
                <c:pt idx="5">
                  <c:v>E-newsletters I receive from suppliers</c:v>
                </c:pt>
                <c:pt idx="6">
                  <c:v>Social media</c:v>
                </c:pt>
                <c:pt idx="7">
                  <c:v>Ag/farm related apps for smartphone/tablets</c:v>
                </c:pt>
                <c:pt idx="8">
                  <c:v>Text notifications from suppliers, manufacturers</c:v>
                </c:pt>
                <c:pt idx="9">
                  <c:v>E-newsletters I receive from publications</c:v>
                </c:pt>
                <c:pt idx="10">
                  <c:v>Company or industry websites</c:v>
                </c:pt>
                <c:pt idx="11">
                  <c:v>Ag/farm shows</c:v>
                </c:pt>
                <c:pt idx="12">
                  <c:v>Farm radio websites</c:v>
                </c:pt>
                <c:pt idx="13">
                  <c:v>Ag/farm podcasts</c:v>
                </c:pt>
              </c:strCache>
            </c:strRef>
          </c:cat>
          <c:val>
            <c:numRef>
              <c:f>Sheet1!$B$2:$B$15</c:f>
              <c:numCache>
                <c:formatCode>0%</c:formatCode>
                <c:ptCount val="14"/>
                <c:pt idx="0">
                  <c:v>0.63305322128849995</c:v>
                </c:pt>
                <c:pt idx="1">
                  <c:v>0.3389355742297</c:v>
                </c:pt>
                <c:pt idx="2">
                  <c:v>0.30532212885150001</c:v>
                </c:pt>
                <c:pt idx="3">
                  <c:v>0.1680672268908</c:v>
                </c:pt>
                <c:pt idx="4">
                  <c:v>0.1540616246499</c:v>
                </c:pt>
                <c:pt idx="5">
                  <c:v>0.14845938375350001</c:v>
                </c:pt>
                <c:pt idx="6">
                  <c:v>0.140056022409</c:v>
                </c:pt>
                <c:pt idx="7">
                  <c:v>0.13165266106439999</c:v>
                </c:pt>
                <c:pt idx="8">
                  <c:v>0.13165266106439999</c:v>
                </c:pt>
                <c:pt idx="9">
                  <c:v>0.13165266106439999</c:v>
                </c:pt>
                <c:pt idx="10">
                  <c:v>0.1204481792717</c:v>
                </c:pt>
                <c:pt idx="11">
                  <c:v>0.1008403361345</c:v>
                </c:pt>
                <c:pt idx="12">
                  <c:v>8.9635854341739998E-2</c:v>
                </c:pt>
                <c:pt idx="13">
                  <c:v>7.5630252100839998E-2</c:v>
                </c:pt>
              </c:numCache>
            </c:numRef>
          </c:val>
          <c:extLst>
            <c:ext xmlns:c16="http://schemas.microsoft.com/office/drawing/2014/chart" uri="{C3380CC4-5D6E-409C-BE32-E72D297353CC}">
              <c16:uniqueId val="{00000000-DE0E-49D0-A074-370346AF55C1}"/>
            </c:ext>
          </c:extLst>
        </c:ser>
        <c:ser>
          <c:idx val="1"/>
          <c:order val="1"/>
          <c:tx>
            <c:strRef>
              <c:f>Sheet1!$C$1</c:f>
              <c:strCache>
                <c:ptCount val="1"/>
                <c:pt idx="0">
                  <c:v>Column2</c:v>
                </c:pt>
              </c:strCache>
            </c:strRef>
          </c:tx>
          <c:spPr>
            <a:solidFill>
              <a:srgbClr val="D9D9D9">
                <a:alpha val="72000"/>
              </a:srgbClr>
            </a:solidFill>
            <a:ln>
              <a:noFill/>
            </a:ln>
            <a:effectLst/>
          </c:spPr>
          <c:invertIfNegative val="0"/>
          <c:cat>
            <c:strRef>
              <c:f>Sheet1!$A$2:$A$15</c:f>
              <c:strCache>
                <c:ptCount val="14"/>
                <c:pt idx="0">
                  <c:v>Ag/farm radio</c:v>
                </c:pt>
                <c:pt idx="1">
                  <c:v>Ag/farm television</c:v>
                </c:pt>
                <c:pt idx="2">
                  <c:v>Ag/farm publications </c:v>
                </c:pt>
                <c:pt idx="3">
                  <c:v>Blogs/websites/news sources that I seek out</c:v>
                </c:pt>
                <c:pt idx="4">
                  <c:v>Online farm forums </c:v>
                </c:pt>
                <c:pt idx="5">
                  <c:v>E-newsletters I receive from suppliers</c:v>
                </c:pt>
                <c:pt idx="6">
                  <c:v>Social media</c:v>
                </c:pt>
                <c:pt idx="7">
                  <c:v>Ag/farm related apps for smartphone/tablets</c:v>
                </c:pt>
                <c:pt idx="8">
                  <c:v>Text notifications from suppliers, manufacturers</c:v>
                </c:pt>
                <c:pt idx="9">
                  <c:v>E-newsletters I receive from publications</c:v>
                </c:pt>
                <c:pt idx="10">
                  <c:v>Company or industry websites</c:v>
                </c:pt>
                <c:pt idx="11">
                  <c:v>Ag/farm shows</c:v>
                </c:pt>
                <c:pt idx="12">
                  <c:v>Farm radio websites</c:v>
                </c:pt>
                <c:pt idx="13">
                  <c:v>Ag/farm podcasts</c:v>
                </c:pt>
              </c:strCache>
            </c:strRef>
          </c:cat>
          <c:val>
            <c:numRef>
              <c:f>Sheet1!$C$2:$C$15</c:f>
              <c:numCache>
                <c:formatCode>0%</c:formatCode>
                <c:ptCount val="14"/>
                <c:pt idx="0">
                  <c:v>0.36694677871150005</c:v>
                </c:pt>
                <c:pt idx="1">
                  <c:v>0.6610644257703</c:v>
                </c:pt>
                <c:pt idx="2">
                  <c:v>0.69467787114849999</c:v>
                </c:pt>
                <c:pt idx="3">
                  <c:v>0.8319327731092</c:v>
                </c:pt>
                <c:pt idx="4">
                  <c:v>0.84593837535009997</c:v>
                </c:pt>
                <c:pt idx="5">
                  <c:v>0.85154061624650002</c:v>
                </c:pt>
                <c:pt idx="6">
                  <c:v>0.85994397759100005</c:v>
                </c:pt>
                <c:pt idx="7">
                  <c:v>0.86834733893560001</c:v>
                </c:pt>
                <c:pt idx="8">
                  <c:v>0.86834733893560001</c:v>
                </c:pt>
                <c:pt idx="9">
                  <c:v>0.86834733893560001</c:v>
                </c:pt>
                <c:pt idx="10">
                  <c:v>0.87955182072829996</c:v>
                </c:pt>
                <c:pt idx="11">
                  <c:v>0.89915966386549995</c:v>
                </c:pt>
                <c:pt idx="12">
                  <c:v>0.91036414565825996</c:v>
                </c:pt>
                <c:pt idx="13">
                  <c:v>0.92436974789916004</c:v>
                </c:pt>
              </c:numCache>
            </c:numRef>
          </c:val>
          <c:extLst>
            <c:ext xmlns:c16="http://schemas.microsoft.com/office/drawing/2014/chart" uri="{C3380CC4-5D6E-409C-BE32-E72D297353CC}">
              <c16:uniqueId val="{00000001-DE0E-49D0-A074-370346AF55C1}"/>
            </c:ext>
          </c:extLst>
        </c:ser>
        <c:dLbls>
          <c:showLegendKey val="0"/>
          <c:showVal val="0"/>
          <c:showCatName val="0"/>
          <c:showSerName val="0"/>
          <c:showPercent val="0"/>
          <c:showBubbleSize val="0"/>
        </c:dLbls>
        <c:gapWidth val="50"/>
        <c:overlap val="100"/>
        <c:axId val="1314064192"/>
        <c:axId val="1314062944"/>
      </c:barChart>
      <c:catAx>
        <c:axId val="1314064192"/>
        <c:scaling>
          <c:orientation val="maxMin"/>
        </c:scaling>
        <c:delete val="1"/>
        <c:axPos val="l"/>
        <c:numFmt formatCode="General" sourceLinked="1"/>
        <c:majorTickMark val="none"/>
        <c:minorTickMark val="none"/>
        <c:tickLblPos val="nextTo"/>
        <c:crossAx val="1314062944"/>
        <c:crosses val="autoZero"/>
        <c:auto val="1"/>
        <c:lblAlgn val="ctr"/>
        <c:lblOffset val="100"/>
        <c:noMultiLvlLbl val="0"/>
      </c:catAx>
      <c:valAx>
        <c:axId val="1314062944"/>
        <c:scaling>
          <c:orientation val="minMax"/>
          <c:max val="1"/>
        </c:scaling>
        <c:delete val="1"/>
        <c:axPos val="t"/>
        <c:numFmt formatCode="0%" sourceLinked="1"/>
        <c:majorTickMark val="none"/>
        <c:minorTickMark val="none"/>
        <c:tickLblPos val="nextTo"/>
        <c:crossAx val="131406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6AAAC4"/>
            </a:solidFill>
            <a:ln>
              <a:noFill/>
            </a:ln>
            <a:effectLst/>
          </c:spPr>
          <c:invertIfNegative val="0"/>
          <c:dLbls>
            <c:spPr>
              <a:noFill/>
              <a:ln>
                <a:noFill/>
              </a:ln>
              <a:effectLst/>
            </c:spPr>
            <c:txPr>
              <a:bodyPr rot="0" spcFirstLastPara="1" vertOverflow="ellipsis" vert="horz" wrap="none" anchor="ctr" anchorCtr="1"/>
              <a:lstStyle/>
              <a:p>
                <a:pPr>
                  <a:defRPr sz="1200" b="0" i="0" u="none" strike="noStrike" kern="1200" baseline="0">
                    <a:solidFill>
                      <a:srgbClr val="6AAAC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While driving farm pickup/
SUV/passenger vehicle</c:v>
                </c:pt>
                <c:pt idx="1">
                  <c:v>While operating 
farm equipment </c:v>
                </c:pt>
                <c:pt idx="2">
                  <c:v>In the house</c:v>
                </c:pt>
                <c:pt idx="3">
                  <c:v>In the shop</c:v>
                </c:pt>
                <c:pt idx="4">
                  <c:v>While trucking grain 
or livestock</c:v>
                </c:pt>
                <c:pt idx="5">
                  <c:v>In the office</c:v>
                </c:pt>
                <c:pt idx="6">
                  <c:v>While doing chores</c:v>
                </c:pt>
                <c:pt idx="7">
                  <c:v>In the barn</c:v>
                </c:pt>
              </c:strCache>
            </c:strRef>
          </c:cat>
          <c:val>
            <c:numRef>
              <c:f>Sheet1!$B$2:$B$9</c:f>
              <c:numCache>
                <c:formatCode>0%</c:formatCode>
                <c:ptCount val="8"/>
                <c:pt idx="0">
                  <c:v>0.733893557423</c:v>
                </c:pt>
                <c:pt idx="1">
                  <c:v>0.64145658263310001</c:v>
                </c:pt>
                <c:pt idx="2">
                  <c:v>0.3669467787115</c:v>
                </c:pt>
                <c:pt idx="3">
                  <c:v>0.34173669467790002</c:v>
                </c:pt>
                <c:pt idx="4">
                  <c:v>0.3389355742297</c:v>
                </c:pt>
                <c:pt idx="5">
                  <c:v>0.31932773109239998</c:v>
                </c:pt>
                <c:pt idx="6">
                  <c:v>0.24649859943979999</c:v>
                </c:pt>
                <c:pt idx="7">
                  <c:v>0.17927170868350001</c:v>
                </c:pt>
              </c:numCache>
            </c:numRef>
          </c:val>
          <c:extLst>
            <c:ext xmlns:c16="http://schemas.microsoft.com/office/drawing/2014/chart" uri="{C3380CC4-5D6E-409C-BE32-E72D297353CC}">
              <c16:uniqueId val="{00000000-CE0A-4E09-93EF-0DAC4C48D852}"/>
            </c:ext>
          </c:extLst>
        </c:ser>
        <c:dLbls>
          <c:showLegendKey val="0"/>
          <c:showVal val="0"/>
          <c:showCatName val="0"/>
          <c:showSerName val="0"/>
          <c:showPercent val="0"/>
          <c:showBubbleSize val="0"/>
        </c:dLbls>
        <c:gapWidth val="125"/>
        <c:axId val="1314064192"/>
        <c:axId val="1314062944"/>
      </c:barChart>
      <c:catAx>
        <c:axId val="1314064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crossAx val="1314062944"/>
        <c:crosses val="autoZero"/>
        <c:auto val="1"/>
        <c:lblAlgn val="ctr"/>
        <c:lblOffset val="100"/>
        <c:noMultiLvlLbl val="0"/>
      </c:catAx>
      <c:valAx>
        <c:axId val="1314062944"/>
        <c:scaling>
          <c:orientation val="minMax"/>
          <c:max val="1"/>
        </c:scaling>
        <c:delete val="1"/>
        <c:axPos val="t"/>
        <c:numFmt formatCode="0%" sourceLinked="1"/>
        <c:majorTickMark val="none"/>
        <c:minorTickMark val="none"/>
        <c:tickLblPos val="nextTo"/>
        <c:crossAx val="131406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07745055518735E-2"/>
          <c:y val="0.12934606820628661"/>
          <c:w val="0.93798450988896254"/>
          <c:h val="0.72262397680597545"/>
        </c:manualLayout>
      </c:layout>
      <c:barChart>
        <c:barDir val="col"/>
        <c:grouping val="clustered"/>
        <c:varyColors val="0"/>
        <c:ser>
          <c:idx val="0"/>
          <c:order val="0"/>
          <c:tx>
            <c:strRef>
              <c:f>Sheet1!$B$1</c:f>
              <c:strCache>
                <c:ptCount val="1"/>
                <c:pt idx="0">
                  <c:v>Series 1</c:v>
                </c:pt>
              </c:strCache>
            </c:strRef>
          </c:tx>
          <c:spPr>
            <a:ln w="28575" cap="rnd">
              <a:noFill/>
              <a:round/>
            </a:ln>
            <a:effectLst/>
          </c:spPr>
          <c:invertIfNegative val="0"/>
          <c:dLbls>
            <c:spPr>
              <a:noFill/>
              <a:ln>
                <a:noFill/>
              </a:ln>
              <a:effectLst/>
            </c:spPr>
            <c:txPr>
              <a:bodyPr rot="0" spcFirstLastPara="1" vertOverflow="ellipsis" vert="horz" wrap="none" bIns="365760" anchor="ctr" anchorCtr="1"/>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AM/FM radio</c:v>
                </c:pt>
                <c:pt idx="1">
                  <c:v>Streaming radio</c:v>
                </c:pt>
                <c:pt idx="2">
                  <c:v>Satellite radio</c:v>
                </c:pt>
              </c:strCache>
            </c:strRef>
          </c:cat>
          <c:val>
            <c:numRef>
              <c:f>Sheet1!$B$2:$B$4</c:f>
              <c:numCache>
                <c:formatCode>0%</c:formatCode>
                <c:ptCount val="3"/>
                <c:pt idx="0">
                  <c:v>0.89</c:v>
                </c:pt>
                <c:pt idx="1">
                  <c:v>0.27</c:v>
                </c:pt>
                <c:pt idx="2">
                  <c:v>0.22</c:v>
                </c:pt>
              </c:numCache>
            </c:numRef>
          </c:val>
          <c:extLst>
            <c:ext xmlns:c16="http://schemas.microsoft.com/office/drawing/2014/chart" uri="{C3380CC4-5D6E-409C-BE32-E72D297353CC}">
              <c16:uniqueId val="{00000000-853C-455D-A3A5-A3226DCE4F2F}"/>
            </c:ext>
          </c:extLst>
        </c:ser>
        <c:dLbls>
          <c:dLblPos val="ctr"/>
          <c:showLegendKey val="0"/>
          <c:showVal val="1"/>
          <c:showCatName val="0"/>
          <c:showSerName val="0"/>
          <c:showPercent val="0"/>
          <c:showBubbleSize val="0"/>
        </c:dLbls>
        <c:gapWidth val="150"/>
        <c:axId val="633310255"/>
        <c:axId val="633329391"/>
      </c:barChart>
      <c:catAx>
        <c:axId val="633310255"/>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200" b="0" i="0" u="none" strike="noStrike" kern="1200" baseline="0">
                <a:solidFill>
                  <a:schemeClr val="bg1">
                    <a:lumMod val="95000"/>
                  </a:schemeClr>
                </a:solidFill>
                <a:latin typeface="+mn-lt"/>
                <a:ea typeface="+mn-ea"/>
                <a:cs typeface="+mn-cs"/>
              </a:defRPr>
            </a:pPr>
            <a:endParaRPr lang="en-US"/>
          </a:p>
        </c:txPr>
        <c:crossAx val="633329391"/>
        <c:crosses val="autoZero"/>
        <c:auto val="1"/>
        <c:lblAlgn val="ctr"/>
        <c:lblOffset val="100"/>
        <c:noMultiLvlLbl val="0"/>
      </c:catAx>
      <c:valAx>
        <c:axId val="633329391"/>
        <c:scaling>
          <c:orientation val="minMax"/>
          <c:max val="1.2"/>
        </c:scaling>
        <c:delete val="1"/>
        <c:axPos val="l"/>
        <c:numFmt formatCode="0%" sourceLinked="1"/>
        <c:majorTickMark val="out"/>
        <c:minorTickMark val="none"/>
        <c:tickLblPos val="nextTo"/>
        <c:crossAx val="633310255"/>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mn-lt"/>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91100515425202E-2"/>
          <c:y val="4.9126426407065951E-2"/>
          <c:w val="0.87662118417969082"/>
          <c:h val="0.78938645692304388"/>
        </c:manualLayout>
      </c:layout>
      <c:barChart>
        <c:barDir val="col"/>
        <c:grouping val="clustered"/>
        <c:varyColors val="0"/>
        <c:ser>
          <c:idx val="0"/>
          <c:order val="0"/>
          <c:tx>
            <c:strRef>
              <c:f>Sheet1!$B$1</c:f>
              <c:strCache>
                <c:ptCount val="1"/>
                <c:pt idx="0">
                  <c:v>1 to 5 radios</c:v>
                </c:pt>
              </c:strCache>
            </c:strRef>
          </c:tx>
          <c:spPr>
            <a:solidFill>
              <a:srgbClr val="B2D3E0"/>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While driving farm pickup/SUV/passenger vehicle</c:v>
                </c:pt>
                <c:pt idx="1">
                  <c:v>While operating farm equipment (tractor, combine, sprayer)</c:v>
                </c:pt>
                <c:pt idx="2">
                  <c:v>In the house</c:v>
                </c:pt>
                <c:pt idx="3">
                  <c:v>In the shop</c:v>
                </c:pt>
                <c:pt idx="4">
                  <c:v>While trucking grain or livestock</c:v>
                </c:pt>
                <c:pt idx="5">
                  <c:v>In the office</c:v>
                </c:pt>
                <c:pt idx="6">
                  <c:v>While doing chores/feeding cattle/etc.</c:v>
                </c:pt>
                <c:pt idx="7">
                  <c:v>In the barn</c:v>
                </c:pt>
              </c:strCache>
            </c:strRef>
          </c:cat>
          <c:val>
            <c:numRef>
              <c:f>Sheet1!$B$2:$B$9</c:f>
              <c:numCache>
                <c:formatCode>0%</c:formatCode>
                <c:ptCount val="8"/>
                <c:pt idx="0">
                  <c:v>0.69620253164559998</c:v>
                </c:pt>
                <c:pt idx="1">
                  <c:v>0.44303797468349998</c:v>
                </c:pt>
                <c:pt idx="2">
                  <c:v>0.46835443037969998</c:v>
                </c:pt>
                <c:pt idx="3">
                  <c:v>0.29113924050630002</c:v>
                </c:pt>
                <c:pt idx="4">
                  <c:v>0.21518987341769999</c:v>
                </c:pt>
                <c:pt idx="5">
                  <c:v>0.32911392405060003</c:v>
                </c:pt>
                <c:pt idx="6">
                  <c:v>0.12658227848100001</c:v>
                </c:pt>
                <c:pt idx="7">
                  <c:v>0.1139240506329</c:v>
                </c:pt>
              </c:numCache>
            </c:numRef>
          </c:val>
          <c:extLst>
            <c:ext xmlns:c16="http://schemas.microsoft.com/office/drawing/2014/chart" uri="{C3380CC4-5D6E-409C-BE32-E72D297353CC}">
              <c16:uniqueId val="{00000000-12DD-470A-B39D-66E5010CB00A}"/>
            </c:ext>
          </c:extLst>
        </c:ser>
        <c:ser>
          <c:idx val="1"/>
          <c:order val="1"/>
          <c:tx>
            <c:strRef>
              <c:f>Sheet1!$C$1</c:f>
              <c:strCache>
                <c:ptCount val="1"/>
                <c:pt idx="0">
                  <c:v>6 to 10 radios</c:v>
                </c:pt>
              </c:strCache>
            </c:strRef>
          </c:tx>
          <c:spPr>
            <a:solidFill>
              <a:srgbClr val="6AAAC5"/>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While driving farm pickup/SUV/passenger vehicle</c:v>
                </c:pt>
                <c:pt idx="1">
                  <c:v>While operating farm equipment (tractor, combine, sprayer)</c:v>
                </c:pt>
                <c:pt idx="2">
                  <c:v>In the house</c:v>
                </c:pt>
                <c:pt idx="3">
                  <c:v>In the shop</c:v>
                </c:pt>
                <c:pt idx="4">
                  <c:v>While trucking grain or livestock</c:v>
                </c:pt>
                <c:pt idx="5">
                  <c:v>In the office</c:v>
                </c:pt>
                <c:pt idx="6">
                  <c:v>While doing chores/feeding cattle/etc.</c:v>
                </c:pt>
                <c:pt idx="7">
                  <c:v>In the barn</c:v>
                </c:pt>
              </c:strCache>
            </c:strRef>
          </c:cat>
          <c:val>
            <c:numRef>
              <c:f>Sheet1!$C$2:$C$9</c:f>
              <c:numCache>
                <c:formatCode>0%</c:formatCode>
                <c:ptCount val="8"/>
                <c:pt idx="0">
                  <c:v>0.74418604651160003</c:v>
                </c:pt>
                <c:pt idx="1">
                  <c:v>0.6511627906977</c:v>
                </c:pt>
                <c:pt idx="2">
                  <c:v>0.37209302325580002</c:v>
                </c:pt>
                <c:pt idx="3">
                  <c:v>0.31782945736430002</c:v>
                </c:pt>
                <c:pt idx="4">
                  <c:v>0.31782945736430002</c:v>
                </c:pt>
                <c:pt idx="5">
                  <c:v>0.30232558139530002</c:v>
                </c:pt>
                <c:pt idx="6">
                  <c:v>0.26356589147289999</c:v>
                </c:pt>
                <c:pt idx="7">
                  <c:v>0.16279069767439999</c:v>
                </c:pt>
              </c:numCache>
            </c:numRef>
          </c:val>
          <c:extLst>
            <c:ext xmlns:c16="http://schemas.microsoft.com/office/drawing/2014/chart" uri="{C3380CC4-5D6E-409C-BE32-E72D297353CC}">
              <c16:uniqueId val="{00000001-12DD-470A-B39D-66E5010CB00A}"/>
            </c:ext>
          </c:extLst>
        </c:ser>
        <c:ser>
          <c:idx val="2"/>
          <c:order val="2"/>
          <c:tx>
            <c:strRef>
              <c:f>Sheet1!$D$1</c:f>
              <c:strCache>
                <c:ptCount val="1"/>
                <c:pt idx="0">
                  <c:v>11+ radios</c:v>
                </c:pt>
              </c:strCache>
            </c:strRef>
          </c:tx>
          <c:spPr>
            <a:solidFill>
              <a:srgbClr val="1A3D4F"/>
            </a:solidFill>
          </c:spPr>
          <c:invertIfNegative val="0"/>
          <c:dLbls>
            <c:spPr>
              <a:noFill/>
              <a:ln>
                <a:noFill/>
              </a:ln>
              <a:effectLst/>
            </c:spPr>
            <c:txPr>
              <a:bodyPr wrap="square" lIns="38100" tIns="19050" rIns="38100" bIns="19050" anchor="ctr">
                <a:spAutoFit/>
              </a:bodyPr>
              <a:lstStyle/>
              <a:p>
                <a:pPr>
                  <a:defRPr sz="1100" baseline="0">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While driving farm pickup/SUV/passenger vehicle</c:v>
                </c:pt>
                <c:pt idx="1">
                  <c:v>While operating farm equipment (tractor, combine, sprayer)</c:v>
                </c:pt>
                <c:pt idx="2">
                  <c:v>In the house</c:v>
                </c:pt>
                <c:pt idx="3">
                  <c:v>In the shop</c:v>
                </c:pt>
                <c:pt idx="4">
                  <c:v>While trucking grain or livestock</c:v>
                </c:pt>
                <c:pt idx="5">
                  <c:v>In the office</c:v>
                </c:pt>
                <c:pt idx="6">
                  <c:v>While doing chores/feeding cattle/etc.</c:v>
                </c:pt>
                <c:pt idx="7">
                  <c:v>In the barn</c:v>
                </c:pt>
              </c:strCache>
            </c:strRef>
          </c:cat>
          <c:val>
            <c:numRef>
              <c:f>Sheet1!$D$2:$D$9</c:f>
              <c:numCache>
                <c:formatCode>0%</c:formatCode>
                <c:ptCount val="8"/>
                <c:pt idx="0">
                  <c:v>0.76146788990830006</c:v>
                </c:pt>
                <c:pt idx="1">
                  <c:v>0.77064220183489995</c:v>
                </c:pt>
                <c:pt idx="2">
                  <c:v>0.28440366972480002</c:v>
                </c:pt>
                <c:pt idx="3">
                  <c:v>0.44036697247709999</c:v>
                </c:pt>
                <c:pt idx="4">
                  <c:v>0.46788990825690002</c:v>
                </c:pt>
                <c:pt idx="5">
                  <c:v>0.32110091743120001</c:v>
                </c:pt>
                <c:pt idx="6">
                  <c:v>0.30275229357799999</c:v>
                </c:pt>
                <c:pt idx="7">
                  <c:v>0.24770642201830001</c:v>
                </c:pt>
              </c:numCache>
            </c:numRef>
          </c:val>
          <c:extLst>
            <c:ext xmlns:c16="http://schemas.microsoft.com/office/drawing/2014/chart" uri="{C3380CC4-5D6E-409C-BE32-E72D297353CC}">
              <c16:uniqueId val="{00000000-9439-4234-B594-27B1AC236246}"/>
            </c:ext>
          </c:extLst>
        </c:ser>
        <c:dLbls>
          <c:showLegendKey val="0"/>
          <c:showVal val="0"/>
          <c:showCatName val="0"/>
          <c:showSerName val="0"/>
          <c:showPercent val="0"/>
          <c:showBubbleSize val="0"/>
        </c:dLbls>
        <c:gapWidth val="219"/>
        <c:overlap val="-27"/>
        <c:axId val="1314064192"/>
        <c:axId val="1314062944"/>
      </c:barChart>
      <c:catAx>
        <c:axId val="1314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crossAx val="1314062944"/>
        <c:crosses val="autoZero"/>
        <c:auto val="1"/>
        <c:lblAlgn val="ctr"/>
        <c:lblOffset val="100"/>
        <c:noMultiLvlLbl val="0"/>
      </c:catAx>
      <c:valAx>
        <c:axId val="1314062944"/>
        <c:scaling>
          <c:orientation val="minMax"/>
          <c:max val="1"/>
        </c:scaling>
        <c:delete val="1"/>
        <c:axPos val="l"/>
        <c:numFmt formatCode="0%" sourceLinked="1"/>
        <c:majorTickMark val="none"/>
        <c:minorTickMark val="none"/>
        <c:tickLblPos val="nextTo"/>
        <c:crossAx val="1314064192"/>
        <c:crosses val="autoZero"/>
        <c:crossBetween val="between"/>
      </c:valAx>
      <c:spPr>
        <a:noFill/>
        <a:ln>
          <a:noFill/>
        </a:ln>
        <a:effectLst/>
      </c:spPr>
    </c:plotArea>
    <c:legend>
      <c:legendPos val="b"/>
      <c:layout>
        <c:manualLayout>
          <c:xMode val="edge"/>
          <c:yMode val="edge"/>
          <c:x val="0.33935948680924205"/>
          <c:y val="0.11949046912943501"/>
          <c:w val="0.26777023230460328"/>
          <c:h val="5.309500784389573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E654-4AB1-B4B5-62CD407BC855}"/>
              </c:ext>
            </c:extLst>
          </c:dPt>
          <c:dPt>
            <c:idx val="1"/>
            <c:bubble3D val="0"/>
            <c:spPr>
              <a:solidFill>
                <a:srgbClr val="B2D3E0"/>
              </a:solidFill>
              <a:ln w="19050">
                <a:noFill/>
              </a:ln>
              <a:effectLst/>
            </c:spPr>
            <c:extLst>
              <c:ext xmlns:c16="http://schemas.microsoft.com/office/drawing/2014/chart" uri="{C3380CC4-5D6E-409C-BE32-E72D297353CC}">
                <c16:uniqueId val="{00000003-E654-4AB1-B4B5-62CD407BC855}"/>
              </c:ext>
            </c:extLst>
          </c:dPt>
          <c:cat>
            <c:numRef>
              <c:f>Sheet1!$A$2:$A$3</c:f>
              <c:numCache>
                <c:formatCode>General</c:formatCode>
                <c:ptCount val="2"/>
              </c:numCache>
            </c:numRef>
          </c:cat>
          <c:val>
            <c:numRef>
              <c:f>Sheet1!$B$2:$B$3</c:f>
              <c:numCache>
                <c:formatCode>0%</c:formatCode>
                <c:ptCount val="2"/>
                <c:pt idx="0">
                  <c:v>0.83</c:v>
                </c:pt>
                <c:pt idx="1">
                  <c:v>0.17000000000000004</c:v>
                </c:pt>
              </c:numCache>
            </c:numRef>
          </c:val>
          <c:extLst>
            <c:ext xmlns:c16="http://schemas.microsoft.com/office/drawing/2014/chart" uri="{C3380CC4-5D6E-409C-BE32-E72D297353CC}">
              <c16:uniqueId val="{00000004-E654-4AB1-B4B5-62CD407BC85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6-9 AM</c:v>
                </c:pt>
              </c:strCache>
            </c:strRef>
          </c:tx>
          <c:spPr>
            <a:solidFill>
              <a:srgbClr val="427183"/>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 radio</c:v>
                </c:pt>
                <c:pt idx="1">
                  <c:v>Streaming radio</c:v>
                </c:pt>
              </c:strCache>
            </c:strRef>
          </c:cat>
          <c:val>
            <c:numRef>
              <c:f>Sheet1!$B$2:$B$3</c:f>
              <c:numCache>
                <c:formatCode>0%</c:formatCode>
                <c:ptCount val="2"/>
                <c:pt idx="0">
                  <c:v>0.6</c:v>
                </c:pt>
                <c:pt idx="1">
                  <c:v>0.46</c:v>
                </c:pt>
              </c:numCache>
            </c:numRef>
          </c:val>
          <c:extLst>
            <c:ext xmlns:c16="http://schemas.microsoft.com/office/drawing/2014/chart" uri="{C3380CC4-5D6E-409C-BE32-E72D297353CC}">
              <c16:uniqueId val="{00000000-C782-43D3-815C-8E4FF0D5EB68}"/>
            </c:ext>
          </c:extLst>
        </c:ser>
        <c:ser>
          <c:idx val="1"/>
          <c:order val="1"/>
          <c:tx>
            <c:strRef>
              <c:f>Sheet1!$C$1</c:f>
              <c:strCache>
                <c:ptCount val="1"/>
                <c:pt idx="0">
                  <c:v>9AM-noon</c:v>
                </c:pt>
              </c:strCache>
            </c:strRef>
          </c:tx>
          <c:spPr>
            <a:solidFill>
              <a:srgbClr val="6AAAC5"/>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 radio</c:v>
                </c:pt>
                <c:pt idx="1">
                  <c:v>Streaming radio</c:v>
                </c:pt>
              </c:strCache>
            </c:strRef>
          </c:cat>
          <c:val>
            <c:numRef>
              <c:f>Sheet1!$C$2:$C$3</c:f>
              <c:numCache>
                <c:formatCode>0%</c:formatCode>
                <c:ptCount val="2"/>
                <c:pt idx="0">
                  <c:v>0.44</c:v>
                </c:pt>
                <c:pt idx="1">
                  <c:v>0.24</c:v>
                </c:pt>
              </c:numCache>
            </c:numRef>
          </c:val>
          <c:extLst>
            <c:ext xmlns:c16="http://schemas.microsoft.com/office/drawing/2014/chart" uri="{C3380CC4-5D6E-409C-BE32-E72D297353CC}">
              <c16:uniqueId val="{00000001-C782-43D3-815C-8E4FF0D5EB68}"/>
            </c:ext>
          </c:extLst>
        </c:ser>
        <c:ser>
          <c:idx val="2"/>
          <c:order val="2"/>
          <c:tx>
            <c:strRef>
              <c:f>Sheet1!$D$1</c:f>
              <c:strCache>
                <c:ptCount val="1"/>
                <c:pt idx="0">
                  <c:v>Noon-4PM</c:v>
                </c:pt>
              </c:strCache>
            </c:strRef>
          </c:tx>
          <c:spPr>
            <a:solidFill>
              <a:srgbClr val="A6C6D3"/>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Broadcast radio</c:v>
                </c:pt>
                <c:pt idx="1">
                  <c:v>Streaming radio</c:v>
                </c:pt>
              </c:strCache>
            </c:strRef>
          </c:cat>
          <c:val>
            <c:numRef>
              <c:f>Sheet1!$D$2:$D$3</c:f>
              <c:numCache>
                <c:formatCode>0%</c:formatCode>
                <c:ptCount val="2"/>
                <c:pt idx="0">
                  <c:v>0.41</c:v>
                </c:pt>
                <c:pt idx="1">
                  <c:v>0.26</c:v>
                </c:pt>
              </c:numCache>
            </c:numRef>
          </c:val>
          <c:extLst>
            <c:ext xmlns:c16="http://schemas.microsoft.com/office/drawing/2014/chart" uri="{C3380CC4-5D6E-409C-BE32-E72D297353CC}">
              <c16:uniqueId val="{00000002-C782-43D3-815C-8E4FF0D5EB68}"/>
            </c:ext>
          </c:extLst>
        </c:ser>
        <c:ser>
          <c:idx val="3"/>
          <c:order val="3"/>
          <c:tx>
            <c:strRef>
              <c:f>Sheet1!$E$1</c:f>
              <c:strCache>
                <c:ptCount val="1"/>
                <c:pt idx="0">
                  <c:v>After 4PM</c:v>
                </c:pt>
              </c:strCache>
            </c:strRef>
          </c:tx>
          <c:spPr>
            <a:solidFill>
              <a:schemeClr val="bg1">
                <a:lumMod val="65000"/>
              </a:schemeClr>
            </a:solidFill>
          </c:spPr>
          <c:invertIfNegative val="0"/>
          <c:dLbls>
            <c:spPr>
              <a:noFill/>
              <a:ln>
                <a:noFill/>
              </a:ln>
              <a:effectLst/>
            </c:spPr>
            <c:txPr>
              <a:bodyPr wrap="square" lIns="38100" tIns="19050" rIns="38100" bIns="19050" anchor="ctr">
                <a:spAutoFit/>
              </a:bodyPr>
              <a:lstStyle/>
              <a:p>
                <a:pPr>
                  <a:defRPr sz="1100">
                    <a:solidFill>
                      <a:srgbClr val="94949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Broadcast radio</c:v>
                </c:pt>
                <c:pt idx="1">
                  <c:v>Streaming radio</c:v>
                </c:pt>
              </c:strCache>
            </c:strRef>
          </c:cat>
          <c:val>
            <c:numRef>
              <c:f>Sheet1!$E$2:$E$3</c:f>
              <c:numCache>
                <c:formatCode>0%</c:formatCode>
                <c:ptCount val="2"/>
                <c:pt idx="0">
                  <c:v>0.22</c:v>
                </c:pt>
                <c:pt idx="1">
                  <c:v>0.32</c:v>
                </c:pt>
              </c:numCache>
            </c:numRef>
          </c:val>
          <c:extLst>
            <c:ext xmlns:c16="http://schemas.microsoft.com/office/drawing/2014/chart" uri="{C3380CC4-5D6E-409C-BE32-E72D297353CC}">
              <c16:uniqueId val="{00000003-C782-43D3-815C-8E4FF0D5EB68}"/>
            </c:ext>
          </c:extLst>
        </c:ser>
        <c:dLbls>
          <c:showLegendKey val="0"/>
          <c:showVal val="0"/>
          <c:showCatName val="0"/>
          <c:showSerName val="0"/>
          <c:showPercent val="0"/>
          <c:showBubbleSize val="0"/>
        </c:dLbls>
        <c:gapWidth val="219"/>
        <c:overlap val="-27"/>
        <c:axId val="1314064192"/>
        <c:axId val="1314062944"/>
      </c:barChart>
      <c:catAx>
        <c:axId val="1314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crossAx val="1314062944"/>
        <c:crosses val="autoZero"/>
        <c:auto val="1"/>
        <c:lblAlgn val="ctr"/>
        <c:lblOffset val="100"/>
        <c:noMultiLvlLbl val="0"/>
      </c:catAx>
      <c:valAx>
        <c:axId val="1314062944"/>
        <c:scaling>
          <c:orientation val="minMax"/>
          <c:max val="1"/>
        </c:scaling>
        <c:delete val="1"/>
        <c:axPos val="l"/>
        <c:numFmt formatCode="0%" sourceLinked="1"/>
        <c:majorTickMark val="none"/>
        <c:minorTickMark val="none"/>
        <c:tickLblPos val="nextTo"/>
        <c:crossAx val="1314064192"/>
        <c:crosses val="autoZero"/>
        <c:crossBetween val="between"/>
      </c:valAx>
      <c:spPr>
        <a:noFill/>
        <a:ln>
          <a:noFill/>
        </a:ln>
        <a:effectLst/>
      </c:spPr>
    </c:plotArea>
    <c:legend>
      <c:legendPos val="b"/>
      <c:layout>
        <c:manualLayout>
          <c:xMode val="edge"/>
          <c:yMode val="edge"/>
          <c:x val="8.6079548624913751E-2"/>
          <c:y val="0.17748288805915863"/>
          <c:w val="0.78518296322264314"/>
          <c:h val="5.309500784389573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47462864702744"/>
          <c:y val="8.7801530677575998E-2"/>
          <c:w val="0.52522200931933272"/>
          <c:h val="0.80542032321118306"/>
        </c:manualLayout>
      </c:layout>
      <c:pieChart>
        <c:varyColors val="1"/>
        <c:ser>
          <c:idx val="0"/>
          <c:order val="0"/>
          <c:tx>
            <c:strRef>
              <c:f>Sheet1!$B$1</c:f>
              <c:strCache>
                <c:ptCount val="1"/>
                <c:pt idx="0">
                  <c:v>Column1</c:v>
                </c:pt>
              </c:strCache>
            </c:strRef>
          </c:tx>
          <c:spPr>
            <a:ln>
              <a:noFill/>
            </a:ln>
          </c:spPr>
          <c:dPt>
            <c:idx val="0"/>
            <c:bubble3D val="0"/>
            <c:spPr>
              <a:solidFill>
                <a:srgbClr val="427183"/>
              </a:solidFill>
              <a:ln w="19050">
                <a:noFill/>
              </a:ln>
              <a:effectLst/>
            </c:spPr>
            <c:extLst>
              <c:ext xmlns:c16="http://schemas.microsoft.com/office/drawing/2014/chart" uri="{C3380CC4-5D6E-409C-BE32-E72D297353CC}">
                <c16:uniqueId val="{00000001-F400-4AD0-92CD-8AFC1506ADD2}"/>
              </c:ext>
            </c:extLst>
          </c:dPt>
          <c:dPt>
            <c:idx val="1"/>
            <c:bubble3D val="0"/>
            <c:spPr>
              <a:solidFill>
                <a:srgbClr val="6AAAC4"/>
              </a:solidFill>
              <a:ln w="19050">
                <a:noFill/>
              </a:ln>
              <a:effectLst/>
            </c:spPr>
            <c:extLst>
              <c:ext xmlns:c16="http://schemas.microsoft.com/office/drawing/2014/chart" uri="{C3380CC4-5D6E-409C-BE32-E72D297353CC}">
                <c16:uniqueId val="{00000003-F400-4AD0-92CD-8AFC1506ADD2}"/>
              </c:ext>
            </c:extLst>
          </c:dPt>
          <c:dPt>
            <c:idx val="2"/>
            <c:bubble3D val="0"/>
            <c:spPr>
              <a:solidFill>
                <a:srgbClr val="D9D9D9"/>
              </a:solidFill>
              <a:ln>
                <a:noFill/>
              </a:ln>
            </c:spPr>
            <c:extLst>
              <c:ext xmlns:c16="http://schemas.microsoft.com/office/drawing/2014/chart" uri="{C3380CC4-5D6E-409C-BE32-E72D297353CC}">
                <c16:uniqueId val="{00000005-F400-4AD0-92CD-8AFC1506ADD2}"/>
              </c:ext>
            </c:extLst>
          </c:dPt>
          <c:dLbls>
            <c:dLbl>
              <c:idx val="0"/>
              <c:layout>
                <c:manualLayout>
                  <c:x val="-7.8561387157133469E-2"/>
                  <c:y val="0.18450725577586694"/>
                </c:manualLayout>
              </c:layout>
              <c:tx>
                <c:rich>
                  <a:bodyPr/>
                  <a:lstStyle/>
                  <a:p>
                    <a:fld id="{4475A24E-D3B7-41AE-B518-A9EA0BBBE8C3}"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00-4AD0-92CD-8AFC1506ADD2}"/>
                </c:ext>
              </c:extLst>
            </c:dLbl>
            <c:dLbl>
              <c:idx val="1"/>
              <c:layout>
                <c:manualLayout>
                  <c:x val="-0.14919608414409513"/>
                  <c:y val="-0.22123175523194033"/>
                </c:manualLayout>
              </c:layout>
              <c:spPr>
                <a:noFill/>
                <a:ln>
                  <a:noFill/>
                </a:ln>
                <a:effectLst/>
              </c:spPr>
              <c:txPr>
                <a:bodyPr rot="0" spcFirstLastPara="1" vertOverflow="ellipsis" vert="horz" wrap="non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400-4AD0-92CD-8AFC1506ADD2}"/>
                </c:ext>
              </c:extLst>
            </c:dLbl>
            <c:dLbl>
              <c:idx val="2"/>
              <c:layout>
                <c:manualLayout>
                  <c:x val="0.18161154350980063"/>
                  <c:y val="7.1297779029315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00-4AD0-92CD-8AFC1506ADD2}"/>
                </c:ext>
              </c:extLst>
            </c:dLbl>
            <c:spPr>
              <a:noFill/>
              <a:ln>
                <a:noFill/>
              </a:ln>
              <a:effectLst/>
            </c:spPr>
            <c:txPr>
              <a:bodyPr rot="0" spcFirstLastPara="1" vertOverflow="ellipsis" vert="horz" wrap="none" anchor="ctr" anchorCtr="1"/>
              <a:lstStyle/>
              <a:p>
                <a:pPr>
                  <a:defRPr sz="18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All ag-related</c:v>
                </c:pt>
                <c:pt idx="1">
                  <c:v>Most ag-related</c:v>
                </c:pt>
                <c:pt idx="2">
                  <c:v>Half or less ag-related</c:v>
                </c:pt>
              </c:strCache>
            </c:strRef>
          </c:cat>
          <c:val>
            <c:numRef>
              <c:f>Sheet1!$B$2:$B$4</c:f>
              <c:numCache>
                <c:formatCode>0%</c:formatCode>
                <c:ptCount val="3"/>
                <c:pt idx="0">
                  <c:v>0.15</c:v>
                </c:pt>
                <c:pt idx="1">
                  <c:v>0.46</c:v>
                </c:pt>
                <c:pt idx="2">
                  <c:v>0.39</c:v>
                </c:pt>
              </c:numCache>
            </c:numRef>
          </c:val>
          <c:extLst>
            <c:ext xmlns:c16="http://schemas.microsoft.com/office/drawing/2014/chart" uri="{C3380CC4-5D6E-409C-BE32-E72D297353CC}">
              <c16:uniqueId val="{00000004-F400-4AD0-92CD-8AFC1506ADD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427183"/>
              </a:solidFill>
              <a:ln w="19050">
                <a:noFill/>
              </a:ln>
              <a:effectLst/>
            </c:spPr>
            <c:extLst>
              <c:ext xmlns:c16="http://schemas.microsoft.com/office/drawing/2014/chart" uri="{C3380CC4-5D6E-409C-BE32-E72D297353CC}">
                <c16:uniqueId val="{00000001-FC6A-48FE-AEBB-EE438D99AE9E}"/>
              </c:ext>
            </c:extLst>
          </c:dPt>
          <c:dPt>
            <c:idx val="1"/>
            <c:bubble3D val="0"/>
            <c:spPr>
              <a:solidFill>
                <a:srgbClr val="6AAAC4"/>
              </a:solidFill>
              <a:ln w="19050">
                <a:noFill/>
              </a:ln>
              <a:effectLst/>
            </c:spPr>
            <c:extLst>
              <c:ext xmlns:c16="http://schemas.microsoft.com/office/drawing/2014/chart" uri="{C3380CC4-5D6E-409C-BE32-E72D297353CC}">
                <c16:uniqueId val="{00000003-FC6A-48FE-AEBB-EE438D99AE9E}"/>
              </c:ext>
            </c:extLst>
          </c:dPt>
          <c:dPt>
            <c:idx val="2"/>
            <c:bubble3D val="0"/>
            <c:spPr>
              <a:solidFill>
                <a:srgbClr val="D9D9D9"/>
              </a:solidFill>
              <a:ln>
                <a:noFill/>
              </a:ln>
            </c:spPr>
            <c:extLst>
              <c:ext xmlns:c16="http://schemas.microsoft.com/office/drawing/2014/chart" uri="{C3380CC4-5D6E-409C-BE32-E72D297353CC}">
                <c16:uniqueId val="{00000005-FC6A-48FE-AEBB-EE438D99AE9E}"/>
              </c:ext>
            </c:extLst>
          </c:dPt>
          <c:dLbls>
            <c:dLbl>
              <c:idx val="0"/>
              <c:layout>
                <c:manualLayout>
                  <c:x val="-0.17299199000411042"/>
                  <c:y val="0.12514160820789363"/>
                </c:manualLayout>
              </c:layout>
              <c:tx>
                <c:rich>
                  <a:bodyPr/>
                  <a:lstStyle/>
                  <a:p>
                    <a:fld id="{73D6773C-BD67-455B-A6B9-63AAC65CB879}" type="VALUE">
                      <a:rPr lang="en-US" sz="1800" b="1">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C6A-48FE-AEBB-EE438D99AE9E}"/>
                </c:ext>
              </c:extLst>
            </c:dLbl>
            <c:dLbl>
              <c:idx val="1"/>
              <c:layout>
                <c:manualLayout>
                  <c:x val="-8.0678060330975215E-2"/>
                  <c:y val="-0.2308793612379178"/>
                </c:manualLayout>
              </c:layout>
              <c:spPr>
                <a:noFill/>
                <a:ln>
                  <a:noFill/>
                </a:ln>
                <a:effectLst/>
              </c:spPr>
              <c:txPr>
                <a:bodyPr rot="0" spcFirstLastPara="1" vertOverflow="ellipsis" vert="horz" wrap="non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C6A-48FE-AEBB-EE438D99AE9E}"/>
                </c:ext>
              </c:extLst>
            </c:dLbl>
            <c:dLbl>
              <c:idx val="2"/>
              <c:layout>
                <c:manualLayout>
                  <c:x val="0.1639237989307552"/>
                  <c:y val="0.10183768929951831"/>
                </c:manualLayout>
              </c:layout>
              <c:tx>
                <c:rich>
                  <a:bodyPr/>
                  <a:lstStyle/>
                  <a:p>
                    <a:fld id="{7E68F45D-0155-4480-B711-BB0EF64B74C1}" type="VALUE">
                      <a:rPr lang="en-US" sz="1800" b="1">
                        <a:solidFill>
                          <a:schemeClr val="bg1">
                            <a:lumMod val="50000"/>
                          </a:schemeClr>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6.0924990899530296E-2"/>
                      <c:h val="9.9131181674954341E-2"/>
                    </c:manualLayout>
                  </c15:layout>
                  <c15:dlblFieldTable/>
                  <c15:showDataLabelsRange val="0"/>
                </c:ext>
                <c:ext xmlns:c16="http://schemas.microsoft.com/office/drawing/2014/chart" uri="{C3380CC4-5D6E-409C-BE32-E72D297353CC}">
                  <c16:uniqueId val="{00000005-FC6A-48FE-AEBB-EE438D99AE9E}"/>
                </c:ext>
              </c:extLst>
            </c:dLbl>
            <c:spPr>
              <a:noFill/>
              <a:ln>
                <a:noFill/>
              </a:ln>
              <a:effectLst/>
            </c:spPr>
            <c:txPr>
              <a:bodyPr rot="0" spcFirstLastPara="1" vertOverflow="ellipsis" vert="horz" wrap="none" anchor="ctr" anchorCtr="1"/>
              <a:lstStyle/>
              <a:p>
                <a:pPr>
                  <a:defRPr sz="1197"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All ag-related</c:v>
                </c:pt>
                <c:pt idx="1">
                  <c:v>Most ag-related</c:v>
                </c:pt>
                <c:pt idx="2">
                  <c:v>Half or less ag-related</c:v>
                </c:pt>
              </c:strCache>
            </c:strRef>
          </c:cat>
          <c:val>
            <c:numRef>
              <c:f>Sheet1!$B$2:$B$4</c:f>
              <c:numCache>
                <c:formatCode>0%</c:formatCode>
                <c:ptCount val="3"/>
                <c:pt idx="0">
                  <c:v>0.32</c:v>
                </c:pt>
                <c:pt idx="1">
                  <c:v>0.3</c:v>
                </c:pt>
                <c:pt idx="2">
                  <c:v>0.39</c:v>
                </c:pt>
              </c:numCache>
            </c:numRef>
          </c:val>
          <c:extLst>
            <c:ext xmlns:c16="http://schemas.microsoft.com/office/drawing/2014/chart" uri="{C3380CC4-5D6E-409C-BE32-E72D297353CC}">
              <c16:uniqueId val="{00000006-FC6A-48FE-AEBB-EE438D99AE9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91100515425202E-2"/>
          <c:y val="4.9126426407065951E-2"/>
          <c:w val="0.87662118417969082"/>
          <c:h val="0.78938645692304388"/>
        </c:manualLayout>
      </c:layout>
      <c:barChart>
        <c:barDir val="col"/>
        <c:grouping val="clustered"/>
        <c:varyColors val="0"/>
        <c:ser>
          <c:idx val="0"/>
          <c:order val="0"/>
          <c:tx>
            <c:strRef>
              <c:f>Sheet1!$B$1</c:f>
              <c:strCache>
                <c:ptCount val="1"/>
                <c:pt idx="0">
                  <c:v>18-44</c:v>
                </c:pt>
              </c:strCache>
            </c:strRef>
          </c:tx>
          <c:spPr>
            <a:solidFill>
              <a:srgbClr val="427183"/>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Use social media 
for ag info</c:v>
                </c:pt>
                <c:pt idx="1">
                  <c:v>Use TV for ag info</c:v>
                </c:pt>
                <c:pt idx="2">
                  <c:v>Listened to ag-related 
podcast in past month</c:v>
                </c:pt>
                <c:pt idx="3">
                  <c:v>Regularly watch ag-related YouTube content</c:v>
                </c:pt>
                <c:pt idx="4">
                  <c:v>Listen to 
streaming radio</c:v>
                </c:pt>
              </c:strCache>
            </c:strRef>
          </c:cat>
          <c:val>
            <c:numRef>
              <c:f>Sheet1!$B$2:$B$6</c:f>
              <c:numCache>
                <c:formatCode>0%</c:formatCode>
                <c:ptCount val="5"/>
                <c:pt idx="0">
                  <c:v>0.63</c:v>
                </c:pt>
                <c:pt idx="1">
                  <c:v>0.38</c:v>
                </c:pt>
                <c:pt idx="2">
                  <c:v>0.44</c:v>
                </c:pt>
                <c:pt idx="3">
                  <c:v>0.54</c:v>
                </c:pt>
                <c:pt idx="4">
                  <c:v>0.38</c:v>
                </c:pt>
              </c:numCache>
            </c:numRef>
          </c:val>
          <c:extLst>
            <c:ext xmlns:c16="http://schemas.microsoft.com/office/drawing/2014/chart" uri="{C3380CC4-5D6E-409C-BE32-E72D297353CC}">
              <c16:uniqueId val="{00000000-12DD-470A-B39D-66E5010CB00A}"/>
            </c:ext>
          </c:extLst>
        </c:ser>
        <c:ser>
          <c:idx val="1"/>
          <c:order val="1"/>
          <c:tx>
            <c:strRef>
              <c:f>Sheet1!$C$1</c:f>
              <c:strCache>
                <c:ptCount val="1"/>
                <c:pt idx="0">
                  <c:v>45+</c:v>
                </c:pt>
              </c:strCache>
            </c:strRef>
          </c:tx>
          <c:spPr>
            <a:solidFill>
              <a:srgbClr val="6AAAC5"/>
            </a:solidFill>
            <a:ln>
              <a:noFill/>
            </a:ln>
            <a:effectLst/>
          </c:spPr>
          <c:invertIfNegative val="0"/>
          <c:dLbls>
            <c:spPr>
              <a:noFill/>
              <a:ln>
                <a:noFill/>
              </a:ln>
              <a:effectLst/>
            </c:spPr>
            <c:txPr>
              <a:bodyPr rot="0" spcFirstLastPara="1" vertOverflow="ellipsis" vert="horz" wrap="none" anchor="ctr" anchorCtr="1"/>
              <a:lstStyle/>
              <a:p>
                <a:pPr>
                  <a:defRPr sz="11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Use social media 
for ag info</c:v>
                </c:pt>
                <c:pt idx="1">
                  <c:v>Use TV for ag info</c:v>
                </c:pt>
                <c:pt idx="2">
                  <c:v>Listened to ag-related 
podcast in past month</c:v>
                </c:pt>
                <c:pt idx="3">
                  <c:v>Regularly watch ag-related YouTube content</c:v>
                </c:pt>
                <c:pt idx="4">
                  <c:v>Listen to 
streaming radio</c:v>
                </c:pt>
              </c:strCache>
            </c:strRef>
          </c:cat>
          <c:val>
            <c:numRef>
              <c:f>Sheet1!$C$2:$C$6</c:f>
              <c:numCache>
                <c:formatCode>0%</c:formatCode>
                <c:ptCount val="5"/>
                <c:pt idx="0">
                  <c:v>0.38</c:v>
                </c:pt>
                <c:pt idx="1">
                  <c:v>0.62</c:v>
                </c:pt>
                <c:pt idx="2">
                  <c:v>0.28000000000000003</c:v>
                </c:pt>
                <c:pt idx="3">
                  <c:v>0.28000000000000003</c:v>
                </c:pt>
                <c:pt idx="4">
                  <c:v>0.25</c:v>
                </c:pt>
              </c:numCache>
            </c:numRef>
          </c:val>
          <c:extLst>
            <c:ext xmlns:c16="http://schemas.microsoft.com/office/drawing/2014/chart" uri="{C3380CC4-5D6E-409C-BE32-E72D297353CC}">
              <c16:uniqueId val="{00000001-12DD-470A-B39D-66E5010CB00A}"/>
            </c:ext>
          </c:extLst>
        </c:ser>
        <c:dLbls>
          <c:showLegendKey val="0"/>
          <c:showVal val="0"/>
          <c:showCatName val="0"/>
          <c:showSerName val="0"/>
          <c:showPercent val="0"/>
          <c:showBubbleSize val="0"/>
        </c:dLbls>
        <c:gapWidth val="219"/>
        <c:overlap val="-27"/>
        <c:axId val="1314064192"/>
        <c:axId val="1314062944"/>
      </c:barChart>
      <c:catAx>
        <c:axId val="1314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crossAx val="1314062944"/>
        <c:crosses val="autoZero"/>
        <c:auto val="1"/>
        <c:lblAlgn val="ctr"/>
        <c:lblOffset val="100"/>
        <c:noMultiLvlLbl val="0"/>
      </c:catAx>
      <c:valAx>
        <c:axId val="1314062944"/>
        <c:scaling>
          <c:orientation val="minMax"/>
          <c:max val="1"/>
        </c:scaling>
        <c:delete val="1"/>
        <c:axPos val="l"/>
        <c:numFmt formatCode="0%" sourceLinked="1"/>
        <c:majorTickMark val="none"/>
        <c:minorTickMark val="none"/>
        <c:tickLblPos val="nextTo"/>
        <c:crossAx val="1314064192"/>
        <c:crosses val="autoZero"/>
        <c:crossBetween val="between"/>
      </c:valAx>
      <c:spPr>
        <a:noFill/>
        <a:ln>
          <a:noFill/>
        </a:ln>
        <a:effectLst/>
      </c:spPr>
    </c:plotArea>
    <c:legend>
      <c:legendPos val="b"/>
      <c:layout>
        <c:manualLayout>
          <c:xMode val="edge"/>
          <c:yMode val="edge"/>
          <c:x val="0.33935948680924205"/>
          <c:y val="0.11949046912943501"/>
          <c:w val="0.32521707252313597"/>
          <c:h val="4.808958030936731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16BA-4C0A-A5BD-E701E17F9420}"/>
              </c:ext>
            </c:extLst>
          </c:dPt>
          <c:dPt>
            <c:idx val="1"/>
            <c:bubble3D val="0"/>
            <c:spPr>
              <a:solidFill>
                <a:schemeClr val="accent6"/>
              </a:solidFill>
              <a:ln w="19050">
                <a:noFill/>
              </a:ln>
              <a:effectLst/>
            </c:spPr>
            <c:extLst>
              <c:ext xmlns:c16="http://schemas.microsoft.com/office/drawing/2014/chart" uri="{C3380CC4-5D6E-409C-BE32-E72D297353CC}">
                <c16:uniqueId val="{00000003-16BA-4C0A-A5BD-E701E17F9420}"/>
              </c:ext>
            </c:extLst>
          </c:dPt>
          <c:cat>
            <c:numRef>
              <c:f>Sheet1!$A$2:$A$3</c:f>
              <c:numCache>
                <c:formatCode>General</c:formatCode>
                <c:ptCount val="2"/>
              </c:numCache>
            </c:numRef>
          </c:cat>
          <c:val>
            <c:numRef>
              <c:f>Sheet1!$B$2:$B$3</c:f>
              <c:numCache>
                <c:formatCode>0%</c:formatCode>
                <c:ptCount val="2"/>
                <c:pt idx="0">
                  <c:v>0.81</c:v>
                </c:pt>
                <c:pt idx="1">
                  <c:v>0.18999999999999995</c:v>
                </c:pt>
              </c:numCache>
            </c:numRef>
          </c:val>
          <c:extLst>
            <c:ext xmlns:c16="http://schemas.microsoft.com/office/drawing/2014/chart" uri="{C3380CC4-5D6E-409C-BE32-E72D297353CC}">
              <c16:uniqueId val="{00000004-16BA-4C0A-A5BD-E701E17F942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16BA-4C0A-A5BD-E701E17F9420}"/>
              </c:ext>
            </c:extLst>
          </c:dPt>
          <c:dPt>
            <c:idx val="1"/>
            <c:bubble3D val="0"/>
            <c:spPr>
              <a:solidFill>
                <a:schemeClr val="accent6"/>
              </a:solidFill>
              <a:ln w="19050">
                <a:noFill/>
              </a:ln>
              <a:effectLst/>
            </c:spPr>
            <c:extLst>
              <c:ext xmlns:c16="http://schemas.microsoft.com/office/drawing/2014/chart" uri="{C3380CC4-5D6E-409C-BE32-E72D297353CC}">
                <c16:uniqueId val="{00000003-16BA-4C0A-A5BD-E701E17F9420}"/>
              </c:ext>
            </c:extLst>
          </c:dPt>
          <c:cat>
            <c:numRef>
              <c:f>Sheet1!$A$2:$A$3</c:f>
              <c:numCache>
                <c:formatCode>General</c:formatCode>
                <c:ptCount val="2"/>
              </c:numCache>
            </c:numRef>
          </c:cat>
          <c:val>
            <c:numRef>
              <c:f>Sheet1!$B$2:$B$3</c:f>
              <c:numCache>
                <c:formatCode>0%</c:formatCode>
                <c:ptCount val="2"/>
                <c:pt idx="0">
                  <c:v>0.22</c:v>
                </c:pt>
                <c:pt idx="1">
                  <c:v>0.78</c:v>
                </c:pt>
              </c:numCache>
            </c:numRef>
          </c:val>
          <c:extLst>
            <c:ext xmlns:c16="http://schemas.microsoft.com/office/drawing/2014/chart" uri="{C3380CC4-5D6E-409C-BE32-E72D297353CC}">
              <c16:uniqueId val="{00000004-16BA-4C0A-A5BD-E701E17F942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Column1</c:v>
                </c:pt>
              </c:strCache>
            </c:strRef>
          </c:tx>
          <c:spPr>
            <a:solidFill>
              <a:srgbClr val="6AAAC4"/>
            </a:solidFill>
            <a:ln>
              <a:noFill/>
            </a:ln>
            <a:effectLst/>
          </c:spPr>
          <c:invertIfNegative val="0"/>
          <c:dLbls>
            <c:spPr>
              <a:noFill/>
              <a:ln>
                <a:noFill/>
              </a:ln>
              <a:effectLst/>
            </c:spPr>
            <c:txPr>
              <a:bodyPr rot="0" spcFirstLastPara="1" vertOverflow="ellipsis" vert="horz" wrap="none" anchor="ctr" anchorCtr="1"/>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Broadcast radio</c:v>
                </c:pt>
                <c:pt idx="1">
                  <c:v>Ag/farm publications (such as magazines/newspapers)</c:v>
                </c:pt>
                <c:pt idx="2">
                  <c:v>Ag related websites</c:v>
                </c:pt>
                <c:pt idx="3">
                  <c:v>Television</c:v>
                </c:pt>
                <c:pt idx="4">
                  <c:v>Social media</c:v>
                </c:pt>
                <c:pt idx="5">
                  <c:v>YouTube</c:v>
                </c:pt>
                <c:pt idx="6">
                  <c:v>Online forums</c:v>
                </c:pt>
                <c:pt idx="7">
                  <c:v>Podcasts</c:v>
                </c:pt>
                <c:pt idx="8">
                  <c:v>Satellite radio</c:v>
                </c:pt>
                <c:pt idx="9">
                  <c:v>Online radio</c:v>
                </c:pt>
                <c:pt idx="10">
                  <c:v>Streaming services</c:v>
                </c:pt>
              </c:strCache>
            </c:strRef>
          </c:cat>
          <c:val>
            <c:numRef>
              <c:f>Sheet1!$B$2:$B$12</c:f>
              <c:numCache>
                <c:formatCode>0%</c:formatCode>
                <c:ptCount val="11"/>
                <c:pt idx="0">
                  <c:v>0.89</c:v>
                </c:pt>
                <c:pt idx="1">
                  <c:v>0.75070028011199996</c:v>
                </c:pt>
                <c:pt idx="2">
                  <c:v>0.59943977591039999</c:v>
                </c:pt>
                <c:pt idx="3">
                  <c:v>0.56999999999999995</c:v>
                </c:pt>
                <c:pt idx="4">
                  <c:v>0.41736694677870001</c:v>
                </c:pt>
                <c:pt idx="5">
                  <c:v>0.30532212885150001</c:v>
                </c:pt>
                <c:pt idx="6">
                  <c:v>0.2941176470588</c:v>
                </c:pt>
                <c:pt idx="7">
                  <c:v>0.26890756302520002</c:v>
                </c:pt>
                <c:pt idx="8">
                  <c:v>0.22</c:v>
                </c:pt>
                <c:pt idx="9">
                  <c:v>0.2100840336134</c:v>
                </c:pt>
                <c:pt idx="10">
                  <c:v>0.2100840336134</c:v>
                </c:pt>
              </c:numCache>
            </c:numRef>
          </c:val>
          <c:extLst>
            <c:ext xmlns:c16="http://schemas.microsoft.com/office/drawing/2014/chart" uri="{C3380CC4-5D6E-409C-BE32-E72D297353CC}">
              <c16:uniqueId val="{00000000-DE0E-49D0-A074-370346AF55C1}"/>
            </c:ext>
          </c:extLst>
        </c:ser>
        <c:ser>
          <c:idx val="1"/>
          <c:order val="1"/>
          <c:tx>
            <c:strRef>
              <c:f>Sheet1!$C$1</c:f>
              <c:strCache>
                <c:ptCount val="1"/>
                <c:pt idx="0">
                  <c:v>Column2</c:v>
                </c:pt>
              </c:strCache>
            </c:strRef>
          </c:tx>
          <c:spPr>
            <a:solidFill>
              <a:srgbClr val="D9D9D9"/>
            </a:solidFill>
            <a:ln>
              <a:noFill/>
            </a:ln>
            <a:effectLst/>
          </c:spPr>
          <c:invertIfNegative val="0"/>
          <c:cat>
            <c:strRef>
              <c:f>Sheet1!$A$2:$A$12</c:f>
              <c:strCache>
                <c:ptCount val="11"/>
                <c:pt idx="0">
                  <c:v>Broadcast radio</c:v>
                </c:pt>
                <c:pt idx="1">
                  <c:v>Ag/farm publications (such as magazines/newspapers)</c:v>
                </c:pt>
                <c:pt idx="2">
                  <c:v>Ag related websites</c:v>
                </c:pt>
                <c:pt idx="3">
                  <c:v>Television</c:v>
                </c:pt>
                <c:pt idx="4">
                  <c:v>Social media</c:v>
                </c:pt>
                <c:pt idx="5">
                  <c:v>YouTube</c:v>
                </c:pt>
                <c:pt idx="6">
                  <c:v>Online forums</c:v>
                </c:pt>
                <c:pt idx="7">
                  <c:v>Podcasts</c:v>
                </c:pt>
                <c:pt idx="8">
                  <c:v>Satellite radio</c:v>
                </c:pt>
                <c:pt idx="9">
                  <c:v>Online radio</c:v>
                </c:pt>
                <c:pt idx="10">
                  <c:v>Streaming services</c:v>
                </c:pt>
              </c:strCache>
            </c:strRef>
          </c:cat>
          <c:val>
            <c:numRef>
              <c:f>Sheet1!$C$2:$C$12</c:f>
              <c:numCache>
                <c:formatCode>0%</c:formatCode>
                <c:ptCount val="11"/>
                <c:pt idx="0">
                  <c:v>0.10999999999999999</c:v>
                </c:pt>
                <c:pt idx="1">
                  <c:v>0.24929971988800004</c:v>
                </c:pt>
                <c:pt idx="2">
                  <c:v>0.40056022408960001</c:v>
                </c:pt>
                <c:pt idx="3">
                  <c:v>0.43000000000000005</c:v>
                </c:pt>
                <c:pt idx="4">
                  <c:v>0.58263305322129999</c:v>
                </c:pt>
                <c:pt idx="5">
                  <c:v>0.69467787114849999</c:v>
                </c:pt>
                <c:pt idx="6">
                  <c:v>0.70588235294119994</c:v>
                </c:pt>
                <c:pt idx="7">
                  <c:v>0.73109243697479998</c:v>
                </c:pt>
                <c:pt idx="8">
                  <c:v>0.78</c:v>
                </c:pt>
                <c:pt idx="9">
                  <c:v>0.7899159663866</c:v>
                </c:pt>
                <c:pt idx="10">
                  <c:v>0.7899159663866</c:v>
                </c:pt>
              </c:numCache>
            </c:numRef>
          </c:val>
          <c:extLst>
            <c:ext xmlns:c16="http://schemas.microsoft.com/office/drawing/2014/chart" uri="{C3380CC4-5D6E-409C-BE32-E72D297353CC}">
              <c16:uniqueId val="{00000001-DE0E-49D0-A074-370346AF55C1}"/>
            </c:ext>
          </c:extLst>
        </c:ser>
        <c:dLbls>
          <c:showLegendKey val="0"/>
          <c:showVal val="0"/>
          <c:showCatName val="0"/>
          <c:showSerName val="0"/>
          <c:showPercent val="0"/>
          <c:showBubbleSize val="0"/>
        </c:dLbls>
        <c:gapWidth val="81"/>
        <c:overlap val="100"/>
        <c:axId val="1314064192"/>
        <c:axId val="1314062944"/>
      </c:barChart>
      <c:catAx>
        <c:axId val="1314064192"/>
        <c:scaling>
          <c:orientation val="maxMin"/>
        </c:scaling>
        <c:delete val="1"/>
        <c:axPos val="l"/>
        <c:numFmt formatCode="General" sourceLinked="1"/>
        <c:majorTickMark val="none"/>
        <c:minorTickMark val="none"/>
        <c:tickLblPos val="nextTo"/>
        <c:crossAx val="1314062944"/>
        <c:crosses val="autoZero"/>
        <c:auto val="1"/>
        <c:lblAlgn val="ctr"/>
        <c:lblOffset val="100"/>
        <c:noMultiLvlLbl val="0"/>
      </c:catAx>
      <c:valAx>
        <c:axId val="1314062944"/>
        <c:scaling>
          <c:orientation val="minMax"/>
          <c:max val="1"/>
        </c:scaling>
        <c:delete val="1"/>
        <c:axPos val="t"/>
        <c:numFmt formatCode="0%" sourceLinked="1"/>
        <c:majorTickMark val="none"/>
        <c:minorTickMark val="none"/>
        <c:tickLblPos val="nextTo"/>
        <c:crossAx val="131406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Column1</c:v>
                </c:pt>
              </c:strCache>
            </c:strRef>
          </c:tx>
          <c:spPr>
            <a:solidFill>
              <a:srgbClr val="6AAAC4"/>
            </a:solidFill>
            <a:ln>
              <a:noFill/>
            </a:ln>
            <a:effectLst/>
          </c:spPr>
          <c:invertIfNegative val="0"/>
          <c:dPt>
            <c:idx val="0"/>
            <c:invertIfNegative val="0"/>
            <c:bubble3D val="0"/>
            <c:extLst>
              <c:ext xmlns:c16="http://schemas.microsoft.com/office/drawing/2014/chart" uri="{C3380CC4-5D6E-409C-BE32-E72D297353CC}">
                <c16:uniqueId val="{00000001-506B-4DDC-AD36-07DC7E47A51A}"/>
              </c:ext>
            </c:extLst>
          </c:dPt>
          <c:dLbls>
            <c:dLbl>
              <c:idx val="0"/>
              <c:layout>
                <c:manualLayout>
                  <c:x val="0.419926498569812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6B-4DDC-AD36-07DC7E47A51A}"/>
                </c:ext>
              </c:extLst>
            </c:dLbl>
            <c:dLbl>
              <c:idx val="1"/>
              <c:layout>
                <c:manualLayout>
                  <c:x val="0.12820657582313918"/>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6B-4DDC-AD36-07DC7E47A51A}"/>
                </c:ext>
              </c:extLst>
            </c:dLbl>
            <c:dLbl>
              <c:idx val="2"/>
              <c:layout>
                <c:manualLayout>
                  <c:x val="0.10126974881949269"/>
                  <c:y val="5.494086343821526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06B-4DDC-AD36-07DC7E47A51A}"/>
                </c:ext>
              </c:extLst>
            </c:dLbl>
            <c:dLbl>
              <c:idx val="3"/>
              <c:layout>
                <c:manualLayout>
                  <c:x val="9.34943909154090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6B-4DDC-AD36-07DC7E47A51A}"/>
                </c:ext>
              </c:extLst>
            </c:dLbl>
            <c:dLbl>
              <c:idx val="4"/>
              <c:layout>
                <c:manualLayout>
                  <c:x val="7.423072731398189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06B-4DDC-AD36-07DC7E47A51A}"/>
                </c:ext>
              </c:extLst>
            </c:dLbl>
            <c:spPr>
              <a:noFill/>
              <a:ln>
                <a:noFill/>
              </a:ln>
              <a:effectLst/>
            </c:spPr>
            <c:txPr>
              <a:bodyPr rot="0" spcFirstLastPara="1" vertOverflow="ellipsis" vert="horz" wrap="none" anchor="ctr" anchorCtr="1"/>
              <a:lstStyle/>
              <a:p>
                <a:pPr>
                  <a:defRPr sz="1200" b="0" i="0" u="none" strike="noStrike" kern="1200" baseline="0">
                    <a:solidFill>
                      <a:schemeClr val="bg1">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Sheet1!$A$2:$A$6</c:f>
              <c:strCache>
                <c:ptCount val="5"/>
                <c:pt idx="0">
                  <c:v>Satellite receiver in truck or car</c:v>
                </c:pt>
                <c:pt idx="1">
                  <c:v>Listen through telephone app to ear buds, headphones, or Bluetooth speaker</c:v>
                </c:pt>
                <c:pt idx="2">
                  <c:v>Satellite receiver in ag equipment</c:v>
                </c:pt>
                <c:pt idx="3">
                  <c:v>Stationary speaker in home or shop that accesses satellite service via wifi</c:v>
                </c:pt>
                <c:pt idx="4">
                  <c:v>Via computer &amp; computer speakers</c:v>
                </c:pt>
              </c:strCache>
            </c:strRef>
          </c:cat>
          <c:val>
            <c:numRef>
              <c:f>Sheet1!$B$2:$B$6</c:f>
              <c:numCache>
                <c:formatCode>0%</c:formatCode>
                <c:ptCount val="5"/>
                <c:pt idx="0">
                  <c:v>0.75</c:v>
                </c:pt>
                <c:pt idx="1">
                  <c:v>0.1018518518519</c:v>
                </c:pt>
                <c:pt idx="2">
                  <c:v>6.4814814814809996E-2</c:v>
                </c:pt>
                <c:pt idx="3">
                  <c:v>5.555555555556E-2</c:v>
                </c:pt>
                <c:pt idx="4">
                  <c:v>2.777777777778E-2</c:v>
                </c:pt>
              </c:numCache>
            </c:numRef>
          </c:val>
          <c:extLst>
            <c:ext xmlns:c16="http://schemas.microsoft.com/office/drawing/2014/chart" uri="{C3380CC4-5D6E-409C-BE32-E72D297353CC}">
              <c16:uniqueId val="{00000005-506B-4DDC-AD36-07DC7E47A51A}"/>
            </c:ext>
          </c:extLst>
        </c:ser>
        <c:ser>
          <c:idx val="1"/>
          <c:order val="1"/>
          <c:tx>
            <c:strRef>
              <c:f>Sheet1!$C$1</c:f>
              <c:strCache>
                <c:ptCount val="1"/>
                <c:pt idx="0">
                  <c:v>Column2</c:v>
                </c:pt>
              </c:strCache>
            </c:strRef>
          </c:tx>
          <c:spPr>
            <a:solidFill>
              <a:srgbClr val="D9D9D9">
                <a:alpha val="72000"/>
              </a:srgbClr>
            </a:solidFill>
            <a:ln>
              <a:noFill/>
            </a:ln>
            <a:effectLst/>
          </c:spPr>
          <c:invertIfNegative val="0"/>
          <c:cat>
            <c:strRef>
              <c:f>Sheet1!$A$2:$A$6</c:f>
              <c:strCache>
                <c:ptCount val="5"/>
                <c:pt idx="0">
                  <c:v>Satellite receiver in truck or car</c:v>
                </c:pt>
                <c:pt idx="1">
                  <c:v>Listen through telephone app to ear buds, headphones, or Bluetooth speaker</c:v>
                </c:pt>
                <c:pt idx="2">
                  <c:v>Satellite receiver in ag equipment</c:v>
                </c:pt>
                <c:pt idx="3">
                  <c:v>Stationary speaker in home or shop that accesses satellite service via wifi</c:v>
                </c:pt>
                <c:pt idx="4">
                  <c:v>Via computer &amp; computer speakers</c:v>
                </c:pt>
              </c:strCache>
            </c:strRef>
          </c:cat>
          <c:val>
            <c:numRef>
              <c:f>Sheet1!$C$2:$C$6</c:f>
              <c:numCache>
                <c:formatCode>0%</c:formatCode>
                <c:ptCount val="5"/>
                <c:pt idx="0">
                  <c:v>0.25</c:v>
                </c:pt>
                <c:pt idx="1">
                  <c:v>0.89814814814809996</c:v>
                </c:pt>
                <c:pt idx="2">
                  <c:v>0.93518518518519</c:v>
                </c:pt>
                <c:pt idx="3">
                  <c:v>0.94444444444443998</c:v>
                </c:pt>
                <c:pt idx="4">
                  <c:v>0.97222222222221999</c:v>
                </c:pt>
              </c:numCache>
            </c:numRef>
          </c:val>
          <c:extLst>
            <c:ext xmlns:c16="http://schemas.microsoft.com/office/drawing/2014/chart" uri="{C3380CC4-5D6E-409C-BE32-E72D297353CC}">
              <c16:uniqueId val="{00000006-506B-4DDC-AD36-07DC7E47A51A}"/>
            </c:ext>
          </c:extLst>
        </c:ser>
        <c:dLbls>
          <c:showLegendKey val="0"/>
          <c:showVal val="0"/>
          <c:showCatName val="0"/>
          <c:showSerName val="0"/>
          <c:showPercent val="0"/>
          <c:showBubbleSize val="0"/>
        </c:dLbls>
        <c:gapWidth val="50"/>
        <c:overlap val="100"/>
        <c:axId val="1314064192"/>
        <c:axId val="1314062944"/>
      </c:barChart>
      <c:catAx>
        <c:axId val="1314064192"/>
        <c:scaling>
          <c:orientation val="maxMin"/>
        </c:scaling>
        <c:delete val="1"/>
        <c:axPos val="l"/>
        <c:numFmt formatCode="General" sourceLinked="1"/>
        <c:majorTickMark val="none"/>
        <c:minorTickMark val="none"/>
        <c:tickLblPos val="nextTo"/>
        <c:crossAx val="1314062944"/>
        <c:crosses val="autoZero"/>
        <c:auto val="1"/>
        <c:lblAlgn val="ctr"/>
        <c:lblOffset val="100"/>
        <c:noMultiLvlLbl val="0"/>
      </c:catAx>
      <c:valAx>
        <c:axId val="1314062944"/>
        <c:scaling>
          <c:orientation val="minMax"/>
          <c:max val="1"/>
        </c:scaling>
        <c:delete val="1"/>
        <c:axPos val="t"/>
        <c:numFmt formatCode="0%" sourceLinked="1"/>
        <c:majorTickMark val="none"/>
        <c:minorTickMark val="none"/>
        <c:tickLblPos val="nextTo"/>
        <c:crossAx val="131406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16BA-4C0A-A5BD-E701E17F9420}"/>
              </c:ext>
            </c:extLst>
          </c:dPt>
          <c:dPt>
            <c:idx val="1"/>
            <c:bubble3D val="0"/>
            <c:spPr>
              <a:solidFill>
                <a:schemeClr val="accent6"/>
              </a:solidFill>
              <a:ln w="19050">
                <a:noFill/>
              </a:ln>
              <a:effectLst/>
            </c:spPr>
            <c:extLst>
              <c:ext xmlns:c16="http://schemas.microsoft.com/office/drawing/2014/chart" uri="{C3380CC4-5D6E-409C-BE32-E72D297353CC}">
                <c16:uniqueId val="{00000003-16BA-4C0A-A5BD-E701E17F9420}"/>
              </c:ext>
            </c:extLst>
          </c:dPt>
          <c:cat>
            <c:numRef>
              <c:f>Sheet1!$A$2:$A$3</c:f>
              <c:numCache>
                <c:formatCode>General</c:formatCode>
                <c:ptCount val="2"/>
              </c:numCache>
            </c:numRef>
          </c:cat>
          <c:val>
            <c:numRef>
              <c:f>Sheet1!$B$2:$B$3</c:f>
              <c:numCache>
                <c:formatCode>0%</c:formatCode>
                <c:ptCount val="2"/>
                <c:pt idx="0">
                  <c:v>0.3</c:v>
                </c:pt>
                <c:pt idx="1">
                  <c:v>0.7</c:v>
                </c:pt>
              </c:numCache>
            </c:numRef>
          </c:val>
          <c:extLst>
            <c:ext xmlns:c16="http://schemas.microsoft.com/office/drawing/2014/chart" uri="{C3380CC4-5D6E-409C-BE32-E72D297353CC}">
              <c16:uniqueId val="{00000004-16BA-4C0A-A5BD-E701E17F942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16BA-4C0A-A5BD-E701E17F9420}"/>
              </c:ext>
            </c:extLst>
          </c:dPt>
          <c:dPt>
            <c:idx val="1"/>
            <c:bubble3D val="0"/>
            <c:spPr>
              <a:solidFill>
                <a:schemeClr val="accent6"/>
              </a:solidFill>
              <a:ln w="19050">
                <a:noFill/>
              </a:ln>
              <a:effectLst/>
            </c:spPr>
            <c:extLst>
              <c:ext xmlns:c16="http://schemas.microsoft.com/office/drawing/2014/chart" uri="{C3380CC4-5D6E-409C-BE32-E72D297353CC}">
                <c16:uniqueId val="{00000003-16BA-4C0A-A5BD-E701E17F9420}"/>
              </c:ext>
            </c:extLst>
          </c:dPt>
          <c:cat>
            <c:numRef>
              <c:f>Sheet1!$A$2:$A$3</c:f>
              <c:numCache>
                <c:formatCode>General</c:formatCode>
                <c:ptCount val="2"/>
              </c:numCache>
            </c:numRef>
          </c:cat>
          <c:val>
            <c:numRef>
              <c:f>Sheet1!$B$2:$B$3</c:f>
              <c:numCache>
                <c:formatCode>0%</c:formatCode>
                <c:ptCount val="2"/>
                <c:pt idx="0">
                  <c:v>0.22</c:v>
                </c:pt>
                <c:pt idx="1">
                  <c:v>0.78</c:v>
                </c:pt>
              </c:numCache>
            </c:numRef>
          </c:val>
          <c:extLst>
            <c:ext xmlns:c16="http://schemas.microsoft.com/office/drawing/2014/chart" uri="{C3380CC4-5D6E-409C-BE32-E72D297353CC}">
              <c16:uniqueId val="{00000004-16BA-4C0A-A5BD-E701E17F942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Affected</c:v>
                </c:pt>
              </c:strCache>
            </c:strRef>
          </c:tx>
          <c:spPr>
            <a:solidFill>
              <a:srgbClr val="6AAA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Only click ads when they're interested in them</c:v>
                </c:pt>
                <c:pt idx="1">
                  <c:v>Are worried their internet behavior will be tracked</c:v>
                </c:pt>
                <c:pt idx="2">
                  <c:v>Worried pop ups will come up</c:v>
                </c:pt>
                <c:pt idx="3">
                  <c:v>Don't trust online banner ads</c:v>
                </c:pt>
                <c:pt idx="4">
                  <c:v>Are worried about getting a virus</c:v>
                </c:pt>
                <c:pt idx="5">
                  <c:v>Are afraid of receiving spam from advertisers</c:v>
                </c:pt>
                <c:pt idx="6">
                  <c:v>Online banner ads are not relevant to them</c:v>
                </c:pt>
                <c:pt idx="7">
                  <c:v>Don't want to be distracted</c:v>
                </c:pt>
              </c:strCache>
            </c:strRef>
          </c:cat>
          <c:val>
            <c:numRef>
              <c:f>Sheet1!$B$2:$B$9</c:f>
              <c:numCache>
                <c:formatCode>0%</c:formatCode>
                <c:ptCount val="8"/>
                <c:pt idx="0">
                  <c:v>0.31</c:v>
                </c:pt>
                <c:pt idx="1">
                  <c:v>0.31</c:v>
                </c:pt>
                <c:pt idx="2">
                  <c:v>0.46</c:v>
                </c:pt>
                <c:pt idx="3">
                  <c:v>0.54</c:v>
                </c:pt>
                <c:pt idx="4">
                  <c:v>0.55000000000000004</c:v>
                </c:pt>
                <c:pt idx="5">
                  <c:v>0.56999999999999995</c:v>
                </c:pt>
                <c:pt idx="6">
                  <c:v>0.57999999999999996</c:v>
                </c:pt>
                <c:pt idx="7">
                  <c:v>0.61</c:v>
                </c:pt>
              </c:numCache>
            </c:numRef>
          </c:val>
          <c:extLst>
            <c:ext xmlns:c16="http://schemas.microsoft.com/office/drawing/2014/chart" uri="{C3380CC4-5D6E-409C-BE32-E72D297353CC}">
              <c16:uniqueId val="{00000000-71B7-4CD9-8860-C854CCC66B8B}"/>
            </c:ext>
          </c:extLst>
        </c:ser>
        <c:ser>
          <c:idx val="1"/>
          <c:order val="1"/>
          <c:tx>
            <c:strRef>
              <c:f>Sheet1!$C$1</c:f>
              <c:strCache>
                <c:ptCount val="1"/>
                <c:pt idx="0">
                  <c:v>Not Affected</c:v>
                </c:pt>
              </c:strCache>
            </c:strRef>
          </c:tx>
          <c:spPr>
            <a:solidFill>
              <a:srgbClr val="E8E8E8"/>
            </a:solidFill>
            <a:ln>
              <a:noFill/>
            </a:ln>
            <a:effectLst/>
          </c:spPr>
          <c:invertIfNegative val="0"/>
          <c:cat>
            <c:strRef>
              <c:f>Sheet1!$A$2:$A$9</c:f>
              <c:strCache>
                <c:ptCount val="8"/>
                <c:pt idx="0">
                  <c:v>Only click ads when they're interested in them</c:v>
                </c:pt>
                <c:pt idx="1">
                  <c:v>Are worried their internet behavior will be tracked</c:v>
                </c:pt>
                <c:pt idx="2">
                  <c:v>Worried pop ups will come up</c:v>
                </c:pt>
                <c:pt idx="3">
                  <c:v>Don't trust online banner ads</c:v>
                </c:pt>
                <c:pt idx="4">
                  <c:v>Are worried about getting a virus</c:v>
                </c:pt>
                <c:pt idx="5">
                  <c:v>Are afraid of receiving spam from advertisers</c:v>
                </c:pt>
                <c:pt idx="6">
                  <c:v>Online banner ads are not relevant to them</c:v>
                </c:pt>
                <c:pt idx="7">
                  <c:v>Don't want to be distracted</c:v>
                </c:pt>
              </c:strCache>
            </c:strRef>
          </c:cat>
          <c:val>
            <c:numRef>
              <c:f>Sheet1!$C$2:$C$9</c:f>
              <c:numCache>
                <c:formatCode>0%</c:formatCode>
                <c:ptCount val="8"/>
                <c:pt idx="0">
                  <c:v>0.69</c:v>
                </c:pt>
                <c:pt idx="1">
                  <c:v>0.69</c:v>
                </c:pt>
                <c:pt idx="2">
                  <c:v>0.54</c:v>
                </c:pt>
                <c:pt idx="3">
                  <c:v>0.46</c:v>
                </c:pt>
                <c:pt idx="4">
                  <c:v>0.45</c:v>
                </c:pt>
                <c:pt idx="5">
                  <c:v>0.43</c:v>
                </c:pt>
                <c:pt idx="6">
                  <c:v>0.42</c:v>
                </c:pt>
                <c:pt idx="7">
                  <c:v>0.39</c:v>
                </c:pt>
              </c:numCache>
            </c:numRef>
          </c:val>
          <c:extLst>
            <c:ext xmlns:c16="http://schemas.microsoft.com/office/drawing/2014/chart" uri="{C3380CC4-5D6E-409C-BE32-E72D297353CC}">
              <c16:uniqueId val="{00000001-71B7-4CD9-8860-C854CCC66B8B}"/>
            </c:ext>
          </c:extLst>
        </c:ser>
        <c:dLbls>
          <c:showLegendKey val="0"/>
          <c:showVal val="0"/>
          <c:showCatName val="0"/>
          <c:showSerName val="0"/>
          <c:showPercent val="0"/>
          <c:showBubbleSize val="0"/>
        </c:dLbls>
        <c:gapWidth val="75"/>
        <c:overlap val="100"/>
        <c:axId val="1161430143"/>
        <c:axId val="1161432303"/>
      </c:barChart>
      <c:catAx>
        <c:axId val="1161430143"/>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57595C"/>
                </a:solidFill>
                <a:latin typeface="+mn-lt"/>
                <a:ea typeface="+mn-ea"/>
                <a:cs typeface="+mn-cs"/>
              </a:defRPr>
            </a:pPr>
            <a:endParaRPr lang="en-US"/>
          </a:p>
        </c:txPr>
        <c:crossAx val="1161432303"/>
        <c:crosses val="autoZero"/>
        <c:auto val="1"/>
        <c:lblAlgn val="ctr"/>
        <c:lblOffset val="100"/>
        <c:noMultiLvlLbl val="0"/>
      </c:catAx>
      <c:valAx>
        <c:axId val="1161432303"/>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1161430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01588814929779"/>
          <c:y val="0.20272642533058496"/>
          <c:w val="0.68848817295043307"/>
          <c:h val="0.74974680564016127"/>
        </c:manualLayout>
      </c:layout>
      <c:barChart>
        <c:barDir val="bar"/>
        <c:grouping val="clustered"/>
        <c:varyColors val="0"/>
        <c:ser>
          <c:idx val="0"/>
          <c:order val="0"/>
          <c:tx>
            <c:strRef>
              <c:f>Sheet1!$B$1</c:f>
              <c:strCache>
                <c:ptCount val="1"/>
                <c:pt idx="0">
                  <c:v>Visited website</c:v>
                </c:pt>
              </c:strCache>
            </c:strRef>
          </c:tx>
          <c:spPr>
            <a:solidFill>
              <a:srgbClr val="6AAAC4"/>
            </a:solidFill>
            <a:ln>
              <a:noFill/>
            </a:ln>
            <a:effectLst/>
          </c:spPr>
          <c:invertIfNegative val="0"/>
          <c:dLbls>
            <c:spPr>
              <a:noFill/>
              <a:ln>
                <a:noFill/>
              </a:ln>
              <a:effectLst/>
            </c:spPr>
            <c:txPr>
              <a:bodyPr rot="0" spcFirstLastPara="1" vertOverflow="ellipsis" vert="horz" wrap="none" anchor="ctr" anchorCtr="1"/>
              <a:lstStyle/>
              <a:p>
                <a:pPr>
                  <a:defRPr sz="12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Ag/farm radio</c:v>
                </c:pt>
                <c:pt idx="1">
                  <c:v>Ag/farm publications</c:v>
                </c:pt>
                <c:pt idx="2">
                  <c:v>Blogs/websites</c:v>
                </c:pt>
                <c:pt idx="3">
                  <c:v>Social media</c:v>
                </c:pt>
                <c:pt idx="4">
                  <c:v>Online forums</c:v>
                </c:pt>
              </c:strCache>
            </c:strRef>
          </c:cat>
          <c:val>
            <c:numRef>
              <c:f>Sheet1!$B$2:$B$6</c:f>
              <c:numCache>
                <c:formatCode>0%</c:formatCode>
                <c:ptCount val="5"/>
                <c:pt idx="0">
                  <c:v>0.62</c:v>
                </c:pt>
                <c:pt idx="1">
                  <c:v>0.28000000000000003</c:v>
                </c:pt>
                <c:pt idx="2">
                  <c:v>0.19</c:v>
                </c:pt>
                <c:pt idx="3">
                  <c:v>0.17</c:v>
                </c:pt>
                <c:pt idx="4">
                  <c:v>0.2</c:v>
                </c:pt>
              </c:numCache>
            </c:numRef>
          </c:val>
          <c:extLst>
            <c:ext xmlns:c16="http://schemas.microsoft.com/office/drawing/2014/chart" uri="{C3380CC4-5D6E-409C-BE32-E72D297353CC}">
              <c16:uniqueId val="{00000000-DA28-47EF-8161-3DAEF03EC55F}"/>
            </c:ext>
          </c:extLst>
        </c:ser>
        <c:ser>
          <c:idx val="1"/>
          <c:order val="1"/>
          <c:tx>
            <c:strRef>
              <c:f>Sheet1!$C$1</c:f>
              <c:strCache>
                <c:ptCount val="1"/>
                <c:pt idx="0">
                  <c:v>Did not visit website</c:v>
                </c:pt>
              </c:strCache>
            </c:strRef>
          </c:tx>
          <c:spPr>
            <a:solidFill>
              <a:srgbClr val="A3A9B0"/>
            </a:solidFill>
            <a:ln>
              <a:noFill/>
            </a:ln>
            <a:effectLst/>
          </c:spPr>
          <c:invertIfNegative val="0"/>
          <c:dLbls>
            <c:spPr>
              <a:noFill/>
              <a:ln>
                <a:noFill/>
              </a:ln>
              <a:effectLst/>
            </c:spPr>
            <c:txPr>
              <a:bodyPr rot="0" spcFirstLastPara="1" vertOverflow="ellipsis" vert="horz" wrap="none" anchor="ctr" anchorCtr="1"/>
              <a:lstStyle/>
              <a:p>
                <a:pPr>
                  <a:defRPr sz="12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Ag/farm radio</c:v>
                </c:pt>
                <c:pt idx="1">
                  <c:v>Ag/farm publications</c:v>
                </c:pt>
                <c:pt idx="2">
                  <c:v>Blogs/websites</c:v>
                </c:pt>
                <c:pt idx="3">
                  <c:v>Social media</c:v>
                </c:pt>
                <c:pt idx="4">
                  <c:v>Online forums</c:v>
                </c:pt>
              </c:strCache>
            </c:strRef>
          </c:cat>
          <c:val>
            <c:numRef>
              <c:f>Sheet1!$C$2:$C$6</c:f>
              <c:numCache>
                <c:formatCode>0%</c:formatCode>
                <c:ptCount val="5"/>
                <c:pt idx="0">
                  <c:v>0.66</c:v>
                </c:pt>
                <c:pt idx="1">
                  <c:v>0.34</c:v>
                </c:pt>
                <c:pt idx="2">
                  <c:v>0.13</c:v>
                </c:pt>
                <c:pt idx="3">
                  <c:v>0.09</c:v>
                </c:pt>
                <c:pt idx="4">
                  <c:v>0.09</c:v>
                </c:pt>
              </c:numCache>
            </c:numRef>
          </c:val>
          <c:extLst>
            <c:ext xmlns:c16="http://schemas.microsoft.com/office/drawing/2014/chart" uri="{C3380CC4-5D6E-409C-BE32-E72D297353CC}">
              <c16:uniqueId val="{00000001-DA28-47EF-8161-3DAEF03EC55F}"/>
            </c:ext>
          </c:extLst>
        </c:ser>
        <c:dLbls>
          <c:showLegendKey val="0"/>
          <c:showVal val="0"/>
          <c:showCatName val="0"/>
          <c:showSerName val="0"/>
          <c:showPercent val="0"/>
          <c:showBubbleSize val="0"/>
        </c:dLbls>
        <c:gapWidth val="182"/>
        <c:axId val="1706543903"/>
        <c:axId val="1706538079"/>
      </c:barChart>
      <c:catAx>
        <c:axId val="170654390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706538079"/>
        <c:crosses val="autoZero"/>
        <c:auto val="1"/>
        <c:lblAlgn val="ctr"/>
        <c:lblOffset val="200"/>
        <c:noMultiLvlLbl val="0"/>
      </c:catAx>
      <c:valAx>
        <c:axId val="1706538079"/>
        <c:scaling>
          <c:orientation val="minMax"/>
        </c:scaling>
        <c:delete val="1"/>
        <c:axPos val="t"/>
        <c:numFmt formatCode="0%" sourceLinked="1"/>
        <c:majorTickMark val="none"/>
        <c:minorTickMark val="none"/>
        <c:tickLblPos val="nextTo"/>
        <c:crossAx val="1706543903"/>
        <c:crosses val="autoZero"/>
        <c:crossBetween val="between"/>
      </c:valAx>
      <c:spPr>
        <a:noFill/>
        <a:ln>
          <a:noFill/>
        </a:ln>
        <a:effectLst/>
      </c:spPr>
    </c:plotArea>
    <c:legend>
      <c:legendPos val="b"/>
      <c:layout>
        <c:manualLayout>
          <c:xMode val="edge"/>
          <c:yMode val="edge"/>
          <c:x val="0.29070664017105874"/>
          <c:y val="0.93117875409142348"/>
          <c:w val="0.57489296265909895"/>
          <c:h val="5.12923233324714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91644818801082"/>
          <c:y val="0.14258304540953931"/>
          <c:w val="0.51182035277678883"/>
          <c:h val="0.71274577079091617"/>
        </c:manualLayout>
      </c:layout>
      <c:pieChart>
        <c:varyColors val="1"/>
        <c:ser>
          <c:idx val="0"/>
          <c:order val="0"/>
          <c:tx>
            <c:strRef>
              <c:f>Sheet1!$B$1</c:f>
              <c:strCache>
                <c:ptCount val="1"/>
                <c:pt idx="0">
                  <c:v>Column1</c:v>
                </c:pt>
              </c:strCache>
            </c:strRef>
          </c:tx>
          <c:spPr>
            <a:solidFill>
              <a:srgbClr val="7A838D"/>
            </a:solidFill>
            <a:ln>
              <a:noFill/>
            </a:ln>
          </c:spPr>
          <c:dPt>
            <c:idx val="0"/>
            <c:bubble3D val="0"/>
            <c:spPr>
              <a:solidFill>
                <a:srgbClr val="6AAAC4"/>
              </a:solidFill>
              <a:ln w="25400">
                <a:noFill/>
              </a:ln>
              <a:effectLst/>
            </c:spPr>
            <c:extLst>
              <c:ext xmlns:c16="http://schemas.microsoft.com/office/drawing/2014/chart" uri="{C3380CC4-5D6E-409C-BE32-E72D297353CC}">
                <c16:uniqueId val="{00000003-A97C-4F66-B5E0-9B9CD8C39A07}"/>
              </c:ext>
            </c:extLst>
          </c:dPt>
          <c:dPt>
            <c:idx val="1"/>
            <c:bubble3D val="0"/>
            <c:spPr>
              <a:solidFill>
                <a:srgbClr val="A3A9B0"/>
              </a:solidFill>
              <a:ln w="19050">
                <a:noFill/>
              </a:ln>
              <a:effectLst/>
            </c:spPr>
            <c:extLst>
              <c:ext xmlns:c16="http://schemas.microsoft.com/office/drawing/2014/chart" uri="{C3380CC4-5D6E-409C-BE32-E72D297353CC}">
                <c16:uniqueId val="{00000002-A97C-4F66-B5E0-9B9CD8C39A07}"/>
              </c:ext>
            </c:extLst>
          </c:dPt>
          <c:cat>
            <c:strRef>
              <c:f>Sheet1!$A$2:$A$3</c:f>
              <c:strCache>
                <c:ptCount val="2"/>
                <c:pt idx="0">
                  <c:v>Male</c:v>
                </c:pt>
                <c:pt idx="1">
                  <c:v>Female</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0-A97C-4F66-B5E0-9B9CD8C39A0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91644818801082"/>
          <c:y val="0.14258304540953931"/>
          <c:w val="0.51182035277678883"/>
          <c:h val="0.71274577079091617"/>
        </c:manualLayout>
      </c:layout>
      <c:pieChart>
        <c:varyColors val="1"/>
        <c:ser>
          <c:idx val="0"/>
          <c:order val="0"/>
          <c:tx>
            <c:strRef>
              <c:f>Sheet1!$B$1</c:f>
              <c:strCache>
                <c:ptCount val="1"/>
                <c:pt idx="0">
                  <c:v>Column1</c:v>
                </c:pt>
              </c:strCache>
            </c:strRef>
          </c:tx>
          <c:spPr>
            <a:solidFill>
              <a:schemeClr val="bg1">
                <a:lumMod val="95000"/>
              </a:schemeClr>
            </a:solidFill>
            <a:ln>
              <a:noFill/>
            </a:ln>
          </c:spPr>
          <c:dPt>
            <c:idx val="0"/>
            <c:bubble3D val="0"/>
            <c:spPr>
              <a:solidFill>
                <a:srgbClr val="427183"/>
              </a:solidFill>
              <a:ln w="25400">
                <a:noFill/>
              </a:ln>
              <a:effectLst/>
            </c:spPr>
            <c:extLst>
              <c:ext xmlns:c16="http://schemas.microsoft.com/office/drawing/2014/chart" uri="{C3380CC4-5D6E-409C-BE32-E72D297353CC}">
                <c16:uniqueId val="{00000001-6C3D-415E-9DE5-442982DA4E8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C3D-415E-9DE5-442982DA4E87}"/>
              </c:ext>
            </c:extLst>
          </c:dPt>
          <c:cat>
            <c:strRef>
              <c:f>Sheet1!$A$2:$A$5</c:f>
              <c:strCache>
                <c:ptCount val="4"/>
                <c:pt idx="0">
                  <c:v>Midwest</c:v>
                </c:pt>
                <c:pt idx="1">
                  <c:v>Northeast</c:v>
                </c:pt>
                <c:pt idx="2">
                  <c:v>South</c:v>
                </c:pt>
                <c:pt idx="3">
                  <c:v>West</c:v>
                </c:pt>
              </c:strCache>
            </c:strRef>
          </c:cat>
          <c:val>
            <c:numRef>
              <c:f>Sheet1!$B$2:$B$5</c:f>
              <c:numCache>
                <c:formatCode>0%</c:formatCode>
                <c:ptCount val="4"/>
                <c:pt idx="0">
                  <c:v>0.71</c:v>
                </c:pt>
                <c:pt idx="1">
                  <c:v>0.03</c:v>
                </c:pt>
                <c:pt idx="2">
                  <c:v>0.16</c:v>
                </c:pt>
                <c:pt idx="3">
                  <c:v>0.1</c:v>
                </c:pt>
              </c:numCache>
            </c:numRef>
          </c:val>
          <c:extLst>
            <c:ext xmlns:c16="http://schemas.microsoft.com/office/drawing/2014/chart" uri="{C3380CC4-5D6E-409C-BE32-E72D297353CC}">
              <c16:uniqueId val="{00000004-6C3D-415E-9DE5-442982DA4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91644818801082"/>
          <c:y val="0.14258304540953931"/>
          <c:w val="0.51182035277678883"/>
          <c:h val="0.71274577079091617"/>
        </c:manualLayout>
      </c:layout>
      <c:pieChart>
        <c:varyColors val="1"/>
        <c:ser>
          <c:idx val="0"/>
          <c:order val="0"/>
          <c:tx>
            <c:strRef>
              <c:f>Sheet1!$B$1</c:f>
              <c:strCache>
                <c:ptCount val="1"/>
                <c:pt idx="0">
                  <c:v>Column1</c:v>
                </c:pt>
              </c:strCache>
            </c:strRef>
          </c:tx>
          <c:spPr>
            <a:solidFill>
              <a:schemeClr val="bg1">
                <a:lumMod val="95000"/>
              </a:schemeClr>
            </a:solidFill>
            <a:ln>
              <a:noFill/>
            </a:ln>
          </c:spPr>
          <c:dPt>
            <c:idx val="0"/>
            <c:bubble3D val="0"/>
            <c:spPr>
              <a:solidFill>
                <a:schemeClr val="bg1">
                  <a:lumMod val="95000"/>
                </a:schemeClr>
              </a:solidFill>
              <a:ln w="25400">
                <a:noFill/>
              </a:ln>
              <a:effectLst/>
            </c:spPr>
            <c:extLst>
              <c:ext xmlns:c16="http://schemas.microsoft.com/office/drawing/2014/chart" uri="{C3380CC4-5D6E-409C-BE32-E72D297353CC}">
                <c16:uniqueId val="{00000001-6C3D-415E-9DE5-442982DA4E87}"/>
              </c:ext>
            </c:extLst>
          </c:dPt>
          <c:dPt>
            <c:idx val="1"/>
            <c:bubble3D val="0"/>
            <c:spPr>
              <a:solidFill>
                <a:srgbClr val="7A838D"/>
              </a:solidFill>
              <a:ln w="19050">
                <a:noFill/>
              </a:ln>
              <a:effectLst/>
            </c:spPr>
            <c:extLst>
              <c:ext xmlns:c16="http://schemas.microsoft.com/office/drawing/2014/chart" uri="{C3380CC4-5D6E-409C-BE32-E72D297353CC}">
                <c16:uniqueId val="{00000003-6C3D-415E-9DE5-442982DA4E87}"/>
              </c:ext>
            </c:extLst>
          </c:dPt>
          <c:cat>
            <c:strRef>
              <c:f>Sheet1!$A$2:$A$5</c:f>
              <c:strCache>
                <c:ptCount val="4"/>
                <c:pt idx="0">
                  <c:v>Midwest</c:v>
                </c:pt>
                <c:pt idx="1">
                  <c:v>Northeast</c:v>
                </c:pt>
                <c:pt idx="2">
                  <c:v>South</c:v>
                </c:pt>
                <c:pt idx="3">
                  <c:v>West</c:v>
                </c:pt>
              </c:strCache>
            </c:strRef>
          </c:cat>
          <c:val>
            <c:numRef>
              <c:f>Sheet1!$B$2:$B$5</c:f>
              <c:numCache>
                <c:formatCode>0%</c:formatCode>
                <c:ptCount val="4"/>
                <c:pt idx="0">
                  <c:v>0.71</c:v>
                </c:pt>
                <c:pt idx="1">
                  <c:v>0.03</c:v>
                </c:pt>
                <c:pt idx="2">
                  <c:v>0.16</c:v>
                </c:pt>
                <c:pt idx="3">
                  <c:v>0.1</c:v>
                </c:pt>
              </c:numCache>
            </c:numRef>
          </c:val>
          <c:extLst>
            <c:ext xmlns:c16="http://schemas.microsoft.com/office/drawing/2014/chart" uri="{C3380CC4-5D6E-409C-BE32-E72D297353CC}">
              <c16:uniqueId val="{00000004-6C3D-415E-9DE5-442982DA4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91644818801082"/>
          <c:y val="0.14258304540953931"/>
          <c:w val="0.51182035277678883"/>
          <c:h val="0.71274577079091617"/>
        </c:manualLayout>
      </c:layout>
      <c:pieChart>
        <c:varyColors val="1"/>
        <c:ser>
          <c:idx val="0"/>
          <c:order val="0"/>
          <c:tx>
            <c:strRef>
              <c:f>Sheet1!$B$1</c:f>
              <c:strCache>
                <c:ptCount val="1"/>
                <c:pt idx="0">
                  <c:v>Column1</c:v>
                </c:pt>
              </c:strCache>
            </c:strRef>
          </c:tx>
          <c:spPr>
            <a:solidFill>
              <a:schemeClr val="bg1">
                <a:lumMod val="95000"/>
              </a:schemeClr>
            </a:solidFill>
            <a:ln>
              <a:noFill/>
            </a:ln>
          </c:spPr>
          <c:dPt>
            <c:idx val="0"/>
            <c:bubble3D val="0"/>
            <c:spPr>
              <a:solidFill>
                <a:schemeClr val="bg1">
                  <a:lumMod val="95000"/>
                </a:schemeClr>
              </a:solidFill>
              <a:ln w="25400">
                <a:noFill/>
              </a:ln>
              <a:effectLst/>
            </c:spPr>
            <c:extLst>
              <c:ext xmlns:c16="http://schemas.microsoft.com/office/drawing/2014/chart" uri="{C3380CC4-5D6E-409C-BE32-E72D297353CC}">
                <c16:uniqueId val="{00000001-6C3D-415E-9DE5-442982DA4E8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C3D-415E-9DE5-442982DA4E87}"/>
              </c:ext>
            </c:extLst>
          </c:dPt>
          <c:dPt>
            <c:idx val="2"/>
            <c:bubble3D val="0"/>
            <c:spPr>
              <a:solidFill>
                <a:srgbClr val="BFBFBF"/>
              </a:solidFill>
              <a:ln>
                <a:noFill/>
              </a:ln>
            </c:spPr>
            <c:extLst>
              <c:ext xmlns:c16="http://schemas.microsoft.com/office/drawing/2014/chart" uri="{C3380CC4-5D6E-409C-BE32-E72D297353CC}">
                <c16:uniqueId val="{00000004-DA29-4CA2-A3D0-60DC345E49D6}"/>
              </c:ext>
            </c:extLst>
          </c:dPt>
          <c:cat>
            <c:strRef>
              <c:f>Sheet1!$A$2:$A$5</c:f>
              <c:strCache>
                <c:ptCount val="4"/>
                <c:pt idx="0">
                  <c:v>Midwest</c:v>
                </c:pt>
                <c:pt idx="1">
                  <c:v>Northeast</c:v>
                </c:pt>
                <c:pt idx="2">
                  <c:v>South</c:v>
                </c:pt>
                <c:pt idx="3">
                  <c:v>West</c:v>
                </c:pt>
              </c:strCache>
            </c:strRef>
          </c:cat>
          <c:val>
            <c:numRef>
              <c:f>Sheet1!$B$2:$B$5</c:f>
              <c:numCache>
                <c:formatCode>0%</c:formatCode>
                <c:ptCount val="4"/>
                <c:pt idx="0">
                  <c:v>0.71</c:v>
                </c:pt>
                <c:pt idx="1">
                  <c:v>0.03</c:v>
                </c:pt>
                <c:pt idx="2">
                  <c:v>0.16</c:v>
                </c:pt>
                <c:pt idx="3">
                  <c:v>0.1</c:v>
                </c:pt>
              </c:numCache>
            </c:numRef>
          </c:val>
          <c:extLst>
            <c:ext xmlns:c16="http://schemas.microsoft.com/office/drawing/2014/chart" uri="{C3380CC4-5D6E-409C-BE32-E72D297353CC}">
              <c16:uniqueId val="{00000004-6C3D-415E-9DE5-442982DA4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91644818801082"/>
          <c:y val="0.14258304540953931"/>
          <c:w val="0.51182035277678883"/>
          <c:h val="0.71274577079091617"/>
        </c:manualLayout>
      </c:layout>
      <c:pieChart>
        <c:varyColors val="1"/>
        <c:ser>
          <c:idx val="0"/>
          <c:order val="0"/>
          <c:tx>
            <c:strRef>
              <c:f>Sheet1!$B$1</c:f>
              <c:strCache>
                <c:ptCount val="1"/>
                <c:pt idx="0">
                  <c:v>Column1</c:v>
                </c:pt>
              </c:strCache>
            </c:strRef>
          </c:tx>
          <c:spPr>
            <a:solidFill>
              <a:schemeClr val="bg1">
                <a:lumMod val="95000"/>
              </a:schemeClr>
            </a:solidFill>
            <a:ln>
              <a:noFill/>
            </a:ln>
          </c:spPr>
          <c:dPt>
            <c:idx val="0"/>
            <c:bubble3D val="0"/>
            <c:spPr>
              <a:solidFill>
                <a:schemeClr val="bg1">
                  <a:lumMod val="95000"/>
                </a:schemeClr>
              </a:solidFill>
              <a:ln w="25400">
                <a:noFill/>
              </a:ln>
              <a:effectLst/>
            </c:spPr>
            <c:extLst>
              <c:ext xmlns:c16="http://schemas.microsoft.com/office/drawing/2014/chart" uri="{C3380CC4-5D6E-409C-BE32-E72D297353CC}">
                <c16:uniqueId val="{00000001-6C3D-415E-9DE5-442982DA4E8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C3D-415E-9DE5-442982DA4E87}"/>
              </c:ext>
            </c:extLst>
          </c:dPt>
          <c:dPt>
            <c:idx val="3"/>
            <c:bubble3D val="0"/>
            <c:spPr>
              <a:solidFill>
                <a:srgbClr val="6AAAC4"/>
              </a:solidFill>
              <a:ln>
                <a:noFill/>
              </a:ln>
            </c:spPr>
            <c:extLst>
              <c:ext xmlns:c16="http://schemas.microsoft.com/office/drawing/2014/chart" uri="{C3380CC4-5D6E-409C-BE32-E72D297353CC}">
                <c16:uniqueId val="{00000004-5EC5-44CC-9473-CD8EF0A11738}"/>
              </c:ext>
            </c:extLst>
          </c:dPt>
          <c:cat>
            <c:strRef>
              <c:f>Sheet1!$A$2:$A$5</c:f>
              <c:strCache>
                <c:ptCount val="4"/>
                <c:pt idx="0">
                  <c:v>Midwest</c:v>
                </c:pt>
                <c:pt idx="1">
                  <c:v>Northeast</c:v>
                </c:pt>
                <c:pt idx="2">
                  <c:v>South</c:v>
                </c:pt>
                <c:pt idx="3">
                  <c:v>West</c:v>
                </c:pt>
              </c:strCache>
            </c:strRef>
          </c:cat>
          <c:val>
            <c:numRef>
              <c:f>Sheet1!$B$2:$B$5</c:f>
              <c:numCache>
                <c:formatCode>0%</c:formatCode>
                <c:ptCount val="4"/>
                <c:pt idx="0">
                  <c:v>0.71</c:v>
                </c:pt>
                <c:pt idx="1">
                  <c:v>0.03</c:v>
                </c:pt>
                <c:pt idx="2">
                  <c:v>0.16</c:v>
                </c:pt>
                <c:pt idx="3">
                  <c:v>0.1</c:v>
                </c:pt>
              </c:numCache>
            </c:numRef>
          </c:val>
          <c:extLst>
            <c:ext xmlns:c16="http://schemas.microsoft.com/office/drawing/2014/chart" uri="{C3380CC4-5D6E-409C-BE32-E72D297353CC}">
              <c16:uniqueId val="{00000004-6C3D-415E-9DE5-442982DA4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Column1</c:v>
                </c:pt>
              </c:strCache>
            </c:strRef>
          </c:tx>
          <c:spPr>
            <a:solidFill>
              <a:srgbClr val="6AAAC4"/>
            </a:solidFill>
            <a:ln>
              <a:noFill/>
            </a:ln>
            <a:effectLst/>
          </c:spPr>
          <c:invertIfNegative val="0"/>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0-2FCF-4CB1-91FF-DACF2C2E17EC}"/>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1-2FCF-4CB1-91FF-DACF2C2E17EC}"/>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2-2FCF-4CB1-91FF-DACF2C2E17EC}"/>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3-2FCF-4CB1-91FF-DACF2C2E17EC}"/>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4-2FCF-4CB1-91FF-DACF2C2E17EC}"/>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5-2FCF-4CB1-91FF-DACF2C2E17EC}"/>
              </c:ext>
            </c:extLst>
          </c:dPt>
          <c:dLbls>
            <c:spPr>
              <a:noFill/>
              <a:ln>
                <a:noFill/>
              </a:ln>
              <a:effectLst/>
            </c:spPr>
            <c:txPr>
              <a:bodyPr rot="0" spcFirstLastPara="1" vertOverflow="ellipsis" vert="horz" wrap="none" anchor="ctr" anchorCtr="1"/>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Ag markets/Commodity prices</c:v>
                </c:pt>
                <c:pt idx="1">
                  <c:v>Ag weather</c:v>
                </c:pt>
                <c:pt idx="2">
                  <c:v>Local/Regional Ag news</c:v>
                </c:pt>
                <c:pt idx="3">
                  <c:v>Farm commentary</c:v>
                </c:pt>
                <c:pt idx="4">
                  <c:v>World Ag/Trade News</c:v>
                </c:pt>
                <c:pt idx="5">
                  <c:v>Insights from Washington DC/Policy updates</c:v>
                </c:pt>
                <c:pt idx="6">
                  <c:v>New Products; seed, equipment, technology</c:v>
                </c:pt>
                <c:pt idx="7">
                  <c:v>Agriculture innovation</c:v>
                </c:pt>
              </c:strCache>
            </c:strRef>
          </c:cat>
          <c:val>
            <c:numRef>
              <c:f>Sheet1!$B$2:$B$9</c:f>
              <c:numCache>
                <c:formatCode>0%</c:formatCode>
                <c:ptCount val="8"/>
                <c:pt idx="0">
                  <c:v>0.8879551820728</c:v>
                </c:pt>
                <c:pt idx="1">
                  <c:v>0.73949579831930001</c:v>
                </c:pt>
                <c:pt idx="2">
                  <c:v>0.39775910364150002</c:v>
                </c:pt>
                <c:pt idx="3">
                  <c:v>0.3109243697479</c:v>
                </c:pt>
                <c:pt idx="4">
                  <c:v>0.30252100840340002</c:v>
                </c:pt>
                <c:pt idx="5">
                  <c:v>0.2829131652661</c:v>
                </c:pt>
                <c:pt idx="6">
                  <c:v>0.27450980392160002</c:v>
                </c:pt>
                <c:pt idx="7">
                  <c:v>0.2268907563025</c:v>
                </c:pt>
              </c:numCache>
            </c:numRef>
          </c:val>
          <c:extLst>
            <c:ext xmlns:c16="http://schemas.microsoft.com/office/drawing/2014/chart" uri="{C3380CC4-5D6E-409C-BE32-E72D297353CC}">
              <c16:uniqueId val="{00000000-D1D6-42FE-9C4F-F81510688111}"/>
            </c:ext>
          </c:extLst>
        </c:ser>
        <c:ser>
          <c:idx val="1"/>
          <c:order val="1"/>
          <c:tx>
            <c:strRef>
              <c:f>Sheet1!$C$1</c:f>
              <c:strCache>
                <c:ptCount val="1"/>
                <c:pt idx="0">
                  <c:v>Column2</c:v>
                </c:pt>
              </c:strCache>
            </c:strRef>
          </c:tx>
          <c:spPr>
            <a:solidFill>
              <a:srgbClr val="D9D9D9"/>
            </a:solidFill>
            <a:ln>
              <a:noFill/>
            </a:ln>
            <a:effectLst/>
          </c:spPr>
          <c:invertIfNegative val="0"/>
          <c:cat>
            <c:strRef>
              <c:f>Sheet1!$A$2:$A$9</c:f>
              <c:strCache>
                <c:ptCount val="8"/>
                <c:pt idx="0">
                  <c:v>Ag markets/Commodity prices</c:v>
                </c:pt>
                <c:pt idx="1">
                  <c:v>Ag weather</c:v>
                </c:pt>
                <c:pt idx="2">
                  <c:v>Local/Regional Ag news</c:v>
                </c:pt>
                <c:pt idx="3">
                  <c:v>Farm commentary</c:v>
                </c:pt>
                <c:pt idx="4">
                  <c:v>World Ag/Trade News</c:v>
                </c:pt>
                <c:pt idx="5">
                  <c:v>Insights from Washington DC/Policy updates</c:v>
                </c:pt>
                <c:pt idx="6">
                  <c:v>New Products; seed, equipment, technology</c:v>
                </c:pt>
                <c:pt idx="7">
                  <c:v>Agriculture innovation</c:v>
                </c:pt>
              </c:strCache>
            </c:strRef>
          </c:cat>
          <c:val>
            <c:numRef>
              <c:f>Sheet1!$C$2:$C$9</c:f>
              <c:numCache>
                <c:formatCode>0%</c:formatCode>
                <c:ptCount val="8"/>
                <c:pt idx="0">
                  <c:v>0.1120448179272</c:v>
                </c:pt>
                <c:pt idx="1">
                  <c:v>0.26050420168069999</c:v>
                </c:pt>
                <c:pt idx="2">
                  <c:v>0.60224089635849998</c:v>
                </c:pt>
                <c:pt idx="3">
                  <c:v>0.68907563025209995</c:v>
                </c:pt>
                <c:pt idx="4">
                  <c:v>0.69747899159659998</c:v>
                </c:pt>
                <c:pt idx="5">
                  <c:v>0.7170868347339</c:v>
                </c:pt>
                <c:pt idx="6">
                  <c:v>0.72549019607839993</c:v>
                </c:pt>
                <c:pt idx="7">
                  <c:v>0.7731092436975</c:v>
                </c:pt>
              </c:numCache>
            </c:numRef>
          </c:val>
          <c:extLst>
            <c:ext xmlns:c16="http://schemas.microsoft.com/office/drawing/2014/chart" uri="{C3380CC4-5D6E-409C-BE32-E72D297353CC}">
              <c16:uniqueId val="{00000001-D1D6-42FE-9C4F-F81510688111}"/>
            </c:ext>
          </c:extLst>
        </c:ser>
        <c:dLbls>
          <c:showLegendKey val="0"/>
          <c:showVal val="0"/>
          <c:showCatName val="0"/>
          <c:showSerName val="0"/>
          <c:showPercent val="0"/>
          <c:showBubbleSize val="0"/>
        </c:dLbls>
        <c:gapWidth val="150"/>
        <c:overlap val="100"/>
        <c:axId val="1314064192"/>
        <c:axId val="1314062944"/>
      </c:barChart>
      <c:catAx>
        <c:axId val="1314064192"/>
        <c:scaling>
          <c:orientation val="maxMin"/>
        </c:scaling>
        <c:delete val="1"/>
        <c:axPos val="l"/>
        <c:numFmt formatCode="General" sourceLinked="1"/>
        <c:majorTickMark val="none"/>
        <c:minorTickMark val="none"/>
        <c:tickLblPos val="nextTo"/>
        <c:crossAx val="1314062944"/>
        <c:crosses val="autoZero"/>
        <c:auto val="1"/>
        <c:lblAlgn val="ctr"/>
        <c:lblOffset val="100"/>
        <c:noMultiLvlLbl val="0"/>
      </c:catAx>
      <c:valAx>
        <c:axId val="1314062944"/>
        <c:scaling>
          <c:orientation val="minMax"/>
          <c:max val="1"/>
        </c:scaling>
        <c:delete val="1"/>
        <c:axPos val="t"/>
        <c:numFmt formatCode="0%" sourceLinked="1"/>
        <c:majorTickMark val="none"/>
        <c:minorTickMark val="none"/>
        <c:tickLblPos val="nextTo"/>
        <c:crossAx val="131406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91100515425202E-2"/>
          <c:y val="0.11393717861404364"/>
          <c:w val="0.87662118417969082"/>
          <c:h val="0.72457583084822696"/>
        </c:manualLayout>
      </c:layout>
      <c:barChart>
        <c:barDir val="col"/>
        <c:grouping val="stacked"/>
        <c:varyColors val="0"/>
        <c:ser>
          <c:idx val="0"/>
          <c:order val="0"/>
          <c:tx>
            <c:strRef>
              <c:f>Sheet1!$B$1</c:f>
              <c:strCache>
                <c:ptCount val="1"/>
                <c:pt idx="0">
                  <c:v>1 through 6 (low)</c:v>
                </c:pt>
              </c:strCache>
            </c:strRef>
          </c:tx>
          <c:spPr>
            <a:solidFill>
              <a:srgbClr val="427183"/>
            </a:solidFill>
            <a:ln>
              <a:noFill/>
            </a:ln>
            <a:effectLst/>
          </c:spPr>
          <c:invertIfNegative val="0"/>
          <c:dLbls>
            <c:spPr>
              <a:noFill/>
              <a:ln>
                <a:noFill/>
              </a:ln>
              <a:effectLst/>
            </c:spPr>
            <c:txPr>
              <a:bodyPr rot="0" spcFirstLastPara="1" vertOverflow="ellipsis" vert="horz" wrap="non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Are credible</c:v>
                </c:pt>
                <c:pt idx="1">
                  <c:v>Provides accurate information</c:v>
                </c:pt>
                <c:pt idx="2">
                  <c:v>Provides timely information</c:v>
                </c:pt>
              </c:strCache>
            </c:strRef>
          </c:cat>
          <c:val>
            <c:numRef>
              <c:f>Sheet1!$B$2:$B$4</c:f>
              <c:numCache>
                <c:formatCode>0%</c:formatCode>
                <c:ptCount val="3"/>
                <c:pt idx="0">
                  <c:v>0.3</c:v>
                </c:pt>
                <c:pt idx="1">
                  <c:v>0.24</c:v>
                </c:pt>
                <c:pt idx="2">
                  <c:v>0.32</c:v>
                </c:pt>
              </c:numCache>
            </c:numRef>
          </c:val>
          <c:extLst>
            <c:ext xmlns:c16="http://schemas.microsoft.com/office/drawing/2014/chart" uri="{C3380CC4-5D6E-409C-BE32-E72D297353CC}">
              <c16:uniqueId val="{00000000-12DD-470A-B39D-66E5010CB00A}"/>
            </c:ext>
          </c:extLst>
        </c:ser>
        <c:ser>
          <c:idx val="1"/>
          <c:order val="1"/>
          <c:tx>
            <c:strRef>
              <c:f>Sheet1!$C$1</c:f>
              <c:strCache>
                <c:ptCount val="1"/>
                <c:pt idx="0">
                  <c:v>7 through 10 (high)</c:v>
                </c:pt>
              </c:strCache>
            </c:strRef>
          </c:tx>
          <c:spPr>
            <a:solidFill>
              <a:srgbClr val="6AAAC5"/>
            </a:solidFill>
            <a:ln>
              <a:noFill/>
            </a:ln>
            <a:effectLst/>
          </c:spPr>
          <c:invertIfNegative val="0"/>
          <c:dLbls>
            <c:spPr>
              <a:noFill/>
              <a:ln>
                <a:noFill/>
              </a:ln>
              <a:effectLst/>
            </c:spPr>
            <c:txPr>
              <a:bodyPr rot="0" spcFirstLastPara="1" vertOverflow="ellipsis" vert="horz" wrap="non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Are credible</c:v>
                </c:pt>
                <c:pt idx="1">
                  <c:v>Provides accurate information</c:v>
                </c:pt>
                <c:pt idx="2">
                  <c:v>Provides timely information</c:v>
                </c:pt>
              </c:strCache>
            </c:strRef>
          </c:cat>
          <c:val>
            <c:numRef>
              <c:f>Sheet1!$C$2:$C$4</c:f>
              <c:numCache>
                <c:formatCode>0%</c:formatCode>
                <c:ptCount val="3"/>
                <c:pt idx="0">
                  <c:v>0.7</c:v>
                </c:pt>
                <c:pt idx="1">
                  <c:v>0.76</c:v>
                </c:pt>
                <c:pt idx="2">
                  <c:v>0.68</c:v>
                </c:pt>
              </c:numCache>
            </c:numRef>
          </c:val>
          <c:extLst>
            <c:ext xmlns:c16="http://schemas.microsoft.com/office/drawing/2014/chart" uri="{C3380CC4-5D6E-409C-BE32-E72D297353CC}">
              <c16:uniqueId val="{00000001-12DD-470A-B39D-66E5010CB00A}"/>
            </c:ext>
          </c:extLst>
        </c:ser>
        <c:dLbls>
          <c:showLegendKey val="0"/>
          <c:showVal val="0"/>
          <c:showCatName val="0"/>
          <c:showSerName val="0"/>
          <c:showPercent val="0"/>
          <c:showBubbleSize val="0"/>
        </c:dLbls>
        <c:gapWidth val="52"/>
        <c:overlap val="100"/>
        <c:axId val="1314064192"/>
        <c:axId val="1314062944"/>
      </c:barChart>
      <c:catAx>
        <c:axId val="1314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mn-lt"/>
                <a:ea typeface="+mn-ea"/>
                <a:cs typeface="+mn-cs"/>
              </a:defRPr>
            </a:pPr>
            <a:endParaRPr lang="en-US"/>
          </a:p>
        </c:txPr>
        <c:crossAx val="1314062944"/>
        <c:crosses val="autoZero"/>
        <c:auto val="1"/>
        <c:lblAlgn val="ctr"/>
        <c:lblOffset val="100"/>
        <c:noMultiLvlLbl val="0"/>
      </c:catAx>
      <c:valAx>
        <c:axId val="1314062944"/>
        <c:scaling>
          <c:orientation val="minMax"/>
          <c:max val="1"/>
        </c:scaling>
        <c:delete val="1"/>
        <c:axPos val="l"/>
        <c:numFmt formatCode="0%" sourceLinked="1"/>
        <c:majorTickMark val="none"/>
        <c:minorTickMark val="none"/>
        <c:tickLblPos val="nextTo"/>
        <c:crossAx val="1314064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91100515425202E-2"/>
          <c:y val="4.9126426407065951E-2"/>
          <c:w val="0.87662118417969082"/>
          <c:h val="0.74571852233898528"/>
        </c:manualLayout>
      </c:layout>
      <c:barChart>
        <c:barDir val="col"/>
        <c:grouping val="clustered"/>
        <c:varyColors val="0"/>
        <c:ser>
          <c:idx val="0"/>
          <c:order val="0"/>
          <c:tx>
            <c:strRef>
              <c:f>Sheet1!$B$1</c:f>
              <c:strCache>
                <c:ptCount val="1"/>
                <c:pt idx="0">
                  <c:v>18-54</c:v>
                </c:pt>
              </c:strCache>
            </c:strRef>
          </c:tx>
          <c:spPr>
            <a:solidFill>
              <a:srgbClr val="BAD8E4"/>
            </a:solidFill>
            <a:ln>
              <a:noFill/>
            </a:ln>
            <a:effectLst/>
          </c:spPr>
          <c:invertIfNegative val="0"/>
          <c:dLbls>
            <c:spPr>
              <a:noFill/>
              <a:ln>
                <a:noFill/>
              </a:ln>
              <a:effectLst/>
            </c:spPr>
            <c:txPr>
              <a:bodyPr rot="0" spcFirstLastPara="1" vertOverflow="ellipsis" vert="horz" wrap="none" anchor="ctr" anchorCtr="1"/>
              <a:lstStyle/>
              <a:p>
                <a:pPr>
                  <a:defRPr sz="11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Are credible</c:v>
                </c:pt>
                <c:pt idx="1">
                  <c:v>Provides accurate information</c:v>
                </c:pt>
                <c:pt idx="2">
                  <c:v>Provides timely information</c:v>
                </c:pt>
              </c:strCache>
            </c:strRef>
          </c:cat>
          <c:val>
            <c:numRef>
              <c:f>Sheet1!$B$2:$B$4</c:f>
              <c:numCache>
                <c:formatCode>0%</c:formatCode>
                <c:ptCount val="3"/>
                <c:pt idx="0">
                  <c:v>0.65555555555559997</c:v>
                </c:pt>
                <c:pt idx="1">
                  <c:v>0.73333333333329997</c:v>
                </c:pt>
                <c:pt idx="2">
                  <c:v>0.64444444444439997</c:v>
                </c:pt>
              </c:numCache>
            </c:numRef>
          </c:val>
          <c:extLst>
            <c:ext xmlns:c16="http://schemas.microsoft.com/office/drawing/2014/chart" uri="{C3380CC4-5D6E-409C-BE32-E72D297353CC}">
              <c16:uniqueId val="{00000000-AB0C-4CD0-85C5-15DCD8755263}"/>
            </c:ext>
          </c:extLst>
        </c:ser>
        <c:ser>
          <c:idx val="1"/>
          <c:order val="1"/>
          <c:tx>
            <c:strRef>
              <c:f>Sheet1!$C$1</c:f>
              <c:strCache>
                <c:ptCount val="1"/>
                <c:pt idx="0">
                  <c:v>55+</c:v>
                </c:pt>
              </c:strCache>
            </c:strRef>
          </c:tx>
          <c:spPr>
            <a:solidFill>
              <a:srgbClr val="6AAAC5"/>
            </a:solidFill>
            <a:ln>
              <a:noFill/>
            </a:ln>
            <a:effectLst/>
          </c:spPr>
          <c:invertIfNegative val="0"/>
          <c:dLbls>
            <c:spPr>
              <a:noFill/>
              <a:ln>
                <a:noFill/>
              </a:ln>
              <a:effectLst/>
            </c:spPr>
            <c:txPr>
              <a:bodyPr rot="0" spcFirstLastPara="1" vertOverflow="ellipsis" vert="horz" wrap="none" anchor="ctr" anchorCtr="1"/>
              <a:lstStyle/>
              <a:p>
                <a:pPr>
                  <a:defRPr sz="1100" b="1" i="0" u="none" strike="noStrike" kern="1200" baseline="0">
                    <a:solidFill>
                      <a:schemeClr val="bg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Are credible</c:v>
                </c:pt>
                <c:pt idx="1">
                  <c:v>Provides accurate information</c:v>
                </c:pt>
                <c:pt idx="2">
                  <c:v>Provides timely information</c:v>
                </c:pt>
              </c:strCache>
            </c:strRef>
          </c:cat>
          <c:val>
            <c:numRef>
              <c:f>Sheet1!$C$2:$C$4</c:f>
              <c:numCache>
                <c:formatCode>0%</c:formatCode>
                <c:ptCount val="3"/>
                <c:pt idx="0">
                  <c:v>0.71535580524340003</c:v>
                </c:pt>
                <c:pt idx="1">
                  <c:v>0.77528089887639995</c:v>
                </c:pt>
                <c:pt idx="2">
                  <c:v>0.69662921348310003</c:v>
                </c:pt>
              </c:numCache>
            </c:numRef>
          </c:val>
          <c:extLst>
            <c:ext xmlns:c16="http://schemas.microsoft.com/office/drawing/2014/chart" uri="{C3380CC4-5D6E-409C-BE32-E72D297353CC}">
              <c16:uniqueId val="{00000001-AB0C-4CD0-85C5-15DCD8755263}"/>
            </c:ext>
          </c:extLst>
        </c:ser>
        <c:dLbls>
          <c:showLegendKey val="0"/>
          <c:showVal val="0"/>
          <c:showCatName val="0"/>
          <c:showSerName val="0"/>
          <c:showPercent val="0"/>
          <c:showBubbleSize val="0"/>
        </c:dLbls>
        <c:gapWidth val="219"/>
        <c:overlap val="-27"/>
        <c:axId val="1314064192"/>
        <c:axId val="1314062944"/>
      </c:barChart>
      <c:catAx>
        <c:axId val="131406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mn-lt"/>
                <a:ea typeface="+mn-ea"/>
                <a:cs typeface="+mn-cs"/>
              </a:defRPr>
            </a:pPr>
            <a:endParaRPr lang="en-US"/>
          </a:p>
        </c:txPr>
        <c:crossAx val="1314062944"/>
        <c:crosses val="autoZero"/>
        <c:auto val="1"/>
        <c:lblAlgn val="ctr"/>
        <c:lblOffset val="100"/>
        <c:noMultiLvlLbl val="0"/>
      </c:catAx>
      <c:valAx>
        <c:axId val="1314062944"/>
        <c:scaling>
          <c:orientation val="minMax"/>
          <c:max val="1"/>
        </c:scaling>
        <c:delete val="1"/>
        <c:axPos val="l"/>
        <c:numFmt formatCode="0%" sourceLinked="1"/>
        <c:majorTickMark val="none"/>
        <c:minorTickMark val="none"/>
        <c:tickLblPos val="nextTo"/>
        <c:crossAx val="1314064192"/>
        <c:crosses val="autoZero"/>
        <c:crossBetween val="between"/>
      </c:valAx>
      <c:spPr>
        <a:noFill/>
        <a:ln>
          <a:noFill/>
        </a:ln>
        <a:effectLst/>
      </c:spPr>
    </c:plotArea>
    <c:legend>
      <c:legendPos val="r"/>
      <c:layout>
        <c:manualLayout>
          <c:xMode val="edge"/>
          <c:yMode val="edge"/>
          <c:x val="0.14412719446591846"/>
          <c:y val="0.87812584617368306"/>
          <c:w val="0.70351171374552146"/>
          <c:h val="0.10619001568779148"/>
        </c:manualLayout>
      </c:layout>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wrap="none"/>
    <a:lstStyle/>
    <a:p>
      <a:pPr>
        <a:defRPr sz="1200">
          <a:solidFill>
            <a:schemeClr val="tx1"/>
          </a:solidFill>
          <a:latin typeface="+mn-lt"/>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38218749644989E-2"/>
          <c:y val="0.16343997217995407"/>
          <c:w val="0.86404720312566896"/>
          <c:h val="0.6873322271340008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20"/>
            <c:spPr>
              <a:solidFill>
                <a:srgbClr val="427183"/>
              </a:solidFill>
              <a:ln w="9525">
                <a:noFill/>
              </a:ln>
              <a:effectLst/>
            </c:spPr>
          </c:marker>
          <c:dPt>
            <c:idx val="0"/>
            <c:bubble3D val="0"/>
            <c:extLst>
              <c:ext xmlns:c16="http://schemas.microsoft.com/office/drawing/2014/chart" uri="{C3380CC4-5D6E-409C-BE32-E72D297353CC}">
                <c16:uniqueId val="{00000000-9909-4975-B2D0-72CF9CBCDAC6}"/>
              </c:ext>
            </c:extLst>
          </c:dPt>
          <c:dPt>
            <c:idx val="1"/>
            <c:bubble3D val="0"/>
            <c:extLst>
              <c:ext xmlns:c16="http://schemas.microsoft.com/office/drawing/2014/chart" uri="{C3380CC4-5D6E-409C-BE32-E72D297353CC}">
                <c16:uniqueId val="{00000001-9909-4975-B2D0-72CF9CBCDAC6}"/>
              </c:ext>
            </c:extLst>
          </c:dPt>
          <c:dPt>
            <c:idx val="2"/>
            <c:bubble3D val="0"/>
            <c:extLst>
              <c:ext xmlns:c16="http://schemas.microsoft.com/office/drawing/2014/chart" uri="{C3380CC4-5D6E-409C-BE32-E72D297353CC}">
                <c16:uniqueId val="{00000002-9909-4975-B2D0-72CF9CBCDAC6}"/>
              </c:ext>
            </c:extLst>
          </c:dPt>
          <c:dPt>
            <c:idx val="3"/>
            <c:marker>
              <c:spPr>
                <a:solidFill>
                  <a:srgbClr val="6AAAC5"/>
                </a:solidFill>
                <a:ln w="9525">
                  <a:noFill/>
                </a:ln>
                <a:effectLst/>
              </c:spPr>
            </c:marker>
            <c:bubble3D val="0"/>
            <c:extLst>
              <c:ext xmlns:c16="http://schemas.microsoft.com/office/drawing/2014/chart" uri="{C3380CC4-5D6E-409C-BE32-E72D297353CC}">
                <c16:uniqueId val="{00000003-9909-4975-B2D0-72CF9CBCDAC6}"/>
              </c:ext>
            </c:extLst>
          </c:dPt>
          <c:dPt>
            <c:idx val="4"/>
            <c:marker>
              <c:spPr>
                <a:solidFill>
                  <a:srgbClr val="6AAAC5"/>
                </a:solidFill>
                <a:ln w="9525">
                  <a:noFill/>
                </a:ln>
                <a:effectLst/>
              </c:spPr>
            </c:marker>
            <c:bubble3D val="0"/>
            <c:extLst>
              <c:ext xmlns:c16="http://schemas.microsoft.com/office/drawing/2014/chart" uri="{C3380CC4-5D6E-409C-BE32-E72D297353CC}">
                <c16:uniqueId val="{00000004-9909-4975-B2D0-72CF9CBCDAC6}"/>
              </c:ext>
            </c:extLst>
          </c:dPt>
          <c:dPt>
            <c:idx val="5"/>
            <c:marker>
              <c:spPr>
                <a:solidFill>
                  <a:srgbClr val="6AAAC5"/>
                </a:solidFill>
                <a:ln w="9525">
                  <a:noFill/>
                </a:ln>
                <a:effectLst/>
              </c:spPr>
            </c:marker>
            <c:bubble3D val="0"/>
            <c:extLst>
              <c:ext xmlns:c16="http://schemas.microsoft.com/office/drawing/2014/chart" uri="{C3380CC4-5D6E-409C-BE32-E72D297353CC}">
                <c16:uniqueId val="{00000005-9909-4975-B2D0-72CF9CBCDAC6}"/>
              </c:ext>
            </c:extLst>
          </c:dPt>
          <c:dPt>
            <c:idx val="7"/>
            <c:bubble3D val="0"/>
            <c:extLst>
              <c:ext xmlns:c16="http://schemas.microsoft.com/office/drawing/2014/chart" uri="{C3380CC4-5D6E-409C-BE32-E72D297353CC}">
                <c16:uniqueId val="{00000006-9909-4975-B2D0-72CF9CBCDAC6}"/>
              </c:ext>
            </c:extLst>
          </c:dPt>
          <c:dPt>
            <c:idx val="8"/>
            <c:bubble3D val="0"/>
            <c:extLst>
              <c:ext xmlns:c16="http://schemas.microsoft.com/office/drawing/2014/chart" uri="{C3380CC4-5D6E-409C-BE32-E72D297353CC}">
                <c16:uniqueId val="{00000007-9909-4975-B2D0-72CF9CBCDAC6}"/>
              </c:ext>
            </c:extLst>
          </c:dPt>
          <c:dPt>
            <c:idx val="9"/>
            <c:bubble3D val="0"/>
            <c:extLst>
              <c:ext xmlns:c16="http://schemas.microsoft.com/office/drawing/2014/chart" uri="{C3380CC4-5D6E-409C-BE32-E72D297353CC}">
                <c16:uniqueId val="{00000008-9909-4975-B2D0-72CF9CBCDAC6}"/>
              </c:ext>
            </c:extLst>
          </c:dPt>
          <c:dPt>
            <c:idx val="10"/>
            <c:bubble3D val="0"/>
            <c:extLst>
              <c:ext xmlns:c16="http://schemas.microsoft.com/office/drawing/2014/chart" uri="{C3380CC4-5D6E-409C-BE32-E72D297353CC}">
                <c16:uniqueId val="{00000009-9909-4975-B2D0-72CF9CBCDAC6}"/>
              </c:ext>
            </c:extLst>
          </c:dPt>
          <c:dPt>
            <c:idx val="11"/>
            <c:bubble3D val="0"/>
            <c:extLst>
              <c:ext xmlns:c16="http://schemas.microsoft.com/office/drawing/2014/chart" uri="{C3380CC4-5D6E-409C-BE32-E72D297353CC}">
                <c16:uniqueId val="{0000000A-9909-4975-B2D0-72CF9CBCDAC6}"/>
              </c:ext>
            </c:extLst>
          </c:dPt>
          <c:dPt>
            <c:idx val="12"/>
            <c:bubble3D val="0"/>
            <c:extLst>
              <c:ext xmlns:c16="http://schemas.microsoft.com/office/drawing/2014/chart" uri="{C3380CC4-5D6E-409C-BE32-E72D297353CC}">
                <c16:uniqueId val="{0000000B-9909-4975-B2D0-72CF9CBCDAC6}"/>
              </c:ext>
            </c:extLst>
          </c:dPt>
          <c:dLbls>
            <c:spPr>
              <a:noFill/>
              <a:ln>
                <a:noFill/>
              </a:ln>
              <a:effectLst/>
            </c:spPr>
            <c:txPr>
              <a:bodyPr rot="0" spcFirstLastPara="1" vertOverflow="ellipsis" vert="horz" wrap="none" anchor="ctr" anchorCtr="1"/>
              <a:lstStyle/>
              <a:p>
                <a:pPr>
                  <a:defRPr sz="1200" b="0" i="0" u="none" strike="noStrike" kern="1200" baseline="0">
                    <a:solidFill>
                      <a:schemeClr val="tx1"/>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Sheet1!$A$2:$A$7</c:f>
              <c:numCache>
                <c:formatCode>0%</c:formatCode>
                <c:ptCount val="6"/>
                <c:pt idx="0">
                  <c:v>0.7</c:v>
                </c:pt>
                <c:pt idx="1">
                  <c:v>0.76</c:v>
                </c:pt>
                <c:pt idx="2">
                  <c:v>0.68</c:v>
                </c:pt>
                <c:pt idx="3">
                  <c:v>0.16</c:v>
                </c:pt>
                <c:pt idx="4">
                  <c:v>0.18</c:v>
                </c:pt>
                <c:pt idx="5">
                  <c:v>0.28000000000000003</c:v>
                </c:pt>
              </c:numCache>
            </c:numRef>
          </c:xVal>
          <c:yVal>
            <c:numRef>
              <c:f>Sheet1!$B$2:$B$7</c:f>
              <c:numCache>
                <c:formatCode>General</c:formatCode>
                <c:ptCount val="6"/>
                <c:pt idx="0">
                  <c:v>3</c:v>
                </c:pt>
                <c:pt idx="1">
                  <c:v>2</c:v>
                </c:pt>
                <c:pt idx="2">
                  <c:v>1</c:v>
                </c:pt>
                <c:pt idx="3">
                  <c:v>3</c:v>
                </c:pt>
                <c:pt idx="4">
                  <c:v>2</c:v>
                </c:pt>
                <c:pt idx="5">
                  <c:v>1</c:v>
                </c:pt>
              </c:numCache>
            </c:numRef>
          </c:yVal>
          <c:smooth val="0"/>
          <c:extLst>
            <c:ext xmlns:c16="http://schemas.microsoft.com/office/drawing/2014/chart" uri="{C3380CC4-5D6E-409C-BE32-E72D297353CC}">
              <c16:uniqueId val="{0000000C-9909-4975-B2D0-72CF9CBCDAC6}"/>
            </c:ext>
          </c:extLst>
        </c:ser>
        <c:dLbls>
          <c:showLegendKey val="0"/>
          <c:showVal val="0"/>
          <c:showCatName val="0"/>
          <c:showSerName val="0"/>
          <c:showPercent val="0"/>
          <c:showBubbleSize val="0"/>
        </c:dLbls>
        <c:axId val="1744701999"/>
        <c:axId val="1744681199"/>
      </c:scatterChart>
      <c:valAx>
        <c:axId val="1744701999"/>
        <c:scaling>
          <c:orientation val="minMax"/>
        </c:scaling>
        <c:delete val="1"/>
        <c:axPos val="b"/>
        <c:numFmt formatCode="0%" sourceLinked="1"/>
        <c:majorTickMark val="out"/>
        <c:minorTickMark val="none"/>
        <c:tickLblPos val="nextTo"/>
        <c:crossAx val="1744681199"/>
        <c:crosses val="autoZero"/>
        <c:crossBetween val="midCat"/>
        <c:majorUnit val="1"/>
      </c:valAx>
      <c:valAx>
        <c:axId val="1744681199"/>
        <c:scaling>
          <c:orientation val="minMax"/>
          <c:max val="3"/>
          <c:min val="1"/>
        </c:scaling>
        <c:delete val="1"/>
        <c:axPos val="l"/>
        <c:majorGridlines>
          <c:spPr>
            <a:ln w="117475" cap="rnd">
              <a:solidFill>
                <a:schemeClr val="bg1">
                  <a:lumMod val="85000"/>
                </a:schemeClr>
              </a:solidFill>
            </a:ln>
          </c:spPr>
        </c:majorGridlines>
        <c:numFmt formatCode="General" sourceLinked="1"/>
        <c:majorTickMark val="out"/>
        <c:minorTickMark val="none"/>
        <c:tickLblPos val="nextTo"/>
        <c:crossAx val="1744701999"/>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4A43-495A-9BFE-A2E7CFB92BB1}"/>
              </c:ext>
            </c:extLst>
          </c:dPt>
          <c:dPt>
            <c:idx val="1"/>
            <c:bubble3D val="0"/>
            <c:spPr>
              <a:solidFill>
                <a:srgbClr val="B2D3E0"/>
              </a:solidFill>
              <a:ln w="19050">
                <a:noFill/>
              </a:ln>
              <a:effectLst/>
            </c:spPr>
            <c:extLst>
              <c:ext xmlns:c16="http://schemas.microsoft.com/office/drawing/2014/chart" uri="{C3380CC4-5D6E-409C-BE32-E72D297353CC}">
                <c16:uniqueId val="{00000003-4A43-495A-9BFE-A2E7CFB92BB1}"/>
              </c:ext>
            </c:extLst>
          </c:dPt>
          <c:cat>
            <c:numRef>
              <c:f>Sheet1!$A$2:$A$3</c:f>
              <c:numCache>
                <c:formatCode>General</c:formatCode>
                <c:ptCount val="2"/>
              </c:numCache>
            </c:num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4A43-495A-9BFE-A2E7CFB92BB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C129-4DE4-A90E-62BDCC0AF259}"/>
              </c:ext>
            </c:extLst>
          </c:dPt>
          <c:dPt>
            <c:idx val="1"/>
            <c:bubble3D val="0"/>
            <c:spPr>
              <a:solidFill>
                <a:srgbClr val="B2D3E0"/>
              </a:solidFill>
              <a:ln w="19050">
                <a:noFill/>
              </a:ln>
              <a:effectLst/>
            </c:spPr>
            <c:extLst>
              <c:ext xmlns:c16="http://schemas.microsoft.com/office/drawing/2014/chart" uri="{C3380CC4-5D6E-409C-BE32-E72D297353CC}">
                <c16:uniqueId val="{00000003-C129-4DE4-A90E-62BDCC0AF259}"/>
              </c:ext>
            </c:extLst>
          </c:dPt>
          <c:cat>
            <c:numRef>
              <c:f>Sheet1!$A$2:$A$3</c:f>
              <c:numCache>
                <c:formatCode>General</c:formatCode>
                <c:ptCount val="2"/>
              </c:numCache>
            </c:num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4-C129-4DE4-A90E-62BDCC0AF2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noFill/>
            </a:ln>
          </c:spPr>
          <c:dPt>
            <c:idx val="0"/>
            <c:bubble3D val="0"/>
            <c:spPr>
              <a:solidFill>
                <a:srgbClr val="6AAAC4"/>
              </a:solidFill>
              <a:ln w="19050">
                <a:noFill/>
              </a:ln>
              <a:effectLst/>
            </c:spPr>
            <c:extLst>
              <c:ext xmlns:c16="http://schemas.microsoft.com/office/drawing/2014/chart" uri="{C3380CC4-5D6E-409C-BE32-E72D297353CC}">
                <c16:uniqueId val="{00000001-2FE7-4FD4-B7FA-69AA89F4675D}"/>
              </c:ext>
            </c:extLst>
          </c:dPt>
          <c:dPt>
            <c:idx val="1"/>
            <c:bubble3D val="0"/>
            <c:spPr>
              <a:solidFill>
                <a:srgbClr val="B2D3E0"/>
              </a:solidFill>
              <a:ln w="19050">
                <a:noFill/>
              </a:ln>
              <a:effectLst/>
            </c:spPr>
            <c:extLst>
              <c:ext xmlns:c16="http://schemas.microsoft.com/office/drawing/2014/chart" uri="{C3380CC4-5D6E-409C-BE32-E72D297353CC}">
                <c16:uniqueId val="{00000003-2FE7-4FD4-B7FA-69AA89F4675D}"/>
              </c:ext>
            </c:extLst>
          </c:dPt>
          <c:cat>
            <c:numRef>
              <c:f>Sheet1!$A$2:$A$3</c:f>
              <c:numCache>
                <c:formatCode>General</c:formatCode>
                <c:ptCount val="2"/>
              </c:numCache>
            </c:numRef>
          </c:cat>
          <c:val>
            <c:numRef>
              <c:f>Sheet1!$B$2:$B$3</c:f>
              <c:numCache>
                <c:formatCode>0%</c:formatCode>
                <c:ptCount val="2"/>
                <c:pt idx="0">
                  <c:v>0.53</c:v>
                </c:pt>
                <c:pt idx="1">
                  <c:v>0.47</c:v>
                </c:pt>
              </c:numCache>
            </c:numRef>
          </c:val>
          <c:extLst>
            <c:ext xmlns:c16="http://schemas.microsoft.com/office/drawing/2014/chart" uri="{C3380CC4-5D6E-409C-BE32-E72D297353CC}">
              <c16:uniqueId val="{00000004-2FE7-4FD4-B7FA-69AA89F4675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0.11388</cdr:x>
      <cdr:y>0.04215</cdr:y>
    </cdr:from>
    <cdr:to>
      <cdr:x>0.92521</cdr:x>
      <cdr:y>0.12386</cdr:y>
    </cdr:to>
    <cdr:sp macro="" textlink="">
      <cdr:nvSpPr>
        <cdr:cNvPr id="2" name="TextBox 1">
          <a:extLst xmlns:a="http://schemas.openxmlformats.org/drawingml/2006/main">
            <a:ext uri="{FF2B5EF4-FFF2-40B4-BE49-F238E27FC236}">
              <a16:creationId xmlns:a16="http://schemas.microsoft.com/office/drawing/2014/main" id="{0B9E7F3B-8777-093F-EA72-9B827EB581A8}"/>
            </a:ext>
          </a:extLst>
        </cdr:cNvPr>
        <cdr:cNvSpPr txBox="1"/>
      </cdr:nvSpPr>
      <cdr:spPr>
        <a:xfrm xmlns:a="http://schemas.openxmlformats.org/drawingml/2006/main">
          <a:off x="541055" y="196117"/>
          <a:ext cx="3854823" cy="380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90E02-434F-1D48-975B-1A44998DB7B9}" type="datetimeFigureOut">
              <a:rPr lang="en-US" smtClean="0"/>
              <a:t>2/25/2024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D56A5C-56D7-6E4A-BAA3-68F975842D0D}" type="slidenum">
              <a:rPr lang="en-US" smtClean="0"/>
              <a:t>‹#›</a:t>
            </a:fld>
            <a:endParaRPr lang="en-US"/>
          </a:p>
        </p:txBody>
      </p:sp>
    </p:spTree>
    <p:extLst>
      <p:ext uri="{BB962C8B-B14F-4D97-AF65-F5344CB8AC3E}">
        <p14:creationId xmlns:p14="http://schemas.microsoft.com/office/powerpoint/2010/main" val="1703047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84892-F7E9-444D-AAF1-140A41546489}"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E5911-6600-814F-9ED6-4381C129B07E}" type="slidenum">
              <a:rPr lang="en-US" smtClean="0"/>
              <a:t>‹#›</a:t>
            </a:fld>
            <a:endParaRPr lang="en-US"/>
          </a:p>
        </p:txBody>
      </p:sp>
    </p:spTree>
    <p:extLst>
      <p:ext uri="{BB962C8B-B14F-4D97-AF65-F5344CB8AC3E}">
        <p14:creationId xmlns:p14="http://schemas.microsoft.com/office/powerpoint/2010/main" val="1474453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EE5911-6600-814F-9ED6-4381C129B0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84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Q37: In the past 6 months, have you visited a website as the result of hearing about a product on an ag-related broadcast?</a:t>
            </a:r>
          </a:p>
        </p:txBody>
      </p:sp>
      <p:sp>
        <p:nvSpPr>
          <p:cNvPr id="4" name="Slide Number Placeholder 3"/>
          <p:cNvSpPr>
            <a:spLocks noGrp="1"/>
          </p:cNvSpPr>
          <p:nvPr>
            <p:ph type="sldNum" sz="quarter" idx="5"/>
          </p:nvPr>
        </p:nvSpPr>
        <p:spPr/>
        <p:txBody>
          <a:bodyPr/>
          <a:lstStyle/>
          <a:p>
            <a:fld id="{D6EE5911-6600-814F-9ED6-4381C129B07E}" type="slidenum">
              <a:rPr lang="en-US" smtClean="0"/>
              <a:t>13</a:t>
            </a:fld>
            <a:endParaRPr lang="en-US"/>
          </a:p>
        </p:txBody>
      </p:sp>
    </p:spTree>
    <p:extLst>
      <p:ext uri="{BB962C8B-B14F-4D97-AF65-F5344CB8AC3E}">
        <p14:creationId xmlns:p14="http://schemas.microsoft.com/office/powerpoint/2010/main" val="167030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Q36: Where do you listen to farm news, weather, markets, and ag information on the radio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Q19: How many AM/FM radios in total do you have on your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Q24: Do you ever listen to ‘streaming radio’ live or on-demand?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Q13:On which of the following radio bands do you listen to farm news, weather, markets, and ag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endParaRPr>
          </a:p>
        </p:txBody>
      </p:sp>
      <p:sp>
        <p:nvSpPr>
          <p:cNvPr id="4" name="Slide Number Placeholder 3"/>
          <p:cNvSpPr>
            <a:spLocks noGrp="1"/>
          </p:cNvSpPr>
          <p:nvPr>
            <p:ph type="sldNum" sz="quarter" idx="5"/>
          </p:nvPr>
        </p:nvSpPr>
        <p:spPr/>
        <p:txBody>
          <a:bodyPr/>
          <a:lstStyle/>
          <a:p>
            <a:fld id="{D6EE5911-6600-814F-9ED6-4381C129B07E}" type="slidenum">
              <a:rPr lang="en-US" smtClean="0"/>
              <a:t>15</a:t>
            </a:fld>
            <a:endParaRPr lang="en-US"/>
          </a:p>
        </p:txBody>
      </p:sp>
    </p:spTree>
    <p:extLst>
      <p:ext uri="{BB962C8B-B14F-4D97-AF65-F5344CB8AC3E}">
        <p14:creationId xmlns:p14="http://schemas.microsoft.com/office/powerpoint/2010/main" val="367871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Q36: Where do you listen to farm news, weather, markets, and ag information on the radio at this time of year?</a:t>
            </a:r>
          </a:p>
        </p:txBody>
      </p:sp>
      <p:sp>
        <p:nvSpPr>
          <p:cNvPr id="4" name="Slide Number Placeholder 3"/>
          <p:cNvSpPr>
            <a:spLocks noGrp="1"/>
          </p:cNvSpPr>
          <p:nvPr>
            <p:ph type="sldNum" sz="quarter" idx="5"/>
          </p:nvPr>
        </p:nvSpPr>
        <p:spPr/>
        <p:txBody>
          <a:bodyPr/>
          <a:lstStyle/>
          <a:p>
            <a:fld id="{D6EE5911-6600-814F-9ED6-4381C129B07E}" type="slidenum">
              <a:rPr lang="en-US" smtClean="0"/>
              <a:t>16</a:t>
            </a:fld>
            <a:endParaRPr lang="en-US"/>
          </a:p>
        </p:txBody>
      </p:sp>
    </p:spTree>
    <p:extLst>
      <p:ext uri="{BB962C8B-B14F-4D97-AF65-F5344CB8AC3E}">
        <p14:creationId xmlns:p14="http://schemas.microsoft.com/office/powerpoint/2010/main" val="325583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a:solidFill>
                  <a:srgbClr val="FFFFFF">
                    <a:lumMod val="50000"/>
                  </a:srgbClr>
                </a:solidFill>
                <a:latin typeface="Arial Narrow" panose="020B0606020202030204" pitchFamily="34" charset="0"/>
                <a:ea typeface="Helvetica" charset="0"/>
                <a:cs typeface="Helvetica" charset="0"/>
              </a:rPr>
              <a:t>Q20: Thinking of your radio listenership, typically how many days per week do you listen for farm news, weather, markets, and ag information on traditional AM or FM broadcast radio?</a:t>
            </a:r>
          </a:p>
          <a:p>
            <a:pPr>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Q22: On a typical weekday, how many minutes do you spend listening to farm news, weather, markets, and ag information on broadcast radio?</a:t>
            </a:r>
          </a:p>
        </p:txBody>
      </p:sp>
      <p:sp>
        <p:nvSpPr>
          <p:cNvPr id="4" name="Slide Number Placeholder 3"/>
          <p:cNvSpPr>
            <a:spLocks noGrp="1"/>
          </p:cNvSpPr>
          <p:nvPr>
            <p:ph type="sldNum" sz="quarter" idx="5"/>
          </p:nvPr>
        </p:nvSpPr>
        <p:spPr/>
        <p:txBody>
          <a:bodyPr/>
          <a:lstStyle/>
          <a:p>
            <a:fld id="{D6EE5911-6600-814F-9ED6-4381C129B07E}" type="slidenum">
              <a:rPr lang="en-US" smtClean="0"/>
              <a:t>17</a:t>
            </a:fld>
            <a:endParaRPr lang="en-US"/>
          </a:p>
        </p:txBody>
      </p:sp>
    </p:spTree>
    <p:extLst>
      <p:ext uri="{BB962C8B-B14F-4D97-AF65-F5344CB8AC3E}">
        <p14:creationId xmlns:p14="http://schemas.microsoft.com/office/powerpoint/2010/main" val="2629620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Q21: When during the day do you listen to broadcast radio for farm news, weather, markets, and ag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Q26: When during the day do you listen to ag-related streaming radio?</a:t>
            </a:r>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18</a:t>
            </a:fld>
            <a:endParaRPr lang="en-US"/>
          </a:p>
        </p:txBody>
      </p:sp>
    </p:spTree>
    <p:extLst>
      <p:ext uri="{BB962C8B-B14F-4D97-AF65-F5344CB8AC3E}">
        <p14:creationId xmlns:p14="http://schemas.microsoft.com/office/powerpoint/2010/main" val="2540330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Speaks to info-seeking tendencies—casting a wide net. Podcasts especially ag-centric.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8A8A8A"/>
                </a:solidFill>
                <a:effectLst/>
                <a:uLnTx/>
                <a:uFillTx/>
                <a:latin typeface="Arial Narrow" panose="020B0606020202030204" pitchFamily="34" charset="0"/>
                <a:ea typeface="Helvetica" charset="0"/>
                <a:cs typeface="Helvetica" charset="0"/>
              </a:rPr>
              <a:t>Q44:Thinking about the YouTube programming that you watch, what portion of that content is ag-related?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8A8A8A"/>
                </a:solidFill>
                <a:effectLst/>
                <a:uLnTx/>
                <a:uFillTx/>
                <a:latin typeface="Arial Narrow" panose="020B0606020202030204" pitchFamily="34" charset="0"/>
                <a:ea typeface="Helvetica" charset="0"/>
                <a:cs typeface="Helvetica" charset="0"/>
              </a:rPr>
              <a:t>Q32:Thinking about the podcasts that you regularly listen to, what portion of those podcasts are ag-related?</a:t>
            </a:r>
          </a:p>
        </p:txBody>
      </p:sp>
      <p:sp>
        <p:nvSpPr>
          <p:cNvPr id="4" name="Slide Number Placeholder 3"/>
          <p:cNvSpPr>
            <a:spLocks noGrp="1"/>
          </p:cNvSpPr>
          <p:nvPr>
            <p:ph type="sldNum" sz="quarter" idx="5"/>
          </p:nvPr>
        </p:nvSpPr>
        <p:spPr/>
        <p:txBody>
          <a:bodyPr/>
          <a:lstStyle/>
          <a:p>
            <a:fld id="{D6EE5911-6600-814F-9ED6-4381C129B07E}" type="slidenum">
              <a:rPr lang="en-US" smtClean="0"/>
              <a:t>20</a:t>
            </a:fld>
            <a:endParaRPr lang="en-US"/>
          </a:p>
        </p:txBody>
      </p:sp>
    </p:spTree>
    <p:extLst>
      <p:ext uri="{BB962C8B-B14F-4D97-AF65-F5344CB8AC3E}">
        <p14:creationId xmlns:p14="http://schemas.microsoft.com/office/powerpoint/2010/main" val="357511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Q7: In what ways do you keep up to date with farm news, weather, markets, and ag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Q24: Do you ever listen to ‘streaming radio’ live or on-demand?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Q31: When was the last time you listened to a podcast on an agricultural 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Q43: Do you regularly watch ag-related YouTube programing?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endParaRPr>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21</a:t>
            </a:fld>
            <a:endParaRPr lang="en-US"/>
          </a:p>
        </p:txBody>
      </p:sp>
    </p:spTree>
    <p:extLst>
      <p:ext uri="{BB962C8B-B14F-4D97-AF65-F5344CB8AC3E}">
        <p14:creationId xmlns:p14="http://schemas.microsoft.com/office/powerpoint/2010/main" val="52950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EE5911-6600-814F-9ED6-4381C129B07E}" type="slidenum">
              <a:rPr lang="en-US" smtClean="0"/>
              <a:t>23</a:t>
            </a:fld>
            <a:endParaRPr lang="en-US"/>
          </a:p>
        </p:txBody>
      </p:sp>
    </p:spTree>
    <p:extLst>
      <p:ext uri="{BB962C8B-B14F-4D97-AF65-F5344CB8AC3E}">
        <p14:creationId xmlns:p14="http://schemas.microsoft.com/office/powerpoint/2010/main" val="106652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24</a:t>
            </a:fld>
            <a:endParaRPr lang="en-US"/>
          </a:p>
        </p:txBody>
      </p:sp>
    </p:spTree>
    <p:extLst>
      <p:ext uri="{BB962C8B-B14F-4D97-AF65-F5344CB8AC3E}">
        <p14:creationId xmlns:p14="http://schemas.microsoft.com/office/powerpoint/2010/main" val="3405174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25</a:t>
            </a:fld>
            <a:endParaRPr lang="en-US"/>
          </a:p>
        </p:txBody>
      </p:sp>
    </p:spTree>
    <p:extLst>
      <p:ext uri="{BB962C8B-B14F-4D97-AF65-F5344CB8AC3E}">
        <p14:creationId xmlns:p14="http://schemas.microsoft.com/office/powerpoint/2010/main" val="211294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Q11: What are your daily news sources for farm news, weather, markets, and ag information?</a:t>
            </a:r>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4</a:t>
            </a:fld>
            <a:endParaRPr lang="en-US"/>
          </a:p>
        </p:txBody>
      </p:sp>
    </p:spTree>
    <p:extLst>
      <p:ext uri="{BB962C8B-B14F-4D97-AF65-F5344CB8AC3E}">
        <p14:creationId xmlns:p14="http://schemas.microsoft.com/office/powerpoint/2010/main" val="3976191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Q15: What vehicle(s) have an active, satellite radio account that you pay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Q17: What vehicle(s) has a working AM/FM radio?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Q13: On which of the following radio bands do you listen to farm news, weather, markets, and ag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Q16:What device do you use most often to listen to programming from your paid satellite radio account?</a:t>
            </a:r>
          </a:p>
          <a:p>
            <a:endParaRPr lang="en-US"/>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29</a:t>
            </a:fld>
            <a:endParaRPr lang="en-US"/>
          </a:p>
        </p:txBody>
      </p:sp>
    </p:spTree>
    <p:extLst>
      <p:ext uri="{BB962C8B-B14F-4D97-AF65-F5344CB8AC3E}">
        <p14:creationId xmlns:p14="http://schemas.microsoft.com/office/powerpoint/2010/main" val="1314729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i="1">
                <a:solidFill>
                  <a:srgbClr val="FFFFFF">
                    <a:lumMod val="50000"/>
                  </a:srgbClr>
                </a:solidFill>
                <a:latin typeface="Arial Narrow" panose="020B0606020202030204" pitchFamily="34" charset="0"/>
                <a:ea typeface="Helvetica" charset="0"/>
                <a:cs typeface="Helvetica" charset="0"/>
              </a:rPr>
              <a:t>Q14: Do you pay for a subscription to satellite radio?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ea typeface="Helvetica" charset="0"/>
                <a:cs typeface="Helvetica" charset="0"/>
              </a:rPr>
              <a:t>Q13: On which of the following radio bands do you listen to farm news, weather, markets, and ag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FFFFFF">
                  <a:lumMod val="50000"/>
                </a:srgbClr>
              </a:solidFill>
              <a:effectLst/>
              <a:uLnTx/>
              <a:uFillTx/>
              <a:latin typeface="Arial Narrow" panose="020B0606020202030204" pitchFamily="34" charset="0"/>
              <a:cs typeface="Helvetica" charset="0"/>
            </a:endParaRPr>
          </a:p>
        </p:txBody>
      </p:sp>
      <p:sp>
        <p:nvSpPr>
          <p:cNvPr id="4" name="Slide Number Placeholder 3"/>
          <p:cNvSpPr>
            <a:spLocks noGrp="1"/>
          </p:cNvSpPr>
          <p:nvPr>
            <p:ph type="sldNum" sz="quarter" idx="5"/>
          </p:nvPr>
        </p:nvSpPr>
        <p:spPr/>
        <p:txBody>
          <a:bodyPr/>
          <a:lstStyle/>
          <a:p>
            <a:fld id="{D6EE5911-6600-814F-9ED6-4381C129B07E}" type="slidenum">
              <a:rPr lang="en-US" smtClean="0"/>
              <a:t>30</a:t>
            </a:fld>
            <a:endParaRPr lang="en-US"/>
          </a:p>
        </p:txBody>
      </p:sp>
    </p:spTree>
    <p:extLst>
      <p:ext uri="{BB962C8B-B14F-4D97-AF65-F5344CB8AC3E}">
        <p14:creationId xmlns:p14="http://schemas.microsoft.com/office/powerpoint/2010/main" val="370462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31</a:t>
            </a:fld>
            <a:endParaRPr lang="en-US"/>
          </a:p>
        </p:txBody>
      </p:sp>
    </p:spTree>
    <p:extLst>
      <p:ext uri="{BB962C8B-B14F-4D97-AF65-F5344CB8AC3E}">
        <p14:creationId xmlns:p14="http://schemas.microsoft.com/office/powerpoint/2010/main" val="263042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Q11: What are your daily news sources for farm news, weather, markets, and ag information?</a:t>
            </a:r>
          </a:p>
        </p:txBody>
      </p:sp>
      <p:sp>
        <p:nvSpPr>
          <p:cNvPr id="4" name="Slide Number Placeholder 3"/>
          <p:cNvSpPr>
            <a:spLocks noGrp="1"/>
          </p:cNvSpPr>
          <p:nvPr>
            <p:ph type="sldNum" sz="quarter" idx="5"/>
          </p:nvPr>
        </p:nvSpPr>
        <p:spPr/>
        <p:txBody>
          <a:bodyPr/>
          <a:lstStyle/>
          <a:p>
            <a:fld id="{D6EE5911-6600-814F-9ED6-4381C129B07E}" type="slidenum">
              <a:rPr lang="en-US" smtClean="0"/>
              <a:t>32</a:t>
            </a:fld>
            <a:endParaRPr lang="en-US"/>
          </a:p>
        </p:txBody>
      </p:sp>
    </p:spTree>
    <p:extLst>
      <p:ext uri="{BB962C8B-B14F-4D97-AF65-F5344CB8AC3E}">
        <p14:creationId xmlns:p14="http://schemas.microsoft.com/office/powerpoint/2010/main" val="18331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Q7: In what ways do you keep up to date with farm news, weather, markets, and ag information? (READ LIST)</a:t>
            </a:r>
          </a:p>
        </p:txBody>
      </p:sp>
      <p:sp>
        <p:nvSpPr>
          <p:cNvPr id="4" name="Slide Number Placeholder 3"/>
          <p:cNvSpPr>
            <a:spLocks noGrp="1"/>
          </p:cNvSpPr>
          <p:nvPr>
            <p:ph type="sldNum" sz="quarter" idx="5"/>
          </p:nvPr>
        </p:nvSpPr>
        <p:spPr/>
        <p:txBody>
          <a:bodyPr/>
          <a:lstStyle/>
          <a:p>
            <a:fld id="{D6EE5911-6600-814F-9ED6-4381C129B07E}" type="slidenum">
              <a:rPr lang="en-US" smtClean="0"/>
              <a:t>5</a:t>
            </a:fld>
            <a:endParaRPr lang="en-US"/>
          </a:p>
        </p:txBody>
      </p:sp>
    </p:spTree>
    <p:extLst>
      <p:ext uri="{BB962C8B-B14F-4D97-AF65-F5344CB8AC3E}">
        <p14:creationId xmlns:p14="http://schemas.microsoft.com/office/powerpoint/2010/main" val="140149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6</a:t>
            </a:fld>
            <a:endParaRPr lang="en-US"/>
          </a:p>
        </p:txBody>
      </p:sp>
    </p:spTree>
    <p:extLst>
      <p:ext uri="{BB962C8B-B14F-4D97-AF65-F5344CB8AC3E}">
        <p14:creationId xmlns:p14="http://schemas.microsoft.com/office/powerpoint/2010/main" val="380544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Q34: Thinking of your local farm broadcast that you access via broadcast or streaming, what types of information do you get when you listen to your local farm broadcaster?</a:t>
            </a:r>
          </a:p>
        </p:txBody>
      </p:sp>
      <p:sp>
        <p:nvSpPr>
          <p:cNvPr id="4" name="Slide Number Placeholder 3"/>
          <p:cNvSpPr>
            <a:spLocks noGrp="1"/>
          </p:cNvSpPr>
          <p:nvPr>
            <p:ph type="sldNum" sz="quarter" idx="5"/>
          </p:nvPr>
        </p:nvSpPr>
        <p:spPr/>
        <p:txBody>
          <a:bodyPr/>
          <a:lstStyle/>
          <a:p>
            <a:fld id="{D6EE5911-6600-814F-9ED6-4381C129B07E}" type="slidenum">
              <a:rPr lang="en-US" smtClean="0"/>
              <a:t>7</a:t>
            </a:fld>
            <a:endParaRPr lang="en-US"/>
          </a:p>
        </p:txBody>
      </p:sp>
    </p:spTree>
    <p:extLst>
      <p:ext uri="{BB962C8B-B14F-4D97-AF65-F5344CB8AC3E}">
        <p14:creationId xmlns:p14="http://schemas.microsoft.com/office/powerpoint/2010/main" val="353545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Q35: Thinking of the farm broadcaster who delivers farm news, weather, markets, and ag information, please rate them on a scale of 1 to 10, where 10 is excellent and 1 is very poor, on the following factors</a:t>
            </a:r>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8</a:t>
            </a:fld>
            <a:endParaRPr lang="en-US"/>
          </a:p>
        </p:txBody>
      </p:sp>
    </p:spTree>
    <p:extLst>
      <p:ext uri="{BB962C8B-B14F-4D97-AF65-F5344CB8AC3E}">
        <p14:creationId xmlns:p14="http://schemas.microsoft.com/office/powerpoint/2010/main" val="283815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Q35: Thinking of the farm broadcaster who delivers farm news, weather, markets, and ag information, please rate them on a scale of 1 to 10, where 10 is excellent and 1 is very poor, on the following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Q41: Thinking of national news media outlets, such as NBC, CBS, ABC, New York Times, etc., please rate them on a scale of 1 to 10, where 10 is excellent and 1 is very poor, on the following factors</a:t>
            </a:r>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9</a:t>
            </a:fld>
            <a:endParaRPr lang="en-US"/>
          </a:p>
        </p:txBody>
      </p:sp>
    </p:spTree>
    <p:extLst>
      <p:ext uri="{BB962C8B-B14F-4D97-AF65-F5344CB8AC3E}">
        <p14:creationId xmlns:p14="http://schemas.microsoft.com/office/powerpoint/2010/main" val="266107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10</a:t>
            </a:fld>
            <a:endParaRPr lang="en-US"/>
          </a:p>
        </p:txBody>
      </p:sp>
    </p:spTree>
    <p:extLst>
      <p:ext uri="{BB962C8B-B14F-4D97-AF65-F5344CB8AC3E}">
        <p14:creationId xmlns:p14="http://schemas.microsoft.com/office/powerpoint/2010/main" val="2934363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Q37: In the past 6 months, have you visited a website as the result of hearing about a product on an ag-related broadcast?</a:t>
            </a:r>
          </a:p>
          <a:p>
            <a:endParaRPr lang="en-US"/>
          </a:p>
        </p:txBody>
      </p:sp>
      <p:sp>
        <p:nvSpPr>
          <p:cNvPr id="4" name="Slide Number Placeholder 3"/>
          <p:cNvSpPr>
            <a:spLocks noGrp="1"/>
          </p:cNvSpPr>
          <p:nvPr>
            <p:ph type="sldNum" sz="quarter" idx="5"/>
          </p:nvPr>
        </p:nvSpPr>
        <p:spPr/>
        <p:txBody>
          <a:bodyPr/>
          <a:lstStyle/>
          <a:p>
            <a:fld id="{D6EE5911-6600-814F-9ED6-4381C129B07E}" type="slidenum">
              <a:rPr lang="en-US" smtClean="0"/>
              <a:t>12</a:t>
            </a:fld>
            <a:endParaRPr lang="en-US"/>
          </a:p>
        </p:txBody>
      </p:sp>
    </p:spTree>
    <p:extLst>
      <p:ext uri="{BB962C8B-B14F-4D97-AF65-F5344CB8AC3E}">
        <p14:creationId xmlns:p14="http://schemas.microsoft.com/office/powerpoint/2010/main" val="1353098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emf"/><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6" name="Rectangle 15">
            <a:extLst>
              <a:ext uri="{FF2B5EF4-FFF2-40B4-BE49-F238E27FC236}">
                <a16:creationId xmlns:a16="http://schemas.microsoft.com/office/drawing/2014/main" id="{E7B15EC6-D3F7-250A-6DEF-14E118593FEF}"/>
              </a:ext>
            </a:extLst>
          </p:cNvPr>
          <p:cNvSpPr/>
          <p:nvPr userDrawn="1"/>
        </p:nvSpPr>
        <p:spPr>
          <a:xfrm>
            <a:off x="2806754" y="8091"/>
            <a:ext cx="9417330" cy="6332411"/>
          </a:xfrm>
          <a:custGeom>
            <a:avLst/>
            <a:gdLst>
              <a:gd name="connsiteX0" fmla="*/ 0 w 9385246"/>
              <a:gd name="connsiteY0" fmla="*/ 0 h 6356474"/>
              <a:gd name="connsiteX1" fmla="*/ 9385246 w 9385246"/>
              <a:gd name="connsiteY1" fmla="*/ 0 h 6356474"/>
              <a:gd name="connsiteX2" fmla="*/ 9385246 w 9385246"/>
              <a:gd name="connsiteY2" fmla="*/ 6356474 h 6356474"/>
              <a:gd name="connsiteX3" fmla="*/ 0 w 9385246"/>
              <a:gd name="connsiteY3" fmla="*/ 6356474 h 6356474"/>
              <a:gd name="connsiteX4" fmla="*/ 0 w 9385246"/>
              <a:gd name="connsiteY4" fmla="*/ 0 h 6356474"/>
              <a:gd name="connsiteX0" fmla="*/ 0 w 9385246"/>
              <a:gd name="connsiteY0" fmla="*/ 0 h 6356474"/>
              <a:gd name="connsiteX1" fmla="*/ 9385246 w 9385246"/>
              <a:gd name="connsiteY1" fmla="*/ 0 h 6356474"/>
              <a:gd name="connsiteX2" fmla="*/ 9373214 w 9385246"/>
              <a:gd name="connsiteY2" fmla="*/ 2885364 h 6356474"/>
              <a:gd name="connsiteX3" fmla="*/ 0 w 9385246"/>
              <a:gd name="connsiteY3" fmla="*/ 6356474 h 6356474"/>
              <a:gd name="connsiteX4" fmla="*/ 0 w 9385246"/>
              <a:gd name="connsiteY4" fmla="*/ 0 h 6356474"/>
              <a:gd name="connsiteX0" fmla="*/ 0 w 9385246"/>
              <a:gd name="connsiteY0" fmla="*/ 0 h 6332411"/>
              <a:gd name="connsiteX1" fmla="*/ 9385246 w 9385246"/>
              <a:gd name="connsiteY1" fmla="*/ 0 h 6332411"/>
              <a:gd name="connsiteX2" fmla="*/ 9373214 w 9385246"/>
              <a:gd name="connsiteY2" fmla="*/ 2885364 h 6332411"/>
              <a:gd name="connsiteX3" fmla="*/ 5937584 w 9385246"/>
              <a:gd name="connsiteY3" fmla="*/ 6332411 h 6332411"/>
              <a:gd name="connsiteX4" fmla="*/ 0 w 9385246"/>
              <a:gd name="connsiteY4" fmla="*/ 0 h 6332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246" h="6332411">
                <a:moveTo>
                  <a:pt x="0" y="0"/>
                </a:moveTo>
                <a:lnTo>
                  <a:pt x="9385246" y="0"/>
                </a:lnTo>
                <a:cubicBezTo>
                  <a:pt x="9381235" y="961788"/>
                  <a:pt x="9377225" y="1923576"/>
                  <a:pt x="9373214" y="2885364"/>
                </a:cubicBezTo>
                <a:lnTo>
                  <a:pt x="5937584" y="6332411"/>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91542" y="4561291"/>
            <a:ext cx="5887991"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sp>
        <p:nvSpPr>
          <p:cNvPr id="6" name="Freeform: Shape 5">
            <a:extLst>
              <a:ext uri="{FF2B5EF4-FFF2-40B4-BE49-F238E27FC236}">
                <a16:creationId xmlns:a16="http://schemas.microsoft.com/office/drawing/2014/main" id="{02A58B25-C105-85EB-7E93-87BD52278150}"/>
              </a:ext>
            </a:extLst>
          </p:cNvPr>
          <p:cNvSpPr/>
          <p:nvPr userDrawn="1"/>
        </p:nvSpPr>
        <p:spPr>
          <a:xfrm rot="10800000">
            <a:off x="2747164" y="6990"/>
            <a:ext cx="9474867" cy="6397608"/>
          </a:xfrm>
          <a:custGeom>
            <a:avLst/>
            <a:gdLst>
              <a:gd name="connsiteX0" fmla="*/ 9327948 w 9327948"/>
              <a:gd name="connsiteY0" fmla="*/ 6345164 h 6345164"/>
              <a:gd name="connsiteX1" fmla="*/ 0 w 9327948"/>
              <a:gd name="connsiteY1" fmla="*/ 6345164 h 6345164"/>
              <a:gd name="connsiteX2" fmla="*/ 0 w 9327948"/>
              <a:gd name="connsiteY2" fmla="*/ 3666654 h 6345164"/>
              <a:gd name="connsiteX3" fmla="*/ 3416199 w 9327948"/>
              <a:gd name="connsiteY3" fmla="*/ 0 h 6345164"/>
              <a:gd name="connsiteX0" fmla="*/ 9334452 w 9334452"/>
              <a:gd name="connsiteY0" fmla="*/ 6345164 h 6345164"/>
              <a:gd name="connsiteX1" fmla="*/ 6504 w 9334452"/>
              <a:gd name="connsiteY1" fmla="*/ 6345164 h 6345164"/>
              <a:gd name="connsiteX2" fmla="*/ 0 w 9334452"/>
              <a:gd name="connsiteY2" fmla="*/ 3647121 h 6345164"/>
              <a:gd name="connsiteX3" fmla="*/ 3422703 w 9334452"/>
              <a:gd name="connsiteY3" fmla="*/ 0 h 6345164"/>
              <a:gd name="connsiteX4" fmla="*/ 9334452 w 9334452"/>
              <a:gd name="connsiteY4" fmla="*/ 6345164 h 6345164"/>
              <a:gd name="connsiteX0" fmla="*/ 9334452 w 9334452"/>
              <a:gd name="connsiteY0" fmla="*/ 6345164 h 6345164"/>
              <a:gd name="connsiteX1" fmla="*/ 6504 w 9334452"/>
              <a:gd name="connsiteY1" fmla="*/ 6345164 h 6345164"/>
              <a:gd name="connsiteX2" fmla="*/ 0 w 9334452"/>
              <a:gd name="connsiteY2" fmla="*/ 3647121 h 6345164"/>
              <a:gd name="connsiteX3" fmla="*/ 3422703 w 9334452"/>
              <a:gd name="connsiteY3" fmla="*/ 0 h 6345164"/>
              <a:gd name="connsiteX4" fmla="*/ 9334452 w 9334452"/>
              <a:gd name="connsiteY4" fmla="*/ 6345164 h 6345164"/>
              <a:gd name="connsiteX0" fmla="*/ 9334452 w 9334452"/>
              <a:gd name="connsiteY0" fmla="*/ 6345164 h 6345164"/>
              <a:gd name="connsiteX1" fmla="*/ 6504 w 9334452"/>
              <a:gd name="connsiteY1" fmla="*/ 6345164 h 6345164"/>
              <a:gd name="connsiteX2" fmla="*/ 0 w 9334452"/>
              <a:gd name="connsiteY2" fmla="*/ 3588221 h 6345164"/>
              <a:gd name="connsiteX3" fmla="*/ 3422703 w 9334452"/>
              <a:gd name="connsiteY3" fmla="*/ 0 h 6345164"/>
              <a:gd name="connsiteX4" fmla="*/ 9334452 w 9334452"/>
              <a:gd name="connsiteY4" fmla="*/ 6345164 h 6345164"/>
              <a:gd name="connsiteX0" fmla="*/ 9334452 w 9334452"/>
              <a:gd name="connsiteY0" fmla="*/ 6232962 h 6232962"/>
              <a:gd name="connsiteX1" fmla="*/ 6504 w 9334452"/>
              <a:gd name="connsiteY1" fmla="*/ 6232962 h 6232962"/>
              <a:gd name="connsiteX2" fmla="*/ 0 w 9334452"/>
              <a:gd name="connsiteY2" fmla="*/ 3476019 h 6232962"/>
              <a:gd name="connsiteX3" fmla="*/ 3452531 w 9334452"/>
              <a:gd name="connsiteY3" fmla="*/ 0 h 6232962"/>
              <a:gd name="connsiteX4" fmla="*/ 9334452 w 9334452"/>
              <a:gd name="connsiteY4" fmla="*/ 6232962 h 6232962"/>
              <a:gd name="connsiteX0" fmla="*/ 9334452 w 9334452"/>
              <a:gd name="connsiteY0" fmla="*/ 6592189 h 6592189"/>
              <a:gd name="connsiteX1" fmla="*/ 6504 w 9334452"/>
              <a:gd name="connsiteY1" fmla="*/ 6592189 h 6592189"/>
              <a:gd name="connsiteX2" fmla="*/ 0 w 9334452"/>
              <a:gd name="connsiteY2" fmla="*/ 3835246 h 6592189"/>
              <a:gd name="connsiteX3" fmla="*/ 3452531 w 9334452"/>
              <a:gd name="connsiteY3" fmla="*/ 359227 h 6592189"/>
              <a:gd name="connsiteX4" fmla="*/ 3469760 w 9334452"/>
              <a:gd name="connsiteY4" fmla="*/ 451 h 6592189"/>
              <a:gd name="connsiteX5" fmla="*/ 9334452 w 9334452"/>
              <a:gd name="connsiteY5" fmla="*/ 6592189 h 6592189"/>
              <a:gd name="connsiteX0" fmla="*/ 9334452 w 9334452"/>
              <a:gd name="connsiteY0" fmla="*/ 6613374 h 6613374"/>
              <a:gd name="connsiteX1" fmla="*/ 6504 w 9334452"/>
              <a:gd name="connsiteY1" fmla="*/ 6613374 h 6613374"/>
              <a:gd name="connsiteX2" fmla="*/ 0 w 9334452"/>
              <a:gd name="connsiteY2" fmla="*/ 3856431 h 6613374"/>
              <a:gd name="connsiteX3" fmla="*/ 3470428 w 9334452"/>
              <a:gd name="connsiteY3" fmla="*/ 0 h 6613374"/>
              <a:gd name="connsiteX4" fmla="*/ 3469760 w 9334452"/>
              <a:gd name="connsiteY4" fmla="*/ 21636 h 6613374"/>
              <a:gd name="connsiteX5" fmla="*/ 9334452 w 9334452"/>
              <a:gd name="connsiteY5" fmla="*/ 6613374 h 6613374"/>
              <a:gd name="connsiteX0" fmla="*/ 9327948 w 9327948"/>
              <a:gd name="connsiteY0" fmla="*/ 6613374 h 6613374"/>
              <a:gd name="connsiteX1" fmla="*/ 0 w 9327948"/>
              <a:gd name="connsiteY1" fmla="*/ 6613374 h 6613374"/>
              <a:gd name="connsiteX2" fmla="*/ 11393 w 9327948"/>
              <a:gd name="connsiteY2" fmla="*/ 3631926 h 6613374"/>
              <a:gd name="connsiteX3" fmla="*/ 3463924 w 9327948"/>
              <a:gd name="connsiteY3" fmla="*/ 0 h 6613374"/>
              <a:gd name="connsiteX4" fmla="*/ 3463256 w 9327948"/>
              <a:gd name="connsiteY4" fmla="*/ 21636 h 6613374"/>
              <a:gd name="connsiteX5" fmla="*/ 9327948 w 9327948"/>
              <a:gd name="connsiteY5" fmla="*/ 6613374 h 6613374"/>
              <a:gd name="connsiteX0" fmla="*/ 9327948 w 9327948"/>
              <a:gd name="connsiteY0" fmla="*/ 6626525 h 6626525"/>
              <a:gd name="connsiteX1" fmla="*/ 0 w 9327948"/>
              <a:gd name="connsiteY1" fmla="*/ 6626525 h 6626525"/>
              <a:gd name="connsiteX2" fmla="*/ 11393 w 9327948"/>
              <a:gd name="connsiteY2" fmla="*/ 3645077 h 6626525"/>
              <a:gd name="connsiteX3" fmla="*/ 3463924 w 9327948"/>
              <a:gd name="connsiteY3" fmla="*/ 13151 h 6626525"/>
              <a:gd name="connsiteX4" fmla="*/ 3404032 w 9327948"/>
              <a:gd name="connsiteY4" fmla="*/ 3606 h 6626525"/>
              <a:gd name="connsiteX5" fmla="*/ 9327948 w 9327948"/>
              <a:gd name="connsiteY5" fmla="*/ 6626525 h 6626525"/>
              <a:gd name="connsiteX0" fmla="*/ 9327948 w 9327948"/>
              <a:gd name="connsiteY0" fmla="*/ 6632084 h 6632084"/>
              <a:gd name="connsiteX1" fmla="*/ 0 w 9327948"/>
              <a:gd name="connsiteY1" fmla="*/ 6632084 h 6632084"/>
              <a:gd name="connsiteX2" fmla="*/ 11393 w 9327948"/>
              <a:gd name="connsiteY2" fmla="*/ 3650636 h 6632084"/>
              <a:gd name="connsiteX3" fmla="*/ 3410621 w 9327948"/>
              <a:gd name="connsiteY3" fmla="*/ 0 h 6632084"/>
              <a:gd name="connsiteX4" fmla="*/ 3404032 w 9327948"/>
              <a:gd name="connsiteY4" fmla="*/ 9165 h 6632084"/>
              <a:gd name="connsiteX5" fmla="*/ 9327948 w 9327948"/>
              <a:gd name="connsiteY5" fmla="*/ 6632084 h 6632084"/>
              <a:gd name="connsiteX0" fmla="*/ 9327948 w 9327948"/>
              <a:gd name="connsiteY0" fmla="*/ 6632084 h 6632084"/>
              <a:gd name="connsiteX1" fmla="*/ 0 w 9327948"/>
              <a:gd name="connsiteY1" fmla="*/ 6632084 h 6632084"/>
              <a:gd name="connsiteX2" fmla="*/ 5470 w 9327948"/>
              <a:gd name="connsiteY2" fmla="*/ 3594510 h 6632084"/>
              <a:gd name="connsiteX3" fmla="*/ 3410621 w 9327948"/>
              <a:gd name="connsiteY3" fmla="*/ 0 h 6632084"/>
              <a:gd name="connsiteX4" fmla="*/ 3404032 w 9327948"/>
              <a:gd name="connsiteY4" fmla="*/ 9165 h 6632084"/>
              <a:gd name="connsiteX5" fmla="*/ 9327948 w 9327948"/>
              <a:gd name="connsiteY5" fmla="*/ 6632084 h 66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7948" h="6632084">
                <a:moveTo>
                  <a:pt x="9327948" y="6632084"/>
                </a:moveTo>
                <a:lnTo>
                  <a:pt x="0" y="6632084"/>
                </a:lnTo>
                <a:cubicBezTo>
                  <a:pt x="3798" y="5638268"/>
                  <a:pt x="1672" y="4588326"/>
                  <a:pt x="5470" y="3594510"/>
                </a:cubicBezTo>
                <a:lnTo>
                  <a:pt x="3410621" y="0"/>
                </a:lnTo>
                <a:cubicBezTo>
                  <a:pt x="3418352" y="15527"/>
                  <a:pt x="3396301" y="-6362"/>
                  <a:pt x="3404032" y="9165"/>
                </a:cubicBezTo>
                <a:lnTo>
                  <a:pt x="9327948" y="6632084"/>
                </a:lnTo>
                <a:close/>
              </a:path>
            </a:pathLst>
          </a:custGeom>
          <a:solidFill>
            <a:srgbClr val="1B3844">
              <a:alpha val="51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19" name="Picture 18">
            <a:extLst>
              <a:ext uri="{FF2B5EF4-FFF2-40B4-BE49-F238E27FC236}">
                <a16:creationId xmlns:a16="http://schemas.microsoft.com/office/drawing/2014/main" id="{B6CAAAE8-37C1-B6B8-1D95-8C8CA8563A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9775" y="6137708"/>
            <a:ext cx="1743051" cy="556892"/>
          </a:xfrm>
          <a:prstGeom prst="rect">
            <a:avLst/>
          </a:prstGeom>
        </p:spPr>
      </p:pic>
      <p:cxnSp>
        <p:nvCxnSpPr>
          <p:cNvPr id="12" name="Straight Arrow Connector 11">
            <a:extLst>
              <a:ext uri="{FF2B5EF4-FFF2-40B4-BE49-F238E27FC236}">
                <a16:creationId xmlns:a16="http://schemas.microsoft.com/office/drawing/2014/main" id="{0159DBC1-C892-58BC-264D-2E0E72F03AF7}"/>
              </a:ext>
            </a:extLst>
          </p:cNvPr>
          <p:cNvCxnSpPr>
            <a:cxnSpLocks/>
          </p:cNvCxnSpPr>
          <p:nvPr userDrawn="1"/>
        </p:nvCxnSpPr>
        <p:spPr>
          <a:xfrm flipH="1">
            <a:off x="8340634" y="2239519"/>
            <a:ext cx="3864281" cy="4136172"/>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1D96D7-4EEE-DFA5-5DE3-E0D15BE38A5B}"/>
              </a:ext>
            </a:extLst>
          </p:cNvPr>
          <p:cNvCxnSpPr>
            <a:cxnSpLocks/>
          </p:cNvCxnSpPr>
          <p:nvPr userDrawn="1"/>
        </p:nvCxnSpPr>
        <p:spPr>
          <a:xfrm flipH="1">
            <a:off x="8346242" y="15498"/>
            <a:ext cx="2096843" cy="2244376"/>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7CECCC-5AF2-519C-C3C6-5A0FA3A5DBE1}"/>
              </a:ext>
            </a:extLst>
          </p:cNvPr>
          <p:cNvCxnSpPr>
            <a:cxnSpLocks/>
          </p:cNvCxnSpPr>
          <p:nvPr userDrawn="1"/>
        </p:nvCxnSpPr>
        <p:spPr>
          <a:xfrm>
            <a:off x="2382347" y="15498"/>
            <a:ext cx="5948443" cy="6351228"/>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C8840A-F277-92EB-B879-D7A0BC2E05D9}"/>
              </a:ext>
            </a:extLst>
          </p:cNvPr>
          <p:cNvCxnSpPr>
            <a:cxnSpLocks/>
          </p:cNvCxnSpPr>
          <p:nvPr userDrawn="1"/>
        </p:nvCxnSpPr>
        <p:spPr>
          <a:xfrm>
            <a:off x="6236485" y="7749"/>
            <a:ext cx="2102472" cy="2244836"/>
          </a:xfrm>
          <a:prstGeom prst="line">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02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3"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4" name="Picture 3">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9" name="Title Placeholder 1"/>
          <p:cNvSpPr>
            <a:spLocks noGrp="1"/>
          </p:cNvSpPr>
          <p:nvPr>
            <p:ph type="title" hasCustomPrompt="1"/>
          </p:nvPr>
        </p:nvSpPr>
        <p:spPr>
          <a:xfrm>
            <a:off x="369277" y="357419"/>
            <a:ext cx="11607800" cy="853193"/>
          </a:xfrm>
          <a:prstGeom prst="rect">
            <a:avLst/>
          </a:prstGeom>
        </p:spPr>
        <p:txBody>
          <a:bodyPr vert="horz" lIns="91440" tIns="45720" rIns="91440" bIns="45720" rtlCol="0" anchor="t" anchorCtr="0">
            <a:noAutofit/>
          </a:bodyPr>
          <a:lstStyle>
            <a:lvl1pPr>
              <a:defRPr sz="2400" b="1">
                <a:solidFill>
                  <a:srgbClr val="57595C"/>
                </a:solidFill>
                <a:latin typeface="Arial Narrow" panose="020B0606020202030204" pitchFamily="34" charset="0"/>
              </a:defRPr>
            </a:lvl1pPr>
          </a:lstStyle>
          <a:p>
            <a:r>
              <a:rPr lang="en-US"/>
              <a:t>Click to insert title</a:t>
            </a:r>
            <a:br>
              <a:rPr lang="en-US"/>
            </a:br>
            <a:r>
              <a:rPr lang="en-US"/>
              <a:t>secondary line</a:t>
            </a:r>
          </a:p>
        </p:txBody>
      </p:sp>
      <p:sp>
        <p:nvSpPr>
          <p:cNvPr id="10" name="Text Placeholder 2"/>
          <p:cNvSpPr>
            <a:spLocks noGrp="1"/>
          </p:cNvSpPr>
          <p:nvPr>
            <p:ph idx="1" hasCustomPrompt="1"/>
          </p:nvPr>
        </p:nvSpPr>
        <p:spPr>
          <a:xfrm>
            <a:off x="369277" y="1314744"/>
            <a:ext cx="11607800" cy="4652467"/>
          </a:xfrm>
          <a:prstGeom prst="rect">
            <a:avLst/>
          </a:prstGeom>
        </p:spPr>
        <p:txBody>
          <a:bodyPr vert="horz" lIns="91440" tIns="45720" rIns="91440" bIns="45720" rtlCol="0">
            <a:noAutofit/>
          </a:bodyPr>
          <a:lstStyle>
            <a:lvl1pPr>
              <a:defRPr sz="2000">
                <a:solidFill>
                  <a:schemeClr val="bg1">
                    <a:lumMod val="50000"/>
                  </a:schemeClr>
                </a:solidFill>
                <a:latin typeface="Arial Narrow" panose="020B0606020202030204" pitchFamily="34" charset="0"/>
              </a:defRPr>
            </a:lvl1pPr>
            <a:lvl2pPr>
              <a:defRPr sz="1800">
                <a:solidFill>
                  <a:schemeClr val="bg1">
                    <a:lumMod val="50000"/>
                  </a:schemeClr>
                </a:solidFill>
                <a:latin typeface="+mj-lt"/>
              </a:defRPr>
            </a:lvl2pPr>
            <a:lvl3pPr>
              <a:defRPr sz="1600">
                <a:solidFill>
                  <a:schemeClr val="bg1">
                    <a:lumMod val="50000"/>
                  </a:schemeClr>
                </a:solidFill>
                <a:latin typeface="+mj-lt"/>
              </a:defRPr>
            </a:lvl3pPr>
            <a:lvl4pPr>
              <a:defRPr sz="1400">
                <a:solidFill>
                  <a:schemeClr val="bg1">
                    <a:lumMod val="50000"/>
                  </a:schemeClr>
                </a:solidFill>
                <a:latin typeface="+mj-lt"/>
              </a:defRPr>
            </a:lvl4pPr>
            <a:lvl5pPr>
              <a:defRPr sz="1400">
                <a:solidFill>
                  <a:schemeClr val="bg1">
                    <a:lumMod val="50000"/>
                  </a:schemeClr>
                </a:solidFill>
                <a:latin typeface="+mj-lt"/>
              </a:defRPr>
            </a:lvl5pPr>
          </a:lstStyle>
          <a:p>
            <a:pPr lvl="0"/>
            <a:r>
              <a:rPr lang="en-US"/>
              <a:t>Click to insert text</a:t>
            </a:r>
          </a:p>
        </p:txBody>
      </p:sp>
    </p:spTree>
    <p:extLst>
      <p:ext uri="{BB962C8B-B14F-4D97-AF65-F5344CB8AC3E}">
        <p14:creationId xmlns:p14="http://schemas.microsoft.com/office/powerpoint/2010/main" val="84778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69277" y="357419"/>
            <a:ext cx="11607800" cy="853193"/>
          </a:xfrm>
          <a:prstGeom prst="rect">
            <a:avLst/>
          </a:prstGeom>
        </p:spPr>
        <p:txBody>
          <a:bodyPr vert="horz" lIns="91440" tIns="45720" rIns="91440" bIns="45720" rtlCol="0" anchor="t" anchorCtr="0">
            <a:noAutofit/>
          </a:bodyPr>
          <a:lstStyle>
            <a:lvl1pPr>
              <a:defRPr sz="2400">
                <a:solidFill>
                  <a:srgbClr val="57595C"/>
                </a:solidFill>
                <a:latin typeface="Arial Narrow" panose="020B0606020202030204" pitchFamily="34" charset="0"/>
              </a:defRPr>
            </a:lvl1pPr>
          </a:lstStyle>
          <a:p>
            <a:r>
              <a:rPr lang="en-US"/>
              <a:t>Click to insert title</a:t>
            </a:r>
            <a:br>
              <a:rPr lang="en-US"/>
            </a:br>
            <a:r>
              <a:rPr lang="en-US"/>
              <a:t>secondary line</a:t>
            </a:r>
          </a:p>
        </p:txBody>
      </p:sp>
      <p:sp>
        <p:nvSpPr>
          <p:cNvPr id="7" name="Text Placeholder 2"/>
          <p:cNvSpPr>
            <a:spLocks noGrp="1"/>
          </p:cNvSpPr>
          <p:nvPr>
            <p:ph idx="1" hasCustomPrompt="1"/>
          </p:nvPr>
        </p:nvSpPr>
        <p:spPr>
          <a:xfrm>
            <a:off x="369277" y="1314744"/>
            <a:ext cx="11607800" cy="4652467"/>
          </a:xfrm>
          <a:prstGeom prst="rect">
            <a:avLst/>
          </a:prstGeom>
        </p:spPr>
        <p:txBody>
          <a:bodyPr vert="horz" lIns="91440" tIns="45720" rIns="91440" bIns="45720" rtlCol="0">
            <a:noAutofit/>
          </a:bodyPr>
          <a:lstStyle>
            <a:lvl1pPr>
              <a:defRPr sz="2000">
                <a:solidFill>
                  <a:schemeClr val="bg1">
                    <a:lumMod val="50000"/>
                  </a:schemeClr>
                </a:solidFill>
                <a:latin typeface="Arial Narrow" panose="020B0606020202030204" pitchFamily="34" charset="0"/>
              </a:defRPr>
            </a:lvl1pPr>
            <a:lvl2pPr>
              <a:defRPr sz="1800">
                <a:solidFill>
                  <a:schemeClr val="bg1">
                    <a:lumMod val="50000"/>
                  </a:schemeClr>
                </a:solidFill>
                <a:latin typeface="+mj-lt"/>
              </a:defRPr>
            </a:lvl2pPr>
            <a:lvl3pPr>
              <a:defRPr sz="1600">
                <a:solidFill>
                  <a:schemeClr val="bg1">
                    <a:lumMod val="50000"/>
                  </a:schemeClr>
                </a:solidFill>
                <a:latin typeface="+mj-lt"/>
              </a:defRPr>
            </a:lvl3pPr>
            <a:lvl4pPr>
              <a:defRPr sz="1400">
                <a:solidFill>
                  <a:schemeClr val="bg1">
                    <a:lumMod val="50000"/>
                  </a:schemeClr>
                </a:solidFill>
                <a:latin typeface="+mj-lt"/>
              </a:defRPr>
            </a:lvl4pPr>
            <a:lvl5pPr>
              <a:defRPr sz="1400">
                <a:solidFill>
                  <a:schemeClr val="bg1">
                    <a:lumMod val="50000"/>
                  </a:schemeClr>
                </a:solidFill>
                <a:latin typeface="+mj-lt"/>
              </a:defRPr>
            </a:lvl5pPr>
          </a:lstStyle>
          <a:p>
            <a:pPr lvl="0"/>
            <a:r>
              <a:rPr lang="en-US"/>
              <a:t>Click to insert text</a:t>
            </a:r>
          </a:p>
        </p:txBody>
      </p:sp>
    </p:spTree>
    <p:extLst>
      <p:ext uri="{BB962C8B-B14F-4D97-AF65-F5344CB8AC3E}">
        <p14:creationId xmlns:p14="http://schemas.microsoft.com/office/powerpoint/2010/main" val="313406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8" name="TextBox 7">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9"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 name="Rectangle 9">
            <a:extLst>
              <a:ext uri="{FF2B5EF4-FFF2-40B4-BE49-F238E27FC236}">
                <a16:creationId xmlns:a16="http://schemas.microsoft.com/office/drawing/2014/main" id="{D4BDE087-D675-475F-8C58-A801631FDC54}"/>
              </a:ext>
            </a:extLst>
          </p:cNvPr>
          <p:cNvSpPr/>
          <p:nvPr userDrawn="1"/>
        </p:nvSpPr>
        <p:spPr>
          <a:xfrm>
            <a:off x="0" y="-7502"/>
            <a:ext cx="12192000" cy="1228748"/>
          </a:xfrm>
          <a:prstGeom prst="rect">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3" name="Text Placeholder 2">
            <a:extLst>
              <a:ext uri="{FF2B5EF4-FFF2-40B4-BE49-F238E27FC236}">
                <a16:creationId xmlns:a16="http://schemas.microsoft.com/office/drawing/2014/main" id="{B44B473A-B862-49CA-B871-340CF39F185A}"/>
              </a:ext>
            </a:extLst>
          </p:cNvPr>
          <p:cNvSpPr>
            <a:spLocks noGrp="1"/>
          </p:cNvSpPr>
          <p:nvPr>
            <p:ph type="body" sz="quarter" idx="13" hasCustomPrompt="1"/>
          </p:nvPr>
        </p:nvSpPr>
        <p:spPr>
          <a:xfrm>
            <a:off x="590550" y="323274"/>
            <a:ext cx="8478838" cy="567195"/>
          </a:xfrm>
          <a:prstGeom prst="rect">
            <a:avLst/>
          </a:prstGeom>
        </p:spPr>
        <p:txBody>
          <a:bodyPr/>
          <a:lstStyle>
            <a:lvl1pPr marL="0" indent="0">
              <a:buNone/>
              <a:defRPr sz="3600" b="1">
                <a:solidFill>
                  <a:srgbClr val="57595C"/>
                </a:solidFill>
                <a:latin typeface="Arial Narrow" panose="020B0606020202030204" pitchFamily="34" charset="0"/>
              </a:defRPr>
            </a:lvl1pPr>
          </a:lstStyle>
          <a:p>
            <a:pPr lvl="0"/>
            <a:r>
              <a:rPr lang="en-US"/>
              <a:t>CLICK TO INSERT TITLE</a:t>
            </a:r>
          </a:p>
        </p:txBody>
      </p:sp>
      <p:sp>
        <p:nvSpPr>
          <p:cNvPr id="5" name="Content Placeholder 4">
            <a:extLst>
              <a:ext uri="{FF2B5EF4-FFF2-40B4-BE49-F238E27FC236}">
                <a16:creationId xmlns:a16="http://schemas.microsoft.com/office/drawing/2014/main" id="{D06CCBCA-0473-48CD-BCF3-0A7001B0C975}"/>
              </a:ext>
            </a:extLst>
          </p:cNvPr>
          <p:cNvSpPr>
            <a:spLocks noGrp="1"/>
          </p:cNvSpPr>
          <p:nvPr>
            <p:ph sz="quarter" idx="14" hasCustomPrompt="1"/>
          </p:nvPr>
        </p:nvSpPr>
        <p:spPr>
          <a:xfrm>
            <a:off x="590550" y="907426"/>
            <a:ext cx="6742112" cy="296863"/>
          </a:xfrm>
          <a:prstGeom prst="rect">
            <a:avLst/>
          </a:prstGeom>
        </p:spPr>
        <p:txBody>
          <a:bodyPr/>
          <a:lstStyle>
            <a:lvl1pPr marL="0" indent="0">
              <a:buNone/>
              <a:defRPr sz="1600">
                <a:solidFill>
                  <a:srgbClr val="57595C"/>
                </a:solidFill>
                <a:latin typeface="Arial Narrow" panose="020B0606020202030204" pitchFamily="34" charset="0"/>
              </a:defRPr>
            </a:lvl1pPr>
          </a:lstStyle>
          <a:p>
            <a:pPr lvl="0"/>
            <a:r>
              <a:rPr lang="en-US"/>
              <a:t>Click to insert subtitle</a:t>
            </a:r>
          </a:p>
        </p:txBody>
      </p:sp>
    </p:spTree>
    <p:extLst>
      <p:ext uri="{BB962C8B-B14F-4D97-AF65-F5344CB8AC3E}">
        <p14:creationId xmlns:p14="http://schemas.microsoft.com/office/powerpoint/2010/main" val="1491223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 Slide">
    <p:spTree>
      <p:nvGrpSpPr>
        <p:cNvPr id="1" name=""/>
        <p:cNvGrpSpPr/>
        <p:nvPr/>
      </p:nvGrpSpPr>
      <p:grpSpPr>
        <a:xfrm>
          <a:off x="0" y="0"/>
          <a:ext cx="0" cy="0"/>
          <a:chOff x="0" y="0"/>
          <a:chExt cx="0" cy="0"/>
        </a:xfrm>
      </p:grpSpPr>
      <p:sp>
        <p:nvSpPr>
          <p:cNvPr id="3" name="Rectangle 2"/>
          <p:cNvSpPr/>
          <p:nvPr userDrawn="1"/>
        </p:nvSpPr>
        <p:spPr>
          <a:xfrm>
            <a:off x="6538601" y="-7502"/>
            <a:ext cx="5653400" cy="6865502"/>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6"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7669544" y="1122219"/>
            <a:ext cx="3938586" cy="938149"/>
          </a:xfrm>
        </p:spPr>
        <p:txBody>
          <a:bodyPr anchor="ctr">
            <a:normAutofit/>
          </a:bodyPr>
          <a:lstStyle>
            <a:lvl1pPr algn="l">
              <a:defRPr kumimoji="0" lang="en-US" sz="2800" b="1" i="0" u="none" strike="noStrike" kern="1200" cap="none" spc="300" normalizeH="0" baseline="0" dirty="0">
                <a:ln>
                  <a:noFill/>
                </a:ln>
                <a:solidFill>
                  <a:schemeClr val="bg1"/>
                </a:solidFill>
                <a:effectLst/>
                <a:uLnTx/>
                <a:uFillTx/>
                <a:latin typeface="Arial Narrow" panose="020B0606020202030204" pitchFamily="34" charset="0"/>
                <a:ea typeface="+mj-ea"/>
                <a:cs typeface="+mj-cs"/>
              </a:defRPr>
            </a:lvl1pPr>
          </a:lstStyle>
          <a:p>
            <a:r>
              <a:rPr lang="en-US"/>
              <a:t>CLICK TO INSERT HEADING</a:t>
            </a:r>
          </a:p>
        </p:txBody>
      </p:sp>
      <p:sp>
        <p:nvSpPr>
          <p:cNvPr id="7" name="TextBox 6">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8"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9" name="Picture 8">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802806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 Slide">
    <p:spTree>
      <p:nvGrpSpPr>
        <p:cNvPr id="1" name=""/>
        <p:cNvGrpSpPr/>
        <p:nvPr/>
      </p:nvGrpSpPr>
      <p:grpSpPr>
        <a:xfrm>
          <a:off x="0" y="0"/>
          <a:ext cx="0" cy="0"/>
          <a:chOff x="0" y="0"/>
          <a:chExt cx="0" cy="0"/>
        </a:xfrm>
      </p:grpSpPr>
      <p:sp>
        <p:nvSpPr>
          <p:cNvPr id="11" name="Rectangle 10"/>
          <p:cNvSpPr/>
          <p:nvPr userDrawn="1"/>
        </p:nvSpPr>
        <p:spPr>
          <a:xfrm>
            <a:off x="-493" y="-5062"/>
            <a:ext cx="5377007" cy="6865501"/>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8"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9" name="Picture 8">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6602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 Slide">
    <p:spTree>
      <p:nvGrpSpPr>
        <p:cNvPr id="1" name=""/>
        <p:cNvGrpSpPr/>
        <p:nvPr/>
      </p:nvGrpSpPr>
      <p:grpSpPr>
        <a:xfrm>
          <a:off x="0" y="0"/>
          <a:ext cx="0" cy="0"/>
          <a:chOff x="0" y="0"/>
          <a:chExt cx="0" cy="0"/>
        </a:xfrm>
      </p:grpSpPr>
      <p:sp>
        <p:nvSpPr>
          <p:cNvPr id="5" name="Rectangle 4"/>
          <p:cNvSpPr/>
          <p:nvPr userDrawn="1"/>
        </p:nvSpPr>
        <p:spPr>
          <a:xfrm>
            <a:off x="6173234" y="0"/>
            <a:ext cx="6018767" cy="68579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6"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721434" y="1045029"/>
            <a:ext cx="5000728" cy="843148"/>
          </a:xfrm>
        </p:spPr>
        <p:txBody>
          <a:bodyPr anchor="ctr">
            <a:normAutofit/>
          </a:bodyPr>
          <a:lstStyle>
            <a:lvl1pPr algn="ctr">
              <a:defRPr kumimoji="0" lang="en-US" sz="2800" b="1" i="0" u="none" strike="noStrike" kern="1200" cap="none" spc="200" normalizeH="0" baseline="0" dirty="0">
                <a:ln>
                  <a:noFill/>
                </a:ln>
                <a:solidFill>
                  <a:srgbClr val="EC1C24"/>
                </a:solidFill>
                <a:effectLst/>
                <a:uLnTx/>
                <a:uFillTx/>
                <a:latin typeface="Arial Narrow" panose="020B0606020202030204" pitchFamily="34" charset="0"/>
                <a:ea typeface="+mj-ea"/>
                <a:cs typeface="+mj-cs"/>
              </a:defRPr>
            </a:lvl1pPr>
          </a:lstStyle>
          <a:p>
            <a:r>
              <a:rPr lang="en-US"/>
              <a:t>CLICK TO INSERT HEADING</a:t>
            </a:r>
          </a:p>
        </p:txBody>
      </p:sp>
      <p:sp>
        <p:nvSpPr>
          <p:cNvPr id="10" name="TextBox 9">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11"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13" name="Picture 12">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755337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Divider Slide ">
    <p:spTree>
      <p:nvGrpSpPr>
        <p:cNvPr id="1" name=""/>
        <p:cNvGrpSpPr/>
        <p:nvPr/>
      </p:nvGrpSpPr>
      <p:grpSpPr>
        <a:xfrm>
          <a:off x="0" y="0"/>
          <a:ext cx="0" cy="0"/>
          <a:chOff x="0" y="0"/>
          <a:chExt cx="0" cy="0"/>
        </a:xfrm>
      </p:grpSpPr>
      <p:sp>
        <p:nvSpPr>
          <p:cNvPr id="3" name="Rectangle 2"/>
          <p:cNvSpPr/>
          <p:nvPr userDrawn="1"/>
        </p:nvSpPr>
        <p:spPr>
          <a:xfrm>
            <a:off x="-4138"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5" name="Group 4"/>
          <p:cNvGrpSpPr/>
          <p:nvPr/>
        </p:nvGrpSpPr>
        <p:grpSpPr>
          <a:xfrm>
            <a:off x="1253681" y="1887993"/>
            <a:ext cx="2416333" cy="2421217"/>
            <a:chOff x="5973056" y="1616286"/>
            <a:chExt cx="1054142" cy="1056273"/>
          </a:xfrm>
        </p:grpSpPr>
        <p:sp>
          <p:nvSpPr>
            <p:cNvPr id="13" name="Freeform 6"/>
            <p:cNvSpPr>
              <a:spLocks/>
            </p:cNvSpPr>
            <p:nvPr/>
          </p:nvSpPr>
          <p:spPr bwMode="auto">
            <a:xfrm>
              <a:off x="6134183" y="1616286"/>
              <a:ext cx="893015" cy="970168"/>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4" name="Freeform 7"/>
            <p:cNvSpPr>
              <a:spLocks/>
            </p:cNvSpPr>
            <p:nvPr/>
          </p:nvSpPr>
          <p:spPr bwMode="auto">
            <a:xfrm>
              <a:off x="5973056" y="2008445"/>
              <a:ext cx="558401" cy="664114"/>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16"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3241999" y="2896422"/>
            <a:ext cx="7438470" cy="1258523"/>
          </a:xfrm>
        </p:spPr>
        <p:txBody>
          <a:bodyPr anchor="ctr"/>
          <a:lstStyle>
            <a:lvl1pPr algn="l">
              <a:defRPr sz="6000" b="1" baseline="0">
                <a:solidFill>
                  <a:schemeClr val="bg1"/>
                </a:solidFill>
              </a:defRPr>
            </a:lvl1pPr>
          </a:lstStyle>
          <a:p>
            <a:r>
              <a:rPr lang="en-US"/>
              <a:t>WHY WARGAME?</a:t>
            </a:r>
          </a:p>
        </p:txBody>
      </p:sp>
      <p:sp>
        <p:nvSpPr>
          <p:cNvPr id="6" name="Oval 5">
            <a:extLst>
              <a:ext uri="{FF2B5EF4-FFF2-40B4-BE49-F238E27FC236}">
                <a16:creationId xmlns:a16="http://schemas.microsoft.com/office/drawing/2014/main" id="{8E9AE08C-3ED9-6255-D0BC-B3F4227CB4D6}"/>
              </a:ext>
            </a:extLst>
          </p:cNvPr>
          <p:cNvSpPr/>
          <p:nvPr userDrawn="1"/>
        </p:nvSpPr>
        <p:spPr>
          <a:xfrm>
            <a:off x="3201454" y="2235376"/>
            <a:ext cx="837900" cy="837900"/>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Freeform 5">
            <a:extLst>
              <a:ext uri="{FF2B5EF4-FFF2-40B4-BE49-F238E27FC236}">
                <a16:creationId xmlns:a16="http://schemas.microsoft.com/office/drawing/2014/main" id="{8775BE9A-6F41-D002-FEA9-EA1E0A9A83F7}"/>
              </a:ext>
            </a:extLst>
          </p:cNvPr>
          <p:cNvSpPr>
            <a:spLocks noEditPoints="1"/>
          </p:cNvSpPr>
          <p:nvPr userDrawn="1"/>
        </p:nvSpPr>
        <p:spPr bwMode="auto">
          <a:xfrm>
            <a:off x="3365586" y="2318056"/>
            <a:ext cx="544513" cy="623888"/>
          </a:xfrm>
          <a:custGeom>
            <a:avLst/>
            <a:gdLst>
              <a:gd name="T0" fmla="*/ 35 w 802"/>
              <a:gd name="T1" fmla="*/ 654 h 917"/>
              <a:gd name="T2" fmla="*/ 85 w 802"/>
              <a:gd name="T3" fmla="*/ 382 h 917"/>
              <a:gd name="T4" fmla="*/ 435 w 802"/>
              <a:gd name="T5" fmla="*/ 55 h 917"/>
              <a:gd name="T6" fmla="*/ 524 w 802"/>
              <a:gd name="T7" fmla="*/ 47 h 917"/>
              <a:gd name="T8" fmla="*/ 578 w 802"/>
              <a:gd name="T9" fmla="*/ 105 h 917"/>
              <a:gd name="T10" fmla="*/ 694 w 802"/>
              <a:gd name="T11" fmla="*/ 275 h 917"/>
              <a:gd name="T12" fmla="*/ 782 w 802"/>
              <a:gd name="T13" fmla="*/ 421 h 917"/>
              <a:gd name="T14" fmla="*/ 608 w 802"/>
              <a:gd name="T15" fmla="*/ 442 h 917"/>
              <a:gd name="T16" fmla="*/ 493 w 802"/>
              <a:gd name="T17" fmla="*/ 430 h 917"/>
              <a:gd name="T18" fmla="*/ 553 w 802"/>
              <a:gd name="T19" fmla="*/ 617 h 917"/>
              <a:gd name="T20" fmla="*/ 658 w 802"/>
              <a:gd name="T21" fmla="*/ 749 h 917"/>
              <a:gd name="T22" fmla="*/ 688 w 802"/>
              <a:gd name="T23" fmla="*/ 860 h 917"/>
              <a:gd name="T24" fmla="*/ 625 w 802"/>
              <a:gd name="T25" fmla="*/ 917 h 917"/>
              <a:gd name="T26" fmla="*/ 76 w 802"/>
              <a:gd name="T27" fmla="*/ 910 h 917"/>
              <a:gd name="T28" fmla="*/ 59 w 802"/>
              <a:gd name="T29" fmla="*/ 785 h 917"/>
              <a:gd name="T30" fmla="*/ 89 w 802"/>
              <a:gd name="T31" fmla="*/ 726 h 917"/>
              <a:gd name="T32" fmla="*/ 597 w 802"/>
              <a:gd name="T33" fmla="*/ 738 h 917"/>
              <a:gd name="T34" fmla="*/ 477 w 802"/>
              <a:gd name="T35" fmla="*/ 555 h 917"/>
              <a:gd name="T36" fmla="*/ 587 w 802"/>
              <a:gd name="T37" fmla="*/ 377 h 917"/>
              <a:gd name="T38" fmla="*/ 728 w 802"/>
              <a:gd name="T39" fmla="*/ 442 h 917"/>
              <a:gd name="T40" fmla="*/ 660 w 802"/>
              <a:gd name="T41" fmla="*/ 291 h 917"/>
              <a:gd name="T42" fmla="*/ 537 w 802"/>
              <a:gd name="T43" fmla="*/ 130 h 917"/>
              <a:gd name="T44" fmla="*/ 492 w 802"/>
              <a:gd name="T45" fmla="*/ 56 h 917"/>
              <a:gd name="T46" fmla="*/ 441 w 802"/>
              <a:gd name="T47" fmla="*/ 146 h 917"/>
              <a:gd name="T48" fmla="*/ 216 w 802"/>
              <a:gd name="T49" fmla="*/ 396 h 917"/>
              <a:gd name="T50" fmla="*/ 145 w 802"/>
              <a:gd name="T51" fmla="*/ 739 h 917"/>
              <a:gd name="T52" fmla="*/ 597 w 802"/>
              <a:gd name="T53" fmla="*/ 738 h 917"/>
              <a:gd name="T54" fmla="*/ 627 w 802"/>
              <a:gd name="T55" fmla="*/ 884 h 917"/>
              <a:gd name="T56" fmla="*/ 648 w 802"/>
              <a:gd name="T57" fmla="*/ 802 h 917"/>
              <a:gd name="T58" fmla="*/ 275 w 802"/>
              <a:gd name="T59" fmla="*/ 770 h 917"/>
              <a:gd name="T60" fmla="*/ 90 w 802"/>
              <a:gd name="T61" fmla="*/ 794 h 917"/>
              <a:gd name="T62" fmla="*/ 111 w 802"/>
              <a:gd name="T63" fmla="*/ 884 h 917"/>
              <a:gd name="T64" fmla="*/ 432 w 802"/>
              <a:gd name="T65" fmla="*/ 95 h 917"/>
              <a:gd name="T66" fmla="*/ 214 w 802"/>
              <a:gd name="T67" fmla="*/ 246 h 917"/>
              <a:gd name="T68" fmla="*/ 82 w 802"/>
              <a:gd name="T69" fmla="*/ 623 h 917"/>
              <a:gd name="T70" fmla="*/ 248 w 802"/>
              <a:gd name="T71" fmla="*/ 284 h 917"/>
              <a:gd name="T72" fmla="*/ 432 w 802"/>
              <a:gd name="T73" fmla="*/ 95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2" h="917">
                <a:moveTo>
                  <a:pt x="93" y="654"/>
                </a:moveTo>
                <a:cubicBezTo>
                  <a:pt x="72" y="654"/>
                  <a:pt x="54" y="654"/>
                  <a:pt x="35" y="654"/>
                </a:cubicBezTo>
                <a:cubicBezTo>
                  <a:pt x="5" y="654"/>
                  <a:pt x="0" y="648"/>
                  <a:pt x="6" y="618"/>
                </a:cubicBezTo>
                <a:cubicBezTo>
                  <a:pt x="23" y="537"/>
                  <a:pt x="47" y="457"/>
                  <a:pt x="85" y="382"/>
                </a:cubicBezTo>
                <a:cubicBezTo>
                  <a:pt x="142" y="270"/>
                  <a:pt x="220" y="176"/>
                  <a:pt x="322" y="103"/>
                </a:cubicBezTo>
                <a:cubicBezTo>
                  <a:pt x="356" y="79"/>
                  <a:pt x="393" y="62"/>
                  <a:pt x="435" y="55"/>
                </a:cubicBezTo>
                <a:cubicBezTo>
                  <a:pt x="447" y="53"/>
                  <a:pt x="458" y="43"/>
                  <a:pt x="467" y="34"/>
                </a:cubicBezTo>
                <a:cubicBezTo>
                  <a:pt x="501" y="0"/>
                  <a:pt x="509" y="1"/>
                  <a:pt x="524" y="47"/>
                </a:cubicBezTo>
                <a:cubicBezTo>
                  <a:pt x="525" y="49"/>
                  <a:pt x="526" y="52"/>
                  <a:pt x="526" y="54"/>
                </a:cubicBezTo>
                <a:cubicBezTo>
                  <a:pt x="532" y="83"/>
                  <a:pt x="544" y="99"/>
                  <a:pt x="578" y="105"/>
                </a:cubicBezTo>
                <a:cubicBezTo>
                  <a:pt x="630" y="113"/>
                  <a:pt x="660" y="157"/>
                  <a:pt x="660" y="219"/>
                </a:cubicBezTo>
                <a:cubicBezTo>
                  <a:pt x="660" y="248"/>
                  <a:pt x="673" y="262"/>
                  <a:pt x="694" y="275"/>
                </a:cubicBezTo>
                <a:cubicBezTo>
                  <a:pt x="715" y="288"/>
                  <a:pt x="737" y="302"/>
                  <a:pt x="757" y="317"/>
                </a:cubicBezTo>
                <a:cubicBezTo>
                  <a:pt x="796" y="347"/>
                  <a:pt x="802" y="376"/>
                  <a:pt x="782" y="421"/>
                </a:cubicBezTo>
                <a:cubicBezTo>
                  <a:pt x="764" y="461"/>
                  <a:pt x="738" y="483"/>
                  <a:pt x="690" y="481"/>
                </a:cubicBezTo>
                <a:cubicBezTo>
                  <a:pt x="655" y="479"/>
                  <a:pt x="629" y="471"/>
                  <a:pt x="608" y="442"/>
                </a:cubicBezTo>
                <a:cubicBezTo>
                  <a:pt x="598" y="427"/>
                  <a:pt x="584" y="415"/>
                  <a:pt x="569" y="404"/>
                </a:cubicBezTo>
                <a:cubicBezTo>
                  <a:pt x="540" y="382"/>
                  <a:pt x="505" y="394"/>
                  <a:pt x="493" y="430"/>
                </a:cubicBezTo>
                <a:cubicBezTo>
                  <a:pt x="482" y="465"/>
                  <a:pt x="487" y="499"/>
                  <a:pt x="502" y="531"/>
                </a:cubicBezTo>
                <a:cubicBezTo>
                  <a:pt x="517" y="561"/>
                  <a:pt x="534" y="590"/>
                  <a:pt x="553" y="617"/>
                </a:cubicBezTo>
                <a:cubicBezTo>
                  <a:pt x="572" y="647"/>
                  <a:pt x="593" y="675"/>
                  <a:pt x="614" y="704"/>
                </a:cubicBezTo>
                <a:cubicBezTo>
                  <a:pt x="626" y="721"/>
                  <a:pt x="638" y="738"/>
                  <a:pt x="658" y="749"/>
                </a:cubicBezTo>
                <a:cubicBezTo>
                  <a:pt x="669" y="755"/>
                  <a:pt x="677" y="773"/>
                  <a:pt x="680" y="786"/>
                </a:cubicBezTo>
                <a:cubicBezTo>
                  <a:pt x="685" y="810"/>
                  <a:pt x="686" y="835"/>
                  <a:pt x="688" y="860"/>
                </a:cubicBezTo>
                <a:cubicBezTo>
                  <a:pt x="690" y="888"/>
                  <a:pt x="673" y="910"/>
                  <a:pt x="645" y="916"/>
                </a:cubicBezTo>
                <a:cubicBezTo>
                  <a:pt x="638" y="917"/>
                  <a:pt x="632" y="917"/>
                  <a:pt x="625" y="917"/>
                </a:cubicBezTo>
                <a:cubicBezTo>
                  <a:pt x="454" y="917"/>
                  <a:pt x="284" y="917"/>
                  <a:pt x="113" y="917"/>
                </a:cubicBezTo>
                <a:cubicBezTo>
                  <a:pt x="101" y="917"/>
                  <a:pt x="87" y="915"/>
                  <a:pt x="76" y="910"/>
                </a:cubicBezTo>
                <a:cubicBezTo>
                  <a:pt x="57" y="900"/>
                  <a:pt x="48" y="882"/>
                  <a:pt x="50" y="860"/>
                </a:cubicBezTo>
                <a:cubicBezTo>
                  <a:pt x="52" y="835"/>
                  <a:pt x="54" y="809"/>
                  <a:pt x="59" y="785"/>
                </a:cubicBezTo>
                <a:cubicBezTo>
                  <a:pt x="61" y="772"/>
                  <a:pt x="72" y="761"/>
                  <a:pt x="78" y="749"/>
                </a:cubicBezTo>
                <a:cubicBezTo>
                  <a:pt x="82" y="741"/>
                  <a:pt x="88" y="734"/>
                  <a:pt x="89" y="726"/>
                </a:cubicBezTo>
                <a:cubicBezTo>
                  <a:pt x="92" y="703"/>
                  <a:pt x="92" y="681"/>
                  <a:pt x="93" y="654"/>
                </a:cubicBezTo>
                <a:close/>
                <a:moveTo>
                  <a:pt x="597" y="738"/>
                </a:moveTo>
                <a:cubicBezTo>
                  <a:pt x="584" y="721"/>
                  <a:pt x="575" y="709"/>
                  <a:pt x="567" y="696"/>
                </a:cubicBezTo>
                <a:cubicBezTo>
                  <a:pt x="536" y="649"/>
                  <a:pt x="504" y="604"/>
                  <a:pt x="477" y="555"/>
                </a:cubicBezTo>
                <a:cubicBezTo>
                  <a:pt x="453" y="512"/>
                  <a:pt x="446" y="464"/>
                  <a:pt x="464" y="416"/>
                </a:cubicBezTo>
                <a:cubicBezTo>
                  <a:pt x="483" y="362"/>
                  <a:pt x="541" y="344"/>
                  <a:pt x="587" y="377"/>
                </a:cubicBezTo>
                <a:cubicBezTo>
                  <a:pt x="607" y="392"/>
                  <a:pt x="624" y="412"/>
                  <a:pt x="641" y="430"/>
                </a:cubicBezTo>
                <a:cubicBezTo>
                  <a:pt x="655" y="446"/>
                  <a:pt x="711" y="454"/>
                  <a:pt x="728" y="442"/>
                </a:cubicBezTo>
                <a:cubicBezTo>
                  <a:pt x="767" y="415"/>
                  <a:pt x="769" y="364"/>
                  <a:pt x="731" y="337"/>
                </a:cubicBezTo>
                <a:cubicBezTo>
                  <a:pt x="708" y="321"/>
                  <a:pt x="684" y="306"/>
                  <a:pt x="660" y="291"/>
                </a:cubicBezTo>
                <a:cubicBezTo>
                  <a:pt x="638" y="276"/>
                  <a:pt x="628" y="256"/>
                  <a:pt x="628" y="229"/>
                </a:cubicBezTo>
                <a:cubicBezTo>
                  <a:pt x="628" y="161"/>
                  <a:pt x="604" y="135"/>
                  <a:pt x="537" y="130"/>
                </a:cubicBezTo>
                <a:cubicBezTo>
                  <a:pt x="522" y="129"/>
                  <a:pt x="514" y="123"/>
                  <a:pt x="510" y="109"/>
                </a:cubicBezTo>
                <a:cubicBezTo>
                  <a:pt x="505" y="92"/>
                  <a:pt x="499" y="76"/>
                  <a:pt x="492" y="56"/>
                </a:cubicBezTo>
                <a:cubicBezTo>
                  <a:pt x="473" y="77"/>
                  <a:pt x="460" y="98"/>
                  <a:pt x="458" y="122"/>
                </a:cubicBezTo>
                <a:cubicBezTo>
                  <a:pt x="457" y="135"/>
                  <a:pt x="451" y="141"/>
                  <a:pt x="441" y="146"/>
                </a:cubicBezTo>
                <a:cubicBezTo>
                  <a:pt x="421" y="157"/>
                  <a:pt x="401" y="168"/>
                  <a:pt x="383" y="182"/>
                </a:cubicBezTo>
                <a:cubicBezTo>
                  <a:pt x="312" y="241"/>
                  <a:pt x="260" y="316"/>
                  <a:pt x="216" y="396"/>
                </a:cubicBezTo>
                <a:cubicBezTo>
                  <a:pt x="161" y="495"/>
                  <a:pt x="128" y="601"/>
                  <a:pt x="121" y="714"/>
                </a:cubicBezTo>
                <a:cubicBezTo>
                  <a:pt x="120" y="733"/>
                  <a:pt x="126" y="739"/>
                  <a:pt x="145" y="739"/>
                </a:cubicBezTo>
                <a:cubicBezTo>
                  <a:pt x="287" y="738"/>
                  <a:pt x="428" y="738"/>
                  <a:pt x="569" y="738"/>
                </a:cubicBezTo>
                <a:cubicBezTo>
                  <a:pt x="577" y="738"/>
                  <a:pt x="584" y="738"/>
                  <a:pt x="597" y="738"/>
                </a:cubicBezTo>
                <a:close/>
                <a:moveTo>
                  <a:pt x="369" y="884"/>
                </a:moveTo>
                <a:cubicBezTo>
                  <a:pt x="455" y="884"/>
                  <a:pt x="541" y="884"/>
                  <a:pt x="627" y="884"/>
                </a:cubicBezTo>
                <a:cubicBezTo>
                  <a:pt x="651" y="884"/>
                  <a:pt x="656" y="879"/>
                  <a:pt x="654" y="855"/>
                </a:cubicBezTo>
                <a:cubicBezTo>
                  <a:pt x="653" y="837"/>
                  <a:pt x="650" y="820"/>
                  <a:pt x="648" y="802"/>
                </a:cubicBezTo>
                <a:cubicBezTo>
                  <a:pt x="644" y="772"/>
                  <a:pt x="643" y="771"/>
                  <a:pt x="612" y="770"/>
                </a:cubicBezTo>
                <a:cubicBezTo>
                  <a:pt x="500" y="770"/>
                  <a:pt x="387" y="770"/>
                  <a:pt x="275" y="770"/>
                </a:cubicBezTo>
                <a:cubicBezTo>
                  <a:pt x="223" y="770"/>
                  <a:pt x="170" y="771"/>
                  <a:pt x="117" y="770"/>
                </a:cubicBezTo>
                <a:cubicBezTo>
                  <a:pt x="100" y="770"/>
                  <a:pt x="91" y="777"/>
                  <a:pt x="90" y="794"/>
                </a:cubicBezTo>
                <a:cubicBezTo>
                  <a:pt x="88" y="815"/>
                  <a:pt x="86" y="835"/>
                  <a:pt x="84" y="856"/>
                </a:cubicBezTo>
                <a:cubicBezTo>
                  <a:pt x="83" y="880"/>
                  <a:pt x="87" y="884"/>
                  <a:pt x="111" y="884"/>
                </a:cubicBezTo>
                <a:cubicBezTo>
                  <a:pt x="197" y="884"/>
                  <a:pt x="283" y="884"/>
                  <a:pt x="369" y="884"/>
                </a:cubicBezTo>
                <a:close/>
                <a:moveTo>
                  <a:pt x="432" y="95"/>
                </a:moveTo>
                <a:cubicBezTo>
                  <a:pt x="430" y="93"/>
                  <a:pt x="428" y="91"/>
                  <a:pt x="425" y="89"/>
                </a:cubicBezTo>
                <a:cubicBezTo>
                  <a:pt x="336" y="115"/>
                  <a:pt x="273" y="178"/>
                  <a:pt x="214" y="246"/>
                </a:cubicBezTo>
                <a:cubicBezTo>
                  <a:pt x="121" y="354"/>
                  <a:pt x="68" y="481"/>
                  <a:pt x="39" y="623"/>
                </a:cubicBezTo>
                <a:cubicBezTo>
                  <a:pt x="55" y="623"/>
                  <a:pt x="68" y="622"/>
                  <a:pt x="82" y="623"/>
                </a:cubicBezTo>
                <a:cubicBezTo>
                  <a:pt x="95" y="624"/>
                  <a:pt x="100" y="619"/>
                  <a:pt x="103" y="606"/>
                </a:cubicBezTo>
                <a:cubicBezTo>
                  <a:pt x="127" y="488"/>
                  <a:pt x="178" y="381"/>
                  <a:pt x="248" y="284"/>
                </a:cubicBezTo>
                <a:cubicBezTo>
                  <a:pt x="295" y="219"/>
                  <a:pt x="346" y="159"/>
                  <a:pt x="418" y="119"/>
                </a:cubicBezTo>
                <a:cubicBezTo>
                  <a:pt x="425" y="115"/>
                  <a:pt x="427" y="103"/>
                  <a:pt x="432"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6020202030204" pitchFamily="34" charset="0"/>
            </a:endParaRPr>
          </a:p>
        </p:txBody>
      </p:sp>
    </p:spTree>
    <p:extLst>
      <p:ext uri="{BB962C8B-B14F-4D97-AF65-F5344CB8AC3E}">
        <p14:creationId xmlns:p14="http://schemas.microsoft.com/office/powerpoint/2010/main" val="636659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Divider Slide ">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E91247-4543-2117-8F75-0DBEE1CB4345}"/>
              </a:ext>
            </a:extLst>
          </p:cNvPr>
          <p:cNvGrpSpPr/>
          <p:nvPr userDrawn="1"/>
        </p:nvGrpSpPr>
        <p:grpSpPr>
          <a:xfrm>
            <a:off x="-4461" y="-4460"/>
            <a:ext cx="2487283" cy="5268865"/>
            <a:chOff x="-4461" y="-4460"/>
            <a:chExt cx="2487283" cy="5268865"/>
          </a:xfrm>
        </p:grpSpPr>
        <p:sp>
          <p:nvSpPr>
            <p:cNvPr id="4" name="Freeform 20">
              <a:extLst>
                <a:ext uri="{FF2B5EF4-FFF2-40B4-BE49-F238E27FC236}">
                  <a16:creationId xmlns:a16="http://schemas.microsoft.com/office/drawing/2014/main" id="{D9D20D4A-4169-B8CB-867B-13CE4334118B}"/>
                </a:ext>
              </a:extLst>
            </p:cNvPr>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5" name="Picture 4">
              <a:extLst>
                <a:ext uri="{FF2B5EF4-FFF2-40B4-BE49-F238E27FC236}">
                  <a16:creationId xmlns:a16="http://schemas.microsoft.com/office/drawing/2014/main" id="{72F92D03-B58E-EA19-82C9-5F68BE02D83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7000"/>
                      </a14:imgEffect>
                    </a14:imgLayer>
                  </a14:imgProps>
                </a:ext>
              </a:extLst>
            </a:blip>
            <a:srcRect l="6426" t="20347"/>
            <a:stretch/>
          </p:blipFill>
          <p:spPr>
            <a:xfrm>
              <a:off x="-4461" y="-4460"/>
              <a:ext cx="2487283" cy="5268865"/>
            </a:xfrm>
            <a:prstGeom prst="rect">
              <a:avLst/>
            </a:prstGeom>
          </p:spPr>
        </p:pic>
      </p:grpSp>
      <p:grpSp>
        <p:nvGrpSpPr>
          <p:cNvPr id="6" name="Group 5">
            <a:extLst>
              <a:ext uri="{FF2B5EF4-FFF2-40B4-BE49-F238E27FC236}">
                <a16:creationId xmlns:a16="http://schemas.microsoft.com/office/drawing/2014/main" id="{F534FB3D-BF01-C9C0-C8F9-54E041CADE42}"/>
              </a:ext>
            </a:extLst>
          </p:cNvPr>
          <p:cNvGrpSpPr/>
          <p:nvPr userDrawn="1"/>
        </p:nvGrpSpPr>
        <p:grpSpPr>
          <a:xfrm flipH="1" flipV="1">
            <a:off x="9713446" y="1603303"/>
            <a:ext cx="2484492" cy="5266573"/>
            <a:chOff x="-4461" y="-4460"/>
            <a:chExt cx="2487283" cy="5268865"/>
          </a:xfrm>
        </p:grpSpPr>
        <p:sp>
          <p:nvSpPr>
            <p:cNvPr id="7" name="Freeform 38">
              <a:extLst>
                <a:ext uri="{FF2B5EF4-FFF2-40B4-BE49-F238E27FC236}">
                  <a16:creationId xmlns:a16="http://schemas.microsoft.com/office/drawing/2014/main" id="{FB87311D-F346-B6BE-99F5-8217115F9C3E}"/>
                </a:ext>
              </a:extLst>
            </p:cNvPr>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8" name="Picture 7">
              <a:extLst>
                <a:ext uri="{FF2B5EF4-FFF2-40B4-BE49-F238E27FC236}">
                  <a16:creationId xmlns:a16="http://schemas.microsoft.com/office/drawing/2014/main" id="{E0EA9A42-A3DF-0D17-769A-9C18A81841F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7000"/>
                      </a14:imgEffect>
                    </a14:imgLayer>
                  </a14:imgProps>
                </a:ext>
              </a:extLst>
            </a:blip>
            <a:srcRect l="6426" t="20347"/>
            <a:stretch/>
          </p:blipFill>
          <p:spPr>
            <a:xfrm>
              <a:off x="-4461" y="-4460"/>
              <a:ext cx="2487283" cy="5268865"/>
            </a:xfrm>
            <a:prstGeom prst="rect">
              <a:avLst/>
            </a:prstGeom>
          </p:spPr>
        </p:pic>
      </p:grpSp>
      <p:sp>
        <p:nvSpPr>
          <p:cNvPr id="9" name="Title 1">
            <a:extLst>
              <a:ext uri="{FF2B5EF4-FFF2-40B4-BE49-F238E27FC236}">
                <a16:creationId xmlns:a16="http://schemas.microsoft.com/office/drawing/2014/main" id="{187FAC5F-D55F-83C1-E439-80585C331F4F}"/>
              </a:ext>
            </a:extLst>
          </p:cNvPr>
          <p:cNvSpPr>
            <a:spLocks noGrp="1"/>
          </p:cNvSpPr>
          <p:nvPr>
            <p:ph type="ctrTitle" hasCustomPrompt="1"/>
          </p:nvPr>
        </p:nvSpPr>
        <p:spPr>
          <a:xfrm>
            <a:off x="2064543" y="3442049"/>
            <a:ext cx="7438470" cy="1258523"/>
          </a:xfrm>
        </p:spPr>
        <p:txBody>
          <a:bodyPr anchor="ctr">
            <a:normAutofit/>
          </a:bodyPr>
          <a:lstStyle>
            <a:lvl1pPr algn="ctr">
              <a:defRPr sz="4400" b="1" baseline="0">
                <a:solidFill>
                  <a:srgbClr val="57595C"/>
                </a:solidFill>
              </a:defRPr>
            </a:lvl1pPr>
          </a:lstStyle>
          <a:p>
            <a:r>
              <a:rPr lang="en-US"/>
              <a:t>WHY WARGAME?</a:t>
            </a:r>
          </a:p>
        </p:txBody>
      </p:sp>
      <p:sp>
        <p:nvSpPr>
          <p:cNvPr id="10" name="Oval 9">
            <a:extLst>
              <a:ext uri="{FF2B5EF4-FFF2-40B4-BE49-F238E27FC236}">
                <a16:creationId xmlns:a16="http://schemas.microsoft.com/office/drawing/2014/main" id="{9320EB51-CFC7-CDDF-F57C-5C7D11C41F8D}"/>
              </a:ext>
            </a:extLst>
          </p:cNvPr>
          <p:cNvSpPr/>
          <p:nvPr userDrawn="1"/>
        </p:nvSpPr>
        <p:spPr>
          <a:xfrm>
            <a:off x="4807667" y="1690652"/>
            <a:ext cx="1764172" cy="1764172"/>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1" name="Freeform 5">
            <a:extLst>
              <a:ext uri="{FF2B5EF4-FFF2-40B4-BE49-F238E27FC236}">
                <a16:creationId xmlns:a16="http://schemas.microsoft.com/office/drawing/2014/main" id="{6442B7EE-9844-1ECF-9E3B-3A14F1C4FC6B}"/>
              </a:ext>
            </a:extLst>
          </p:cNvPr>
          <p:cNvSpPr>
            <a:spLocks noEditPoints="1"/>
          </p:cNvSpPr>
          <p:nvPr userDrawn="1"/>
        </p:nvSpPr>
        <p:spPr bwMode="auto">
          <a:xfrm>
            <a:off x="5136265" y="1838151"/>
            <a:ext cx="1183167" cy="1355640"/>
          </a:xfrm>
          <a:custGeom>
            <a:avLst/>
            <a:gdLst>
              <a:gd name="T0" fmla="*/ 35 w 802"/>
              <a:gd name="T1" fmla="*/ 654 h 917"/>
              <a:gd name="T2" fmla="*/ 85 w 802"/>
              <a:gd name="T3" fmla="*/ 382 h 917"/>
              <a:gd name="T4" fmla="*/ 435 w 802"/>
              <a:gd name="T5" fmla="*/ 55 h 917"/>
              <a:gd name="T6" fmla="*/ 524 w 802"/>
              <a:gd name="T7" fmla="*/ 47 h 917"/>
              <a:gd name="T8" fmla="*/ 578 w 802"/>
              <a:gd name="T9" fmla="*/ 105 h 917"/>
              <a:gd name="T10" fmla="*/ 694 w 802"/>
              <a:gd name="T11" fmla="*/ 275 h 917"/>
              <a:gd name="T12" fmla="*/ 782 w 802"/>
              <a:gd name="T13" fmla="*/ 421 h 917"/>
              <a:gd name="T14" fmla="*/ 608 w 802"/>
              <a:gd name="T15" fmla="*/ 442 h 917"/>
              <a:gd name="T16" fmla="*/ 493 w 802"/>
              <a:gd name="T17" fmla="*/ 430 h 917"/>
              <a:gd name="T18" fmla="*/ 553 w 802"/>
              <a:gd name="T19" fmla="*/ 617 h 917"/>
              <a:gd name="T20" fmla="*/ 658 w 802"/>
              <a:gd name="T21" fmla="*/ 749 h 917"/>
              <a:gd name="T22" fmla="*/ 688 w 802"/>
              <a:gd name="T23" fmla="*/ 860 h 917"/>
              <a:gd name="T24" fmla="*/ 625 w 802"/>
              <a:gd name="T25" fmla="*/ 917 h 917"/>
              <a:gd name="T26" fmla="*/ 76 w 802"/>
              <a:gd name="T27" fmla="*/ 910 h 917"/>
              <a:gd name="T28" fmla="*/ 59 w 802"/>
              <a:gd name="T29" fmla="*/ 785 h 917"/>
              <a:gd name="T30" fmla="*/ 89 w 802"/>
              <a:gd name="T31" fmla="*/ 726 h 917"/>
              <a:gd name="T32" fmla="*/ 597 w 802"/>
              <a:gd name="T33" fmla="*/ 738 h 917"/>
              <a:gd name="T34" fmla="*/ 477 w 802"/>
              <a:gd name="T35" fmla="*/ 555 h 917"/>
              <a:gd name="T36" fmla="*/ 587 w 802"/>
              <a:gd name="T37" fmla="*/ 377 h 917"/>
              <a:gd name="T38" fmla="*/ 728 w 802"/>
              <a:gd name="T39" fmla="*/ 442 h 917"/>
              <a:gd name="T40" fmla="*/ 660 w 802"/>
              <a:gd name="T41" fmla="*/ 291 h 917"/>
              <a:gd name="T42" fmla="*/ 537 w 802"/>
              <a:gd name="T43" fmla="*/ 130 h 917"/>
              <a:gd name="T44" fmla="*/ 492 w 802"/>
              <a:gd name="T45" fmla="*/ 56 h 917"/>
              <a:gd name="T46" fmla="*/ 441 w 802"/>
              <a:gd name="T47" fmla="*/ 146 h 917"/>
              <a:gd name="T48" fmla="*/ 216 w 802"/>
              <a:gd name="T49" fmla="*/ 396 h 917"/>
              <a:gd name="T50" fmla="*/ 145 w 802"/>
              <a:gd name="T51" fmla="*/ 739 h 917"/>
              <a:gd name="T52" fmla="*/ 597 w 802"/>
              <a:gd name="T53" fmla="*/ 738 h 917"/>
              <a:gd name="T54" fmla="*/ 627 w 802"/>
              <a:gd name="T55" fmla="*/ 884 h 917"/>
              <a:gd name="T56" fmla="*/ 648 w 802"/>
              <a:gd name="T57" fmla="*/ 802 h 917"/>
              <a:gd name="T58" fmla="*/ 275 w 802"/>
              <a:gd name="T59" fmla="*/ 770 h 917"/>
              <a:gd name="T60" fmla="*/ 90 w 802"/>
              <a:gd name="T61" fmla="*/ 794 h 917"/>
              <a:gd name="T62" fmla="*/ 111 w 802"/>
              <a:gd name="T63" fmla="*/ 884 h 917"/>
              <a:gd name="T64" fmla="*/ 432 w 802"/>
              <a:gd name="T65" fmla="*/ 95 h 917"/>
              <a:gd name="T66" fmla="*/ 214 w 802"/>
              <a:gd name="T67" fmla="*/ 246 h 917"/>
              <a:gd name="T68" fmla="*/ 82 w 802"/>
              <a:gd name="T69" fmla="*/ 623 h 917"/>
              <a:gd name="T70" fmla="*/ 248 w 802"/>
              <a:gd name="T71" fmla="*/ 284 h 917"/>
              <a:gd name="T72" fmla="*/ 432 w 802"/>
              <a:gd name="T73" fmla="*/ 95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2" h="917">
                <a:moveTo>
                  <a:pt x="93" y="654"/>
                </a:moveTo>
                <a:cubicBezTo>
                  <a:pt x="72" y="654"/>
                  <a:pt x="54" y="654"/>
                  <a:pt x="35" y="654"/>
                </a:cubicBezTo>
                <a:cubicBezTo>
                  <a:pt x="5" y="654"/>
                  <a:pt x="0" y="648"/>
                  <a:pt x="6" y="618"/>
                </a:cubicBezTo>
                <a:cubicBezTo>
                  <a:pt x="23" y="537"/>
                  <a:pt x="47" y="457"/>
                  <a:pt x="85" y="382"/>
                </a:cubicBezTo>
                <a:cubicBezTo>
                  <a:pt x="142" y="270"/>
                  <a:pt x="220" y="176"/>
                  <a:pt x="322" y="103"/>
                </a:cubicBezTo>
                <a:cubicBezTo>
                  <a:pt x="356" y="79"/>
                  <a:pt x="393" y="62"/>
                  <a:pt x="435" y="55"/>
                </a:cubicBezTo>
                <a:cubicBezTo>
                  <a:pt x="447" y="53"/>
                  <a:pt x="458" y="43"/>
                  <a:pt x="467" y="34"/>
                </a:cubicBezTo>
                <a:cubicBezTo>
                  <a:pt x="501" y="0"/>
                  <a:pt x="509" y="1"/>
                  <a:pt x="524" y="47"/>
                </a:cubicBezTo>
                <a:cubicBezTo>
                  <a:pt x="525" y="49"/>
                  <a:pt x="526" y="52"/>
                  <a:pt x="526" y="54"/>
                </a:cubicBezTo>
                <a:cubicBezTo>
                  <a:pt x="532" y="83"/>
                  <a:pt x="544" y="99"/>
                  <a:pt x="578" y="105"/>
                </a:cubicBezTo>
                <a:cubicBezTo>
                  <a:pt x="630" y="113"/>
                  <a:pt x="660" y="157"/>
                  <a:pt x="660" y="219"/>
                </a:cubicBezTo>
                <a:cubicBezTo>
                  <a:pt x="660" y="248"/>
                  <a:pt x="673" y="262"/>
                  <a:pt x="694" y="275"/>
                </a:cubicBezTo>
                <a:cubicBezTo>
                  <a:pt x="715" y="288"/>
                  <a:pt x="737" y="302"/>
                  <a:pt x="757" y="317"/>
                </a:cubicBezTo>
                <a:cubicBezTo>
                  <a:pt x="796" y="347"/>
                  <a:pt x="802" y="376"/>
                  <a:pt x="782" y="421"/>
                </a:cubicBezTo>
                <a:cubicBezTo>
                  <a:pt x="764" y="461"/>
                  <a:pt x="738" y="483"/>
                  <a:pt x="690" y="481"/>
                </a:cubicBezTo>
                <a:cubicBezTo>
                  <a:pt x="655" y="479"/>
                  <a:pt x="629" y="471"/>
                  <a:pt x="608" y="442"/>
                </a:cubicBezTo>
                <a:cubicBezTo>
                  <a:pt x="598" y="427"/>
                  <a:pt x="584" y="415"/>
                  <a:pt x="569" y="404"/>
                </a:cubicBezTo>
                <a:cubicBezTo>
                  <a:pt x="540" y="382"/>
                  <a:pt x="505" y="394"/>
                  <a:pt x="493" y="430"/>
                </a:cubicBezTo>
                <a:cubicBezTo>
                  <a:pt x="482" y="465"/>
                  <a:pt x="487" y="499"/>
                  <a:pt x="502" y="531"/>
                </a:cubicBezTo>
                <a:cubicBezTo>
                  <a:pt x="517" y="561"/>
                  <a:pt x="534" y="590"/>
                  <a:pt x="553" y="617"/>
                </a:cubicBezTo>
                <a:cubicBezTo>
                  <a:pt x="572" y="647"/>
                  <a:pt x="593" y="675"/>
                  <a:pt x="614" y="704"/>
                </a:cubicBezTo>
                <a:cubicBezTo>
                  <a:pt x="626" y="721"/>
                  <a:pt x="638" y="738"/>
                  <a:pt x="658" y="749"/>
                </a:cubicBezTo>
                <a:cubicBezTo>
                  <a:pt x="669" y="755"/>
                  <a:pt x="677" y="773"/>
                  <a:pt x="680" y="786"/>
                </a:cubicBezTo>
                <a:cubicBezTo>
                  <a:pt x="685" y="810"/>
                  <a:pt x="686" y="835"/>
                  <a:pt x="688" y="860"/>
                </a:cubicBezTo>
                <a:cubicBezTo>
                  <a:pt x="690" y="888"/>
                  <a:pt x="673" y="910"/>
                  <a:pt x="645" y="916"/>
                </a:cubicBezTo>
                <a:cubicBezTo>
                  <a:pt x="638" y="917"/>
                  <a:pt x="632" y="917"/>
                  <a:pt x="625" y="917"/>
                </a:cubicBezTo>
                <a:cubicBezTo>
                  <a:pt x="454" y="917"/>
                  <a:pt x="284" y="917"/>
                  <a:pt x="113" y="917"/>
                </a:cubicBezTo>
                <a:cubicBezTo>
                  <a:pt x="101" y="917"/>
                  <a:pt x="87" y="915"/>
                  <a:pt x="76" y="910"/>
                </a:cubicBezTo>
                <a:cubicBezTo>
                  <a:pt x="57" y="900"/>
                  <a:pt x="48" y="882"/>
                  <a:pt x="50" y="860"/>
                </a:cubicBezTo>
                <a:cubicBezTo>
                  <a:pt x="52" y="835"/>
                  <a:pt x="54" y="809"/>
                  <a:pt x="59" y="785"/>
                </a:cubicBezTo>
                <a:cubicBezTo>
                  <a:pt x="61" y="772"/>
                  <a:pt x="72" y="761"/>
                  <a:pt x="78" y="749"/>
                </a:cubicBezTo>
                <a:cubicBezTo>
                  <a:pt x="82" y="741"/>
                  <a:pt x="88" y="734"/>
                  <a:pt x="89" y="726"/>
                </a:cubicBezTo>
                <a:cubicBezTo>
                  <a:pt x="92" y="703"/>
                  <a:pt x="92" y="681"/>
                  <a:pt x="93" y="654"/>
                </a:cubicBezTo>
                <a:close/>
                <a:moveTo>
                  <a:pt x="597" y="738"/>
                </a:moveTo>
                <a:cubicBezTo>
                  <a:pt x="584" y="721"/>
                  <a:pt x="575" y="709"/>
                  <a:pt x="567" y="696"/>
                </a:cubicBezTo>
                <a:cubicBezTo>
                  <a:pt x="536" y="649"/>
                  <a:pt x="504" y="604"/>
                  <a:pt x="477" y="555"/>
                </a:cubicBezTo>
                <a:cubicBezTo>
                  <a:pt x="453" y="512"/>
                  <a:pt x="446" y="464"/>
                  <a:pt x="464" y="416"/>
                </a:cubicBezTo>
                <a:cubicBezTo>
                  <a:pt x="483" y="362"/>
                  <a:pt x="541" y="344"/>
                  <a:pt x="587" y="377"/>
                </a:cubicBezTo>
                <a:cubicBezTo>
                  <a:pt x="607" y="392"/>
                  <a:pt x="624" y="412"/>
                  <a:pt x="641" y="430"/>
                </a:cubicBezTo>
                <a:cubicBezTo>
                  <a:pt x="655" y="446"/>
                  <a:pt x="711" y="454"/>
                  <a:pt x="728" y="442"/>
                </a:cubicBezTo>
                <a:cubicBezTo>
                  <a:pt x="767" y="415"/>
                  <a:pt x="769" y="364"/>
                  <a:pt x="731" y="337"/>
                </a:cubicBezTo>
                <a:cubicBezTo>
                  <a:pt x="708" y="321"/>
                  <a:pt x="684" y="306"/>
                  <a:pt x="660" y="291"/>
                </a:cubicBezTo>
                <a:cubicBezTo>
                  <a:pt x="638" y="276"/>
                  <a:pt x="628" y="256"/>
                  <a:pt x="628" y="229"/>
                </a:cubicBezTo>
                <a:cubicBezTo>
                  <a:pt x="628" y="161"/>
                  <a:pt x="604" y="135"/>
                  <a:pt x="537" y="130"/>
                </a:cubicBezTo>
                <a:cubicBezTo>
                  <a:pt x="522" y="129"/>
                  <a:pt x="514" y="123"/>
                  <a:pt x="510" y="109"/>
                </a:cubicBezTo>
                <a:cubicBezTo>
                  <a:pt x="505" y="92"/>
                  <a:pt x="499" y="76"/>
                  <a:pt x="492" y="56"/>
                </a:cubicBezTo>
                <a:cubicBezTo>
                  <a:pt x="473" y="77"/>
                  <a:pt x="460" y="98"/>
                  <a:pt x="458" y="122"/>
                </a:cubicBezTo>
                <a:cubicBezTo>
                  <a:pt x="457" y="135"/>
                  <a:pt x="451" y="141"/>
                  <a:pt x="441" y="146"/>
                </a:cubicBezTo>
                <a:cubicBezTo>
                  <a:pt x="421" y="157"/>
                  <a:pt x="401" y="168"/>
                  <a:pt x="383" y="182"/>
                </a:cubicBezTo>
                <a:cubicBezTo>
                  <a:pt x="312" y="241"/>
                  <a:pt x="260" y="316"/>
                  <a:pt x="216" y="396"/>
                </a:cubicBezTo>
                <a:cubicBezTo>
                  <a:pt x="161" y="495"/>
                  <a:pt x="128" y="601"/>
                  <a:pt x="121" y="714"/>
                </a:cubicBezTo>
                <a:cubicBezTo>
                  <a:pt x="120" y="733"/>
                  <a:pt x="126" y="739"/>
                  <a:pt x="145" y="739"/>
                </a:cubicBezTo>
                <a:cubicBezTo>
                  <a:pt x="287" y="738"/>
                  <a:pt x="428" y="738"/>
                  <a:pt x="569" y="738"/>
                </a:cubicBezTo>
                <a:cubicBezTo>
                  <a:pt x="577" y="738"/>
                  <a:pt x="584" y="738"/>
                  <a:pt x="597" y="738"/>
                </a:cubicBezTo>
                <a:close/>
                <a:moveTo>
                  <a:pt x="369" y="884"/>
                </a:moveTo>
                <a:cubicBezTo>
                  <a:pt x="455" y="884"/>
                  <a:pt x="541" y="884"/>
                  <a:pt x="627" y="884"/>
                </a:cubicBezTo>
                <a:cubicBezTo>
                  <a:pt x="651" y="884"/>
                  <a:pt x="656" y="879"/>
                  <a:pt x="654" y="855"/>
                </a:cubicBezTo>
                <a:cubicBezTo>
                  <a:pt x="653" y="837"/>
                  <a:pt x="650" y="820"/>
                  <a:pt x="648" y="802"/>
                </a:cubicBezTo>
                <a:cubicBezTo>
                  <a:pt x="644" y="772"/>
                  <a:pt x="643" y="771"/>
                  <a:pt x="612" y="770"/>
                </a:cubicBezTo>
                <a:cubicBezTo>
                  <a:pt x="500" y="770"/>
                  <a:pt x="387" y="770"/>
                  <a:pt x="275" y="770"/>
                </a:cubicBezTo>
                <a:cubicBezTo>
                  <a:pt x="223" y="770"/>
                  <a:pt x="170" y="771"/>
                  <a:pt x="117" y="770"/>
                </a:cubicBezTo>
                <a:cubicBezTo>
                  <a:pt x="100" y="770"/>
                  <a:pt x="91" y="777"/>
                  <a:pt x="90" y="794"/>
                </a:cubicBezTo>
                <a:cubicBezTo>
                  <a:pt x="88" y="815"/>
                  <a:pt x="86" y="835"/>
                  <a:pt x="84" y="856"/>
                </a:cubicBezTo>
                <a:cubicBezTo>
                  <a:pt x="83" y="880"/>
                  <a:pt x="87" y="884"/>
                  <a:pt x="111" y="884"/>
                </a:cubicBezTo>
                <a:cubicBezTo>
                  <a:pt x="197" y="884"/>
                  <a:pt x="283" y="884"/>
                  <a:pt x="369" y="884"/>
                </a:cubicBezTo>
                <a:close/>
                <a:moveTo>
                  <a:pt x="432" y="95"/>
                </a:moveTo>
                <a:cubicBezTo>
                  <a:pt x="430" y="93"/>
                  <a:pt x="428" y="91"/>
                  <a:pt x="425" y="89"/>
                </a:cubicBezTo>
                <a:cubicBezTo>
                  <a:pt x="336" y="115"/>
                  <a:pt x="273" y="178"/>
                  <a:pt x="214" y="246"/>
                </a:cubicBezTo>
                <a:cubicBezTo>
                  <a:pt x="121" y="354"/>
                  <a:pt x="68" y="481"/>
                  <a:pt x="39" y="623"/>
                </a:cubicBezTo>
                <a:cubicBezTo>
                  <a:pt x="55" y="623"/>
                  <a:pt x="68" y="622"/>
                  <a:pt x="82" y="623"/>
                </a:cubicBezTo>
                <a:cubicBezTo>
                  <a:pt x="95" y="624"/>
                  <a:pt x="100" y="619"/>
                  <a:pt x="103" y="606"/>
                </a:cubicBezTo>
                <a:cubicBezTo>
                  <a:pt x="127" y="488"/>
                  <a:pt x="178" y="381"/>
                  <a:pt x="248" y="284"/>
                </a:cubicBezTo>
                <a:cubicBezTo>
                  <a:pt x="295" y="219"/>
                  <a:pt x="346" y="159"/>
                  <a:pt x="418" y="119"/>
                </a:cubicBezTo>
                <a:cubicBezTo>
                  <a:pt x="425" y="115"/>
                  <a:pt x="427" y="103"/>
                  <a:pt x="432"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6020202030204" pitchFamily="34" charset="0"/>
            </a:endParaRPr>
          </a:p>
        </p:txBody>
      </p:sp>
    </p:spTree>
    <p:extLst>
      <p:ext uri="{BB962C8B-B14F-4D97-AF65-F5344CB8AC3E}">
        <p14:creationId xmlns:p14="http://schemas.microsoft.com/office/powerpoint/2010/main" val="336454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403C0-0622-AC47-09BB-AFBB245C3F74}"/>
              </a:ext>
            </a:extLst>
          </p:cNvPr>
          <p:cNvPicPr>
            <a:picLocks noChangeAspect="1"/>
          </p:cNvPicPr>
          <p:nvPr userDrawn="1"/>
        </p:nvPicPr>
        <p:blipFill>
          <a:blip r:embed="rId2"/>
          <a:srcRect/>
          <a:stretch/>
        </p:blipFill>
        <p:spPr>
          <a:xfrm>
            <a:off x="1939090" y="2997"/>
            <a:ext cx="10287000" cy="6852005"/>
          </a:xfrm>
          <a:prstGeom prst="rect">
            <a:avLst/>
          </a:prstGeom>
        </p:spPr>
      </p:pic>
      <p:sp>
        <p:nvSpPr>
          <p:cNvPr id="4" name="Rectangle 3"/>
          <p:cNvSpPr/>
          <p:nvPr userDrawn="1"/>
        </p:nvSpPr>
        <p:spPr>
          <a:xfrm>
            <a:off x="0" y="-6016"/>
            <a:ext cx="12228095" cy="6864015"/>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8095" h="6864015">
                <a:moveTo>
                  <a:pt x="0" y="6016"/>
                </a:moveTo>
                <a:lnTo>
                  <a:pt x="12222079" y="0"/>
                </a:lnTo>
                <a:cubicBezTo>
                  <a:pt x="12224084" y="2288005"/>
                  <a:pt x="12226090" y="4576010"/>
                  <a:pt x="12228095" y="6864015"/>
                </a:cubicBezTo>
                <a:lnTo>
                  <a:pt x="0" y="6864015"/>
                </a:lnTo>
                <a:lnTo>
                  <a:pt x="0" y="6016"/>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 name="Rectangle 3">
            <a:extLst>
              <a:ext uri="{FF2B5EF4-FFF2-40B4-BE49-F238E27FC236}">
                <a16:creationId xmlns:a16="http://schemas.microsoft.com/office/drawing/2014/main" id="{2AE5B96A-0AB3-70F0-E0D7-5A742C2C70D2}"/>
              </a:ext>
            </a:extLst>
          </p:cNvPr>
          <p:cNvSpPr/>
          <p:nvPr userDrawn="1"/>
        </p:nvSpPr>
        <p:spPr>
          <a:xfrm>
            <a:off x="-1" y="-425"/>
            <a:ext cx="9224115" cy="6864016"/>
          </a:xfrm>
          <a:custGeom>
            <a:avLst/>
            <a:gdLst>
              <a:gd name="connsiteX0" fmla="*/ 0 w 12219978"/>
              <a:gd name="connsiteY0" fmla="*/ 0 h 6858000"/>
              <a:gd name="connsiteX1" fmla="*/ 12219978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12219978"/>
              <a:gd name="connsiteY0" fmla="*/ 0 h 6858000"/>
              <a:gd name="connsiteX1" fmla="*/ 2799251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9097783"/>
              <a:gd name="connsiteY0" fmla="*/ 0 h 6858000"/>
              <a:gd name="connsiteX1" fmla="*/ 2799251 w 9097783"/>
              <a:gd name="connsiteY1" fmla="*/ 0 h 6858000"/>
              <a:gd name="connsiteX2" fmla="*/ 9097783 w 9097783"/>
              <a:gd name="connsiteY2" fmla="*/ 6851984 h 6858000"/>
              <a:gd name="connsiteX3" fmla="*/ 0 w 9097783"/>
              <a:gd name="connsiteY3" fmla="*/ 6858000 h 6858000"/>
              <a:gd name="connsiteX4" fmla="*/ 0 w 9097783"/>
              <a:gd name="connsiteY4" fmla="*/ 0 h 6858000"/>
              <a:gd name="connsiteX0" fmla="*/ 0 w 9224115"/>
              <a:gd name="connsiteY0" fmla="*/ 0 h 6864016"/>
              <a:gd name="connsiteX1" fmla="*/ 2799251 w 9224115"/>
              <a:gd name="connsiteY1" fmla="*/ 0 h 6864016"/>
              <a:gd name="connsiteX2" fmla="*/ 9224115 w 9224115"/>
              <a:gd name="connsiteY2" fmla="*/ 6864016 h 6864016"/>
              <a:gd name="connsiteX3" fmla="*/ 0 w 9224115"/>
              <a:gd name="connsiteY3" fmla="*/ 6858000 h 6864016"/>
              <a:gd name="connsiteX4" fmla="*/ 0 w 9224115"/>
              <a:gd name="connsiteY4" fmla="*/ 0 h 686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115" h="6864016">
                <a:moveTo>
                  <a:pt x="0" y="0"/>
                </a:moveTo>
                <a:lnTo>
                  <a:pt x="2799251" y="0"/>
                </a:lnTo>
                <a:lnTo>
                  <a:pt x="9224115" y="6864016"/>
                </a:lnTo>
                <a:lnTo>
                  <a:pt x="0" y="6858000"/>
                </a:lnTo>
                <a:lnTo>
                  <a:pt x="0" y="0"/>
                </a:lnTo>
                <a:close/>
              </a:path>
            </a:pathLst>
          </a:cu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8" name="Title 1">
            <a:extLst>
              <a:ext uri="{FF2B5EF4-FFF2-40B4-BE49-F238E27FC236}">
                <a16:creationId xmlns:a16="http://schemas.microsoft.com/office/drawing/2014/main" id="{CA6406F0-6D0F-87C9-3098-DC0C76107CDE}"/>
              </a:ext>
            </a:extLst>
          </p:cNvPr>
          <p:cNvSpPr>
            <a:spLocks noGrp="1"/>
          </p:cNvSpPr>
          <p:nvPr>
            <p:ph type="ctrTitle" hasCustomPrompt="1"/>
          </p:nvPr>
        </p:nvSpPr>
        <p:spPr>
          <a:xfrm>
            <a:off x="613610" y="4538249"/>
            <a:ext cx="6015789" cy="1706381"/>
          </a:xfrm>
        </p:spPr>
        <p:txBody>
          <a:bodyPr anchor="ctr">
            <a:normAutofit/>
          </a:bodyPr>
          <a:lstStyle>
            <a:lvl1pPr algn="l">
              <a:defRPr sz="5400" b="1" baseline="0">
                <a:solidFill>
                  <a:schemeClr val="bg1"/>
                </a:solidFill>
              </a:defRPr>
            </a:lvl1pPr>
          </a:lstStyle>
          <a:p>
            <a:r>
              <a:rPr lang="en-US"/>
              <a:t>CLICK TO INSERT DIVIDER TITLE</a:t>
            </a:r>
          </a:p>
        </p:txBody>
      </p:sp>
      <p:cxnSp>
        <p:nvCxnSpPr>
          <p:cNvPr id="3" name="Straight Connector 2">
            <a:extLst>
              <a:ext uri="{FF2B5EF4-FFF2-40B4-BE49-F238E27FC236}">
                <a16:creationId xmlns:a16="http://schemas.microsoft.com/office/drawing/2014/main" id="{E5E43277-92BE-BBAC-82C1-4162B8541538}"/>
              </a:ext>
            </a:extLst>
          </p:cNvPr>
          <p:cNvCxnSpPr>
            <a:cxnSpLocks/>
          </p:cNvCxnSpPr>
          <p:nvPr userDrawn="1"/>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2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Divider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C985E6-2753-FA14-2116-58A3E21F94C7}"/>
              </a:ext>
            </a:extLst>
          </p:cNvPr>
          <p:cNvSpPr>
            <a:spLocks noGrp="1"/>
          </p:cNvSpPr>
          <p:nvPr>
            <p:ph type="pic" sz="quarter" idx="10" hasCustomPrompt="1"/>
          </p:nvPr>
        </p:nvSpPr>
        <p:spPr>
          <a:xfrm>
            <a:off x="2779713" y="0"/>
            <a:ext cx="9412287" cy="6858000"/>
          </a:xfrm>
          <a:custGeom>
            <a:avLst/>
            <a:gdLst>
              <a:gd name="connsiteX0" fmla="*/ 0 w 9412287"/>
              <a:gd name="connsiteY0" fmla="*/ 0 h 6858000"/>
              <a:gd name="connsiteX1" fmla="*/ 9412287 w 9412287"/>
              <a:gd name="connsiteY1" fmla="*/ 0 h 6858000"/>
              <a:gd name="connsiteX2" fmla="*/ 9412287 w 9412287"/>
              <a:gd name="connsiteY2" fmla="*/ 6858000 h 6858000"/>
              <a:gd name="connsiteX3" fmla="*/ 0 w 9412287"/>
              <a:gd name="connsiteY3" fmla="*/ 6858000 h 6858000"/>
              <a:gd name="connsiteX4" fmla="*/ 0 w 9412287"/>
              <a:gd name="connsiteY4" fmla="*/ 0 h 6858000"/>
              <a:gd name="connsiteX0" fmla="*/ 0 w 9412287"/>
              <a:gd name="connsiteY0" fmla="*/ 0 h 6858000"/>
              <a:gd name="connsiteX1" fmla="*/ 9412287 w 9412287"/>
              <a:gd name="connsiteY1" fmla="*/ 0 h 6858000"/>
              <a:gd name="connsiteX2" fmla="*/ 9412287 w 9412287"/>
              <a:gd name="connsiteY2" fmla="*/ 6858000 h 6858000"/>
              <a:gd name="connsiteX3" fmla="*/ 6418847 w 9412287"/>
              <a:gd name="connsiteY3" fmla="*/ 6851985 h 6858000"/>
              <a:gd name="connsiteX4" fmla="*/ 0 w 94122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2287" h="6858000">
                <a:moveTo>
                  <a:pt x="0" y="0"/>
                </a:moveTo>
                <a:lnTo>
                  <a:pt x="9412287" y="0"/>
                </a:lnTo>
                <a:lnTo>
                  <a:pt x="9412287" y="6858000"/>
                </a:lnTo>
                <a:lnTo>
                  <a:pt x="6418847" y="6851985"/>
                </a:lnTo>
                <a:lnTo>
                  <a:pt x="0" y="0"/>
                </a:lnTo>
                <a:close/>
              </a:path>
            </a:pathLst>
          </a:custGeom>
          <a:solidFill>
            <a:srgbClr val="536972"/>
          </a:solidFill>
        </p:spPr>
        <p:txBody>
          <a:bodyPr/>
          <a:lstStyle>
            <a:lvl1pPr marL="0" indent="0">
              <a:buNone/>
              <a:defRPr/>
            </a:lvl1pPr>
          </a:lstStyle>
          <a:p>
            <a:r>
              <a:rPr lang="en-US"/>
              <a:t> </a:t>
            </a:r>
          </a:p>
        </p:txBody>
      </p:sp>
      <p:sp>
        <p:nvSpPr>
          <p:cNvPr id="3" name="Rectangle 3">
            <a:extLst>
              <a:ext uri="{FF2B5EF4-FFF2-40B4-BE49-F238E27FC236}">
                <a16:creationId xmlns:a16="http://schemas.microsoft.com/office/drawing/2014/main" id="{0C016CA6-963D-340B-A144-9F861FC03569}"/>
              </a:ext>
            </a:extLst>
          </p:cNvPr>
          <p:cNvSpPr/>
          <p:nvPr userDrawn="1"/>
        </p:nvSpPr>
        <p:spPr>
          <a:xfrm>
            <a:off x="-1" y="-425"/>
            <a:ext cx="9224115" cy="6864016"/>
          </a:xfrm>
          <a:custGeom>
            <a:avLst/>
            <a:gdLst>
              <a:gd name="connsiteX0" fmla="*/ 0 w 12219978"/>
              <a:gd name="connsiteY0" fmla="*/ 0 h 6858000"/>
              <a:gd name="connsiteX1" fmla="*/ 12219978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12219978"/>
              <a:gd name="connsiteY0" fmla="*/ 0 h 6858000"/>
              <a:gd name="connsiteX1" fmla="*/ 2799251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9097783"/>
              <a:gd name="connsiteY0" fmla="*/ 0 h 6858000"/>
              <a:gd name="connsiteX1" fmla="*/ 2799251 w 9097783"/>
              <a:gd name="connsiteY1" fmla="*/ 0 h 6858000"/>
              <a:gd name="connsiteX2" fmla="*/ 9097783 w 9097783"/>
              <a:gd name="connsiteY2" fmla="*/ 6851984 h 6858000"/>
              <a:gd name="connsiteX3" fmla="*/ 0 w 9097783"/>
              <a:gd name="connsiteY3" fmla="*/ 6858000 h 6858000"/>
              <a:gd name="connsiteX4" fmla="*/ 0 w 9097783"/>
              <a:gd name="connsiteY4" fmla="*/ 0 h 6858000"/>
              <a:gd name="connsiteX0" fmla="*/ 0 w 9224115"/>
              <a:gd name="connsiteY0" fmla="*/ 0 h 6864016"/>
              <a:gd name="connsiteX1" fmla="*/ 2799251 w 9224115"/>
              <a:gd name="connsiteY1" fmla="*/ 0 h 6864016"/>
              <a:gd name="connsiteX2" fmla="*/ 9224115 w 9224115"/>
              <a:gd name="connsiteY2" fmla="*/ 6864016 h 6864016"/>
              <a:gd name="connsiteX3" fmla="*/ 0 w 9224115"/>
              <a:gd name="connsiteY3" fmla="*/ 6858000 h 6864016"/>
              <a:gd name="connsiteX4" fmla="*/ 0 w 9224115"/>
              <a:gd name="connsiteY4" fmla="*/ 0 h 686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115" h="6864016">
                <a:moveTo>
                  <a:pt x="0" y="0"/>
                </a:moveTo>
                <a:lnTo>
                  <a:pt x="2799251" y="0"/>
                </a:lnTo>
                <a:lnTo>
                  <a:pt x="9224115" y="6864016"/>
                </a:lnTo>
                <a:lnTo>
                  <a:pt x="0" y="6858000"/>
                </a:lnTo>
                <a:lnTo>
                  <a:pt x="0" y="0"/>
                </a:lnTo>
                <a:close/>
              </a:path>
            </a:pathLst>
          </a:cu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7" name="Title 1">
            <a:extLst>
              <a:ext uri="{FF2B5EF4-FFF2-40B4-BE49-F238E27FC236}">
                <a16:creationId xmlns:a16="http://schemas.microsoft.com/office/drawing/2014/main" id="{B875286F-1A12-6703-4F65-99CE9ECE6502}"/>
              </a:ext>
            </a:extLst>
          </p:cNvPr>
          <p:cNvSpPr>
            <a:spLocks noGrp="1"/>
          </p:cNvSpPr>
          <p:nvPr>
            <p:ph type="ctrTitle" hasCustomPrompt="1"/>
          </p:nvPr>
        </p:nvSpPr>
        <p:spPr>
          <a:xfrm>
            <a:off x="613610" y="4538249"/>
            <a:ext cx="6015789" cy="1706381"/>
          </a:xfrm>
        </p:spPr>
        <p:txBody>
          <a:bodyPr anchor="ctr">
            <a:normAutofit/>
          </a:bodyPr>
          <a:lstStyle>
            <a:lvl1pPr algn="l">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75676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91542" y="4561291"/>
            <a:ext cx="5887991"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cxnSp>
        <p:nvCxnSpPr>
          <p:cNvPr id="10" name="Straight Arrow Connector 9">
            <a:extLst>
              <a:ext uri="{FF2B5EF4-FFF2-40B4-BE49-F238E27FC236}">
                <a16:creationId xmlns:a16="http://schemas.microsoft.com/office/drawing/2014/main" id="{F604AB4C-D028-D279-720F-12F4EED49ACE}"/>
              </a:ext>
            </a:extLst>
          </p:cNvPr>
          <p:cNvCxnSpPr>
            <a:cxnSpLocks/>
          </p:cNvCxnSpPr>
          <p:nvPr userDrawn="1"/>
        </p:nvCxnSpPr>
        <p:spPr>
          <a:xfrm flipH="1">
            <a:off x="8346242" y="21772"/>
            <a:ext cx="2090981" cy="2238102"/>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6CAAAE8-37C1-B6B8-1D95-8C8CA8563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9775" y="6137708"/>
            <a:ext cx="1743051" cy="556892"/>
          </a:xfrm>
          <a:prstGeom prst="rect">
            <a:avLst/>
          </a:prstGeom>
        </p:spPr>
      </p:pic>
      <p:sp>
        <p:nvSpPr>
          <p:cNvPr id="11" name="Picture Placeholder 8">
            <a:extLst>
              <a:ext uri="{FF2B5EF4-FFF2-40B4-BE49-F238E27FC236}">
                <a16:creationId xmlns:a16="http://schemas.microsoft.com/office/drawing/2014/main" id="{A30C7CA2-2BF9-D5B1-F8C3-2F01F27A081D}"/>
              </a:ext>
            </a:extLst>
          </p:cNvPr>
          <p:cNvSpPr>
            <a:spLocks noGrp="1"/>
          </p:cNvSpPr>
          <p:nvPr>
            <p:ph type="pic" idx="13"/>
          </p:nvPr>
        </p:nvSpPr>
        <p:spPr>
          <a:xfrm>
            <a:off x="2812160" y="-1481"/>
            <a:ext cx="9418739" cy="6334908"/>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275320 w 2064054"/>
              <a:gd name="connsiteY0" fmla="*/ 4650487 h 5547212"/>
              <a:gd name="connsiteX1" fmla="*/ 249272 w 2064054"/>
              <a:gd name="connsiteY1" fmla="*/ 0 h 5547212"/>
              <a:gd name="connsiteX2" fmla="*/ 2064054 w 2064054"/>
              <a:gd name="connsiteY2" fmla="*/ 4650487 h 5547212"/>
              <a:gd name="connsiteX3" fmla="*/ 1169687 w 2064054"/>
              <a:gd name="connsiteY3" fmla="*/ 5547122 h 5547212"/>
              <a:gd name="connsiteX4" fmla="*/ 275320 w 2064054"/>
              <a:gd name="connsiteY4" fmla="*/ 4650487 h 5547212"/>
              <a:gd name="connsiteX0" fmla="*/ 745887 w 10084437"/>
              <a:gd name="connsiteY0" fmla="*/ 5132351 h 6352035"/>
              <a:gd name="connsiteX1" fmla="*/ 719839 w 10084437"/>
              <a:gd name="connsiteY1" fmla="*/ 481864 h 6352035"/>
              <a:gd name="connsiteX2" fmla="*/ 10084437 w 10084437"/>
              <a:gd name="connsiteY2" fmla="*/ 482146 h 6352035"/>
              <a:gd name="connsiteX3" fmla="*/ 1640254 w 10084437"/>
              <a:gd name="connsiteY3" fmla="*/ 6028986 h 6352035"/>
              <a:gd name="connsiteX4" fmla="*/ 745887 w 10084437"/>
              <a:gd name="connsiteY4" fmla="*/ 5132351 h 6352035"/>
              <a:gd name="connsiteX0" fmla="*/ 2392996 w 9638052"/>
              <a:gd name="connsiteY0" fmla="*/ 5537406 h 6503399"/>
              <a:gd name="connsiteX1" fmla="*/ 273454 w 9638052"/>
              <a:gd name="connsiteY1" fmla="*/ 507925 h 6503399"/>
              <a:gd name="connsiteX2" fmla="*/ 9638052 w 9638052"/>
              <a:gd name="connsiteY2" fmla="*/ 508207 h 6503399"/>
              <a:gd name="connsiteX3" fmla="*/ 1193869 w 9638052"/>
              <a:gd name="connsiteY3" fmla="*/ 6055047 h 6503399"/>
              <a:gd name="connsiteX4" fmla="*/ 2392996 w 9638052"/>
              <a:gd name="connsiteY4" fmla="*/ 5537406 h 6503399"/>
              <a:gd name="connsiteX0" fmla="*/ 2510269 w 9986858"/>
              <a:gd name="connsiteY0" fmla="*/ 5537406 h 5644870"/>
              <a:gd name="connsiteX1" fmla="*/ 390727 w 9986858"/>
              <a:gd name="connsiteY1" fmla="*/ 507925 h 5644870"/>
              <a:gd name="connsiteX2" fmla="*/ 9755325 w 9986858"/>
              <a:gd name="connsiteY2" fmla="*/ 508207 h 5644870"/>
              <a:gd name="connsiteX3" fmla="*/ 9300111 w 9986858"/>
              <a:gd name="connsiteY3" fmla="*/ 3678810 h 5644870"/>
              <a:gd name="connsiteX4" fmla="*/ 2510269 w 9986858"/>
              <a:gd name="connsiteY4" fmla="*/ 5537406 h 5644870"/>
              <a:gd name="connsiteX0" fmla="*/ 2510269 w 9755325"/>
              <a:gd name="connsiteY0" fmla="*/ 5537406 h 5646107"/>
              <a:gd name="connsiteX1" fmla="*/ 390727 w 9755325"/>
              <a:gd name="connsiteY1" fmla="*/ 507925 h 5646107"/>
              <a:gd name="connsiteX2" fmla="*/ 9755325 w 9755325"/>
              <a:gd name="connsiteY2" fmla="*/ 508207 h 5646107"/>
              <a:gd name="connsiteX3" fmla="*/ 9300111 w 9755325"/>
              <a:gd name="connsiteY3" fmla="*/ 3678810 h 5646107"/>
              <a:gd name="connsiteX4" fmla="*/ 2510269 w 9755325"/>
              <a:gd name="connsiteY4" fmla="*/ 5537406 h 5646107"/>
              <a:gd name="connsiteX0" fmla="*/ 2519153 w 9816026"/>
              <a:gd name="connsiteY0" fmla="*/ 5537406 h 5616363"/>
              <a:gd name="connsiteX1" fmla="*/ 399611 w 9816026"/>
              <a:gd name="connsiteY1" fmla="*/ 507925 h 5616363"/>
              <a:gd name="connsiteX2" fmla="*/ 9764209 w 9816026"/>
              <a:gd name="connsiteY2" fmla="*/ 508207 h 5616363"/>
              <a:gd name="connsiteX3" fmla="*/ 9748148 w 9816026"/>
              <a:gd name="connsiteY3" fmla="*/ 3359973 h 5616363"/>
              <a:gd name="connsiteX4" fmla="*/ 2519153 w 9816026"/>
              <a:gd name="connsiteY4" fmla="*/ 5537406 h 5616363"/>
              <a:gd name="connsiteX0" fmla="*/ 2519153 w 9764209"/>
              <a:gd name="connsiteY0" fmla="*/ 5537406 h 5616363"/>
              <a:gd name="connsiteX1" fmla="*/ 399611 w 9764209"/>
              <a:gd name="connsiteY1" fmla="*/ 507925 h 5616363"/>
              <a:gd name="connsiteX2" fmla="*/ 9764209 w 9764209"/>
              <a:gd name="connsiteY2" fmla="*/ 508207 h 5616363"/>
              <a:gd name="connsiteX3" fmla="*/ 9748148 w 9764209"/>
              <a:gd name="connsiteY3" fmla="*/ 3359973 h 5616363"/>
              <a:gd name="connsiteX4" fmla="*/ 2519153 w 9764209"/>
              <a:gd name="connsiteY4" fmla="*/ 5537406 h 5616363"/>
              <a:gd name="connsiteX0" fmla="*/ 2519153 w 9765848"/>
              <a:gd name="connsiteY0" fmla="*/ 5401030 h 5479987"/>
              <a:gd name="connsiteX1" fmla="*/ 399611 w 9765848"/>
              <a:gd name="connsiteY1" fmla="*/ 371549 h 5479987"/>
              <a:gd name="connsiteX2" fmla="*/ 9764209 w 9765848"/>
              <a:gd name="connsiteY2" fmla="*/ 371831 h 5479987"/>
              <a:gd name="connsiteX3" fmla="*/ 9748148 w 9765848"/>
              <a:gd name="connsiteY3" fmla="*/ 3223597 h 5479987"/>
              <a:gd name="connsiteX4" fmla="*/ 2519153 w 9765848"/>
              <a:gd name="connsiteY4" fmla="*/ 5401030 h 5479987"/>
              <a:gd name="connsiteX0" fmla="*/ 2689471 w 9936166"/>
              <a:gd name="connsiteY0" fmla="*/ 5029484 h 5108441"/>
              <a:gd name="connsiteX1" fmla="*/ 569929 w 9936166"/>
              <a:gd name="connsiteY1" fmla="*/ 3 h 5108441"/>
              <a:gd name="connsiteX2" fmla="*/ 9934527 w 9936166"/>
              <a:gd name="connsiteY2" fmla="*/ 285 h 5108441"/>
              <a:gd name="connsiteX3" fmla="*/ 9918466 w 9936166"/>
              <a:gd name="connsiteY3" fmla="*/ 2852051 h 5108441"/>
              <a:gd name="connsiteX4" fmla="*/ 2689471 w 9936166"/>
              <a:gd name="connsiteY4" fmla="*/ 5029484 h 5108441"/>
              <a:gd name="connsiteX0" fmla="*/ 5985132 w 9411801"/>
              <a:gd name="connsiteY0" fmla="*/ 6771779 h 6821529"/>
              <a:gd name="connsiteX1" fmla="*/ 45564 w 9411801"/>
              <a:gd name="connsiteY1" fmla="*/ 466951 h 6821529"/>
              <a:gd name="connsiteX2" fmla="*/ 9410162 w 9411801"/>
              <a:gd name="connsiteY2" fmla="*/ 467233 h 6821529"/>
              <a:gd name="connsiteX3" fmla="*/ 9394101 w 9411801"/>
              <a:gd name="connsiteY3" fmla="*/ 3318999 h 6821529"/>
              <a:gd name="connsiteX4" fmla="*/ 5985132 w 9411801"/>
              <a:gd name="connsiteY4" fmla="*/ 6771779 h 6821529"/>
              <a:gd name="connsiteX0" fmla="*/ 5981206 w 9407875"/>
              <a:gd name="connsiteY0" fmla="*/ 6771779 h 6821529"/>
              <a:gd name="connsiteX1" fmla="*/ 41638 w 9407875"/>
              <a:gd name="connsiteY1" fmla="*/ 466951 h 6821529"/>
              <a:gd name="connsiteX2" fmla="*/ 9406236 w 9407875"/>
              <a:gd name="connsiteY2" fmla="*/ 467233 h 6821529"/>
              <a:gd name="connsiteX3" fmla="*/ 9390175 w 9407875"/>
              <a:gd name="connsiteY3" fmla="*/ 3318999 h 6821529"/>
              <a:gd name="connsiteX4" fmla="*/ 5981206 w 9407875"/>
              <a:gd name="connsiteY4" fmla="*/ 6771779 h 6821529"/>
              <a:gd name="connsiteX0" fmla="*/ 5939568 w 9366237"/>
              <a:gd name="connsiteY0" fmla="*/ 6771779 h 6821529"/>
              <a:gd name="connsiteX1" fmla="*/ 0 w 9366237"/>
              <a:gd name="connsiteY1" fmla="*/ 466951 h 6821529"/>
              <a:gd name="connsiteX2" fmla="*/ 9364598 w 9366237"/>
              <a:gd name="connsiteY2" fmla="*/ 467233 h 6821529"/>
              <a:gd name="connsiteX3" fmla="*/ 9348537 w 9366237"/>
              <a:gd name="connsiteY3" fmla="*/ 3318999 h 6821529"/>
              <a:gd name="connsiteX4" fmla="*/ 5939568 w 9366237"/>
              <a:gd name="connsiteY4" fmla="*/ 6771779 h 6821529"/>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762563 h 6762563"/>
              <a:gd name="connsiteX1" fmla="*/ 0 w 10106919"/>
              <a:gd name="connsiteY1" fmla="*/ 457735 h 6762563"/>
              <a:gd name="connsiteX2" fmla="*/ 9412724 w 10106919"/>
              <a:gd name="connsiteY2" fmla="*/ 458017 h 6762563"/>
              <a:gd name="connsiteX3" fmla="*/ 9396663 w 10106919"/>
              <a:gd name="connsiteY3" fmla="*/ 3309783 h 6762563"/>
              <a:gd name="connsiteX4" fmla="*/ 5987694 w 10106919"/>
              <a:gd name="connsiteY4" fmla="*/ 6762563 h 6762563"/>
              <a:gd name="connsiteX0" fmla="*/ 5987694 w 9412724"/>
              <a:gd name="connsiteY0" fmla="*/ 6762563 h 6762563"/>
              <a:gd name="connsiteX1" fmla="*/ 0 w 9412724"/>
              <a:gd name="connsiteY1" fmla="*/ 457735 h 6762563"/>
              <a:gd name="connsiteX2" fmla="*/ 9412724 w 9412724"/>
              <a:gd name="connsiteY2" fmla="*/ 458017 h 6762563"/>
              <a:gd name="connsiteX3" fmla="*/ 9396663 w 9412724"/>
              <a:gd name="connsiteY3" fmla="*/ 3309783 h 6762563"/>
              <a:gd name="connsiteX4" fmla="*/ 5987694 w 9412724"/>
              <a:gd name="connsiteY4" fmla="*/ 6762563 h 6762563"/>
              <a:gd name="connsiteX0" fmla="*/ 5993709 w 9418739"/>
              <a:gd name="connsiteY0" fmla="*/ 6771601 h 6771601"/>
              <a:gd name="connsiteX1" fmla="*/ 0 w 9418739"/>
              <a:gd name="connsiteY1" fmla="*/ 454741 h 6771601"/>
              <a:gd name="connsiteX2" fmla="*/ 9418739 w 9418739"/>
              <a:gd name="connsiteY2" fmla="*/ 467055 h 6771601"/>
              <a:gd name="connsiteX3" fmla="*/ 9402678 w 9418739"/>
              <a:gd name="connsiteY3" fmla="*/ 3318821 h 6771601"/>
              <a:gd name="connsiteX4" fmla="*/ 5993709 w 9418739"/>
              <a:gd name="connsiteY4" fmla="*/ 6771601 h 6771601"/>
              <a:gd name="connsiteX0" fmla="*/ 5993709 w 9418739"/>
              <a:gd name="connsiteY0" fmla="*/ 6316860 h 6316860"/>
              <a:gd name="connsiteX1" fmla="*/ 0 w 9418739"/>
              <a:gd name="connsiteY1" fmla="*/ 0 h 6316860"/>
              <a:gd name="connsiteX2" fmla="*/ 9418739 w 9418739"/>
              <a:gd name="connsiteY2" fmla="*/ 12314 h 6316860"/>
              <a:gd name="connsiteX3" fmla="*/ 9402678 w 9418739"/>
              <a:gd name="connsiteY3" fmla="*/ 2864080 h 6316860"/>
              <a:gd name="connsiteX4" fmla="*/ 5993709 w 9418739"/>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2678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09671"/>
              <a:gd name="connsiteY0" fmla="*/ 6316860 h 6316860"/>
              <a:gd name="connsiteX1" fmla="*/ 0 w 9409671"/>
              <a:gd name="connsiteY1" fmla="*/ 0 h 6316860"/>
              <a:gd name="connsiteX2" fmla="*/ 9388660 w 9409671"/>
              <a:gd name="connsiteY2" fmla="*/ 6298 h 6316860"/>
              <a:gd name="connsiteX3" fmla="*/ 9408694 w 9409671"/>
              <a:gd name="connsiteY3" fmla="*/ 2864080 h 6316860"/>
              <a:gd name="connsiteX4" fmla="*/ 5993709 w 9409671"/>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69645 w 9418739"/>
              <a:gd name="connsiteY0" fmla="*/ 6334908 h 6334908"/>
              <a:gd name="connsiteX1" fmla="*/ 0 w 9418739"/>
              <a:gd name="connsiteY1" fmla="*/ 0 h 6334908"/>
              <a:gd name="connsiteX2" fmla="*/ 9418739 w 9418739"/>
              <a:gd name="connsiteY2" fmla="*/ 282 h 6334908"/>
              <a:gd name="connsiteX3" fmla="*/ 9408694 w 9418739"/>
              <a:gd name="connsiteY3" fmla="*/ 2864080 h 6334908"/>
              <a:gd name="connsiteX4" fmla="*/ 5969645 w 9418739"/>
              <a:gd name="connsiteY4" fmla="*/ 6334908 h 6334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739" h="6334908">
                <a:moveTo>
                  <a:pt x="5969645" y="6334908"/>
                </a:moveTo>
                <a:cubicBezTo>
                  <a:pt x="4952978" y="5366273"/>
                  <a:pt x="1101552" y="1098883"/>
                  <a:pt x="0" y="0"/>
                </a:cubicBezTo>
                <a:lnTo>
                  <a:pt x="9418739" y="282"/>
                </a:lnTo>
                <a:cubicBezTo>
                  <a:pt x="9408714" y="1408070"/>
                  <a:pt x="9419061" y="2019864"/>
                  <a:pt x="9408694" y="2864080"/>
                </a:cubicBezTo>
                <a:cubicBezTo>
                  <a:pt x="8495957" y="3774468"/>
                  <a:pt x="6986313" y="5402554"/>
                  <a:pt x="5969645" y="6334908"/>
                </a:cubicBezTo>
                <a:close/>
              </a:path>
            </a:pathLst>
          </a:custGeom>
          <a:solidFill>
            <a:srgbClr val="3C545F"/>
          </a:solidFill>
        </p:spPr>
        <p:txBody>
          <a:bodyPr/>
          <a:lstStyle>
            <a:lvl1pPr marL="0" indent="0">
              <a:buNone/>
              <a:defRPr sz="100">
                <a:solidFill>
                  <a:srgbClr val="3C545F"/>
                </a:solidFill>
              </a:defRPr>
            </a:lvl1pPr>
          </a:lstStyle>
          <a:p>
            <a:endParaRPr lang="en-US"/>
          </a:p>
        </p:txBody>
      </p:sp>
    </p:spTree>
    <p:extLst>
      <p:ext uri="{BB962C8B-B14F-4D97-AF65-F5344CB8AC3E}">
        <p14:creationId xmlns:p14="http://schemas.microsoft.com/office/powerpoint/2010/main" val="2259700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60D7E-4C05-A6B3-5FDB-0B1166CCC756}"/>
              </a:ext>
            </a:extLst>
          </p:cNvPr>
          <p:cNvPicPr>
            <a:picLocks noChangeAspect="1"/>
          </p:cNvPicPr>
          <p:nvPr userDrawn="1"/>
        </p:nvPicPr>
        <p:blipFill>
          <a:blip r:embed="rId2"/>
          <a:srcRect l="20" r="20"/>
          <a:stretch/>
        </p:blipFill>
        <p:spPr>
          <a:xfrm>
            <a:off x="0" y="860257"/>
            <a:ext cx="12192000" cy="5143500"/>
          </a:xfrm>
          <a:prstGeom prst="rect">
            <a:avLst/>
          </a:prstGeom>
        </p:spPr>
      </p:pic>
      <p:sp>
        <p:nvSpPr>
          <p:cNvPr id="4" name="Rectangle 3">
            <a:extLst>
              <a:ext uri="{FF2B5EF4-FFF2-40B4-BE49-F238E27FC236}">
                <a16:creationId xmlns:a16="http://schemas.microsoft.com/office/drawing/2014/main" id="{D252EF0F-865E-3C9F-B011-7DF3C5B6E893}"/>
              </a:ext>
            </a:extLst>
          </p:cNvPr>
          <p:cNvSpPr/>
          <p:nvPr userDrawn="1"/>
        </p:nvSpPr>
        <p:spPr>
          <a:xfrm>
            <a:off x="0" y="842211"/>
            <a:ext cx="12192000" cy="5197642"/>
          </a:xfrm>
          <a:prstGeom prst="rect">
            <a:avLst/>
          </a:pr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rial Narrow" panose="020B0606020202030204" pitchFamily="34" charset="0"/>
            </a:endParaRPr>
          </a:p>
        </p:txBody>
      </p:sp>
      <p:sp>
        <p:nvSpPr>
          <p:cNvPr id="6" name="Rectangle 5">
            <a:extLst>
              <a:ext uri="{FF2B5EF4-FFF2-40B4-BE49-F238E27FC236}">
                <a16:creationId xmlns:a16="http://schemas.microsoft.com/office/drawing/2014/main" id="{BDFE5A0E-A026-C27A-76D5-8FE01DCC2653}"/>
              </a:ext>
            </a:extLst>
          </p:cNvPr>
          <p:cNvSpPr/>
          <p:nvPr userDrawn="1"/>
        </p:nvSpPr>
        <p:spPr>
          <a:xfrm>
            <a:off x="0" y="-850"/>
            <a:ext cx="12192000" cy="861108"/>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1" name="Title 1">
            <a:extLst>
              <a:ext uri="{FF2B5EF4-FFF2-40B4-BE49-F238E27FC236}">
                <a16:creationId xmlns:a16="http://schemas.microsoft.com/office/drawing/2014/main" id="{3BC0A182-FCC6-FEF6-B3D1-C9F256795958}"/>
              </a:ext>
            </a:extLst>
          </p:cNvPr>
          <p:cNvSpPr>
            <a:spLocks noGrp="1"/>
          </p:cNvSpPr>
          <p:nvPr>
            <p:ph type="ctrTitle" hasCustomPrompt="1"/>
          </p:nvPr>
        </p:nvSpPr>
        <p:spPr>
          <a:xfrm>
            <a:off x="523373" y="3960733"/>
            <a:ext cx="6015789" cy="1706381"/>
          </a:xfrm>
        </p:spPr>
        <p:txBody>
          <a:bodyPr anchor="ctr">
            <a:normAutofit/>
          </a:bodyPr>
          <a:lstStyle>
            <a:lvl1pPr algn="l">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4139039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4D544D-EAED-298B-5216-1383ACD94F54}"/>
              </a:ext>
            </a:extLst>
          </p:cNvPr>
          <p:cNvSpPr/>
          <p:nvPr userDrawn="1"/>
        </p:nvSpPr>
        <p:spPr>
          <a:xfrm>
            <a:off x="0" y="842211"/>
            <a:ext cx="12192000" cy="5197642"/>
          </a:xfrm>
          <a:prstGeom prst="rect">
            <a:avLst/>
          </a:pr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rial Narrow" panose="020B0606020202030204" pitchFamily="34" charset="0"/>
            </a:endParaRPr>
          </a:p>
        </p:txBody>
      </p:sp>
      <p:sp>
        <p:nvSpPr>
          <p:cNvPr id="8" name="Picture Placeholder 2">
            <a:extLst>
              <a:ext uri="{FF2B5EF4-FFF2-40B4-BE49-F238E27FC236}">
                <a16:creationId xmlns:a16="http://schemas.microsoft.com/office/drawing/2014/main" id="{9AA2D786-1621-3F92-C3CE-5EADE7E00BA7}"/>
              </a:ext>
            </a:extLst>
          </p:cNvPr>
          <p:cNvSpPr>
            <a:spLocks noGrp="1"/>
          </p:cNvSpPr>
          <p:nvPr>
            <p:ph type="pic" sz="quarter" idx="10" hasCustomPrompt="1"/>
          </p:nvPr>
        </p:nvSpPr>
        <p:spPr>
          <a:xfrm>
            <a:off x="0" y="854075"/>
            <a:ext cx="12192000" cy="5143500"/>
          </a:xfrm>
          <a:prstGeom prst="rect">
            <a:avLst/>
          </a:prstGeom>
        </p:spPr>
        <p:txBody>
          <a:bodyPr/>
          <a:lstStyle>
            <a:lvl1pPr marL="0" indent="0">
              <a:buNone/>
              <a:defRPr/>
            </a:lvl1pPr>
          </a:lstStyle>
          <a:p>
            <a:r>
              <a:rPr lang="en-US"/>
              <a:t> </a:t>
            </a:r>
          </a:p>
        </p:txBody>
      </p:sp>
      <p:sp>
        <p:nvSpPr>
          <p:cNvPr id="6" name="Rectangle 5">
            <a:extLst>
              <a:ext uri="{FF2B5EF4-FFF2-40B4-BE49-F238E27FC236}">
                <a16:creationId xmlns:a16="http://schemas.microsoft.com/office/drawing/2014/main" id="{BDFE5A0E-A026-C27A-76D5-8FE01DCC2653}"/>
              </a:ext>
            </a:extLst>
          </p:cNvPr>
          <p:cNvSpPr/>
          <p:nvPr userDrawn="1"/>
        </p:nvSpPr>
        <p:spPr>
          <a:xfrm>
            <a:off x="0" y="-850"/>
            <a:ext cx="12192000" cy="861108"/>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1" name="Title 1">
            <a:extLst>
              <a:ext uri="{FF2B5EF4-FFF2-40B4-BE49-F238E27FC236}">
                <a16:creationId xmlns:a16="http://schemas.microsoft.com/office/drawing/2014/main" id="{3BC0A182-FCC6-FEF6-B3D1-C9F256795958}"/>
              </a:ext>
            </a:extLst>
          </p:cNvPr>
          <p:cNvSpPr>
            <a:spLocks noGrp="1"/>
          </p:cNvSpPr>
          <p:nvPr>
            <p:ph type="ctrTitle" hasCustomPrompt="1"/>
          </p:nvPr>
        </p:nvSpPr>
        <p:spPr>
          <a:xfrm>
            <a:off x="523373" y="3960733"/>
            <a:ext cx="6015789" cy="1706381"/>
          </a:xfrm>
        </p:spPr>
        <p:txBody>
          <a:bodyPr anchor="ctr">
            <a:normAutofit/>
          </a:bodyPr>
          <a:lstStyle>
            <a:lvl1pPr algn="l">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2009940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28B05-C2E6-62D5-E81B-1DB37E7F12BC}"/>
              </a:ext>
            </a:extLst>
          </p:cNvPr>
          <p:cNvPicPr>
            <a:picLocks noChangeAspect="1"/>
          </p:cNvPicPr>
          <p:nvPr userDrawn="1"/>
        </p:nvPicPr>
        <p:blipFill>
          <a:blip r:embed="rId2"/>
          <a:srcRect l="55" r="55"/>
          <a:stretch/>
        </p:blipFill>
        <p:spPr>
          <a:xfrm>
            <a:off x="0" y="-8276"/>
            <a:ext cx="12192000" cy="6868345"/>
          </a:xfrm>
          <a:prstGeom prst="rect">
            <a:avLst/>
          </a:prstGeom>
        </p:spPr>
      </p:pic>
      <p:sp>
        <p:nvSpPr>
          <p:cNvPr id="4" name="Rectangle 3">
            <a:extLst>
              <a:ext uri="{FF2B5EF4-FFF2-40B4-BE49-F238E27FC236}">
                <a16:creationId xmlns:a16="http://schemas.microsoft.com/office/drawing/2014/main" id="{5C7F6322-8D5F-0C46-F4E6-C031E5205518}"/>
              </a:ext>
            </a:extLst>
          </p:cNvPr>
          <p:cNvSpPr/>
          <p:nvPr userDrawn="1"/>
        </p:nvSpPr>
        <p:spPr>
          <a:xfrm>
            <a:off x="0" y="-10346"/>
            <a:ext cx="12192000" cy="6868345"/>
          </a:xfrm>
          <a:prstGeom prst="rect">
            <a:avLst/>
          </a:prstGeom>
          <a:solidFill>
            <a:srgbClr val="1A37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5" name="Title 1">
            <a:extLst>
              <a:ext uri="{FF2B5EF4-FFF2-40B4-BE49-F238E27FC236}">
                <a16:creationId xmlns:a16="http://schemas.microsoft.com/office/drawing/2014/main" id="{B5BD580E-196D-18A1-3052-59AAAC4AFAAA}"/>
              </a:ext>
            </a:extLst>
          </p:cNvPr>
          <p:cNvSpPr>
            <a:spLocks noGrp="1"/>
          </p:cNvSpPr>
          <p:nvPr>
            <p:ph type="ctrTitle" hasCustomPrompt="1"/>
          </p:nvPr>
        </p:nvSpPr>
        <p:spPr>
          <a:xfrm>
            <a:off x="0" y="2565070"/>
            <a:ext cx="12192000" cy="1706381"/>
          </a:xfrm>
        </p:spPr>
        <p:txBody>
          <a:bodyPr anchor="ctr">
            <a:normAutofit/>
          </a:bodyPr>
          <a:lstStyle>
            <a:lvl1pPr algn="ctr">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4269152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Divider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89E1FB-4D8F-0F96-1942-08127BD35322}"/>
              </a:ext>
            </a:extLst>
          </p:cNvPr>
          <p:cNvSpPr>
            <a:spLocks noGrp="1"/>
          </p:cNvSpPr>
          <p:nvPr>
            <p:ph type="pic" sz="quarter" idx="10" hasCustomPrompt="1"/>
          </p:nvPr>
        </p:nvSpPr>
        <p:spPr>
          <a:xfrm>
            <a:off x="0" y="0"/>
            <a:ext cx="12192000" cy="6858000"/>
          </a:xfrm>
          <a:prstGeom prst="rect">
            <a:avLst/>
          </a:prstGeom>
          <a:solidFill>
            <a:srgbClr val="536972"/>
          </a:solidFill>
        </p:spPr>
        <p:txBody>
          <a:bodyPr/>
          <a:lstStyle>
            <a:lvl1pPr marL="0" indent="0">
              <a:buNone/>
              <a:defRPr/>
            </a:lvl1pPr>
          </a:lstStyle>
          <a:p>
            <a:r>
              <a:rPr lang="en-US"/>
              <a:t>  </a:t>
            </a:r>
          </a:p>
        </p:txBody>
      </p:sp>
      <p:sp>
        <p:nvSpPr>
          <p:cNvPr id="5" name="Title 1">
            <a:extLst>
              <a:ext uri="{FF2B5EF4-FFF2-40B4-BE49-F238E27FC236}">
                <a16:creationId xmlns:a16="http://schemas.microsoft.com/office/drawing/2014/main" id="{5B1B8823-DDE2-DBF3-7EE9-F098203803C7}"/>
              </a:ext>
            </a:extLst>
          </p:cNvPr>
          <p:cNvSpPr>
            <a:spLocks noGrp="1"/>
          </p:cNvSpPr>
          <p:nvPr>
            <p:ph type="ctrTitle" hasCustomPrompt="1"/>
          </p:nvPr>
        </p:nvSpPr>
        <p:spPr>
          <a:xfrm>
            <a:off x="0" y="2276312"/>
            <a:ext cx="12192000" cy="996277"/>
          </a:xfrm>
        </p:spPr>
        <p:txBody>
          <a:bodyPr anchor="ctr">
            <a:normAutofit/>
          </a:bodyPr>
          <a:lstStyle>
            <a:lvl1pPr algn="ctr">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7025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Wrap Up Slide">
    <p:spTree>
      <p:nvGrpSpPr>
        <p:cNvPr id="1" name=""/>
        <p:cNvGrpSpPr/>
        <p:nvPr/>
      </p:nvGrpSpPr>
      <p:grpSpPr>
        <a:xfrm>
          <a:off x="0" y="0"/>
          <a:ext cx="0" cy="0"/>
          <a:chOff x="0" y="0"/>
          <a:chExt cx="0" cy="0"/>
        </a:xfrm>
      </p:grpSpPr>
      <p:sp>
        <p:nvSpPr>
          <p:cNvPr id="3" name="Rectangle 2"/>
          <p:cNvSpPr/>
          <p:nvPr userDrawn="1"/>
        </p:nvSpPr>
        <p:spPr>
          <a:xfrm>
            <a:off x="0"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13" name="Group 12"/>
          <p:cNvGrpSpPr/>
          <p:nvPr userDrawn="1"/>
        </p:nvGrpSpPr>
        <p:grpSpPr>
          <a:xfrm>
            <a:off x="1477110" y="2090734"/>
            <a:ext cx="2416333" cy="2421217"/>
            <a:chOff x="5973056" y="1616286"/>
            <a:chExt cx="1054142" cy="1056273"/>
          </a:xfrm>
        </p:grpSpPr>
        <p:sp>
          <p:nvSpPr>
            <p:cNvPr id="14" name="Freeform 6"/>
            <p:cNvSpPr>
              <a:spLocks/>
            </p:cNvSpPr>
            <p:nvPr/>
          </p:nvSpPr>
          <p:spPr bwMode="auto">
            <a:xfrm>
              <a:off x="6134183" y="1616286"/>
              <a:ext cx="893015" cy="970168"/>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5" name="Freeform 7"/>
            <p:cNvSpPr>
              <a:spLocks/>
            </p:cNvSpPr>
            <p:nvPr/>
          </p:nvSpPr>
          <p:spPr bwMode="auto">
            <a:xfrm>
              <a:off x="5973056" y="2008445"/>
              <a:ext cx="558401" cy="664114"/>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20" name="Picture Placeholder 2"/>
          <p:cNvSpPr>
            <a:spLocks noGrp="1"/>
          </p:cNvSpPr>
          <p:nvPr>
            <p:ph type="pic" idx="13" hasCustomPrompt="1"/>
          </p:nvPr>
        </p:nvSpPr>
        <p:spPr>
          <a:xfrm>
            <a:off x="3248450" y="2137719"/>
            <a:ext cx="1215306" cy="1218387"/>
          </a:xfrm>
          <a:prstGeom prst="ellipse">
            <a:avLst/>
          </a:prstGeom>
          <a:solidFill>
            <a:srgbClr val="F2F2F2"/>
          </a:solidFill>
        </p:spPr>
        <p:txBody>
          <a:bodyPr lIns="0" tIns="0" rIns="0" anchor="t" anchorCtr="0"/>
          <a:lstStyle>
            <a:lvl1pPr marL="0" indent="0" algn="ctr">
              <a:buNone/>
              <a:defRPr sz="14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headshot </a:t>
            </a:r>
          </a:p>
        </p:txBody>
      </p:sp>
      <p:sp>
        <p:nvSpPr>
          <p:cNvPr id="19"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798691" y="2711523"/>
            <a:ext cx="6037542" cy="535353"/>
          </a:xfrm>
        </p:spPr>
        <p:txBody>
          <a:bodyPr anchor="ctr">
            <a:noAutofit/>
          </a:bodyPr>
          <a:lstStyle>
            <a:lvl1pPr algn="l">
              <a:defRPr lang="en-US" sz="3600" b="1" kern="1200" baseline="0" dirty="0">
                <a:solidFill>
                  <a:prstClr val="white"/>
                </a:solidFill>
                <a:latin typeface="Arial Narrow" panose="020B0606020202030204" pitchFamily="34" charset="0"/>
                <a:ea typeface="+mn-ea"/>
                <a:cs typeface="+mn-cs"/>
              </a:defRPr>
            </a:lvl1pPr>
          </a:lstStyle>
          <a:p>
            <a:r>
              <a:rPr lang="en-US"/>
              <a:t>CLICK TO INSERT NAME</a:t>
            </a:r>
          </a:p>
        </p:txBody>
      </p:sp>
      <p:sp>
        <p:nvSpPr>
          <p:cNvPr id="21" name="Text Placeholder 30"/>
          <p:cNvSpPr>
            <a:spLocks noGrp="1"/>
          </p:cNvSpPr>
          <p:nvPr>
            <p:ph type="body" sz="quarter" idx="10" hasCustomPrompt="1"/>
          </p:nvPr>
        </p:nvSpPr>
        <p:spPr>
          <a:xfrm>
            <a:off x="4810566" y="3255940"/>
            <a:ext cx="6017645" cy="322328"/>
          </a:xfrm>
          <a:prstGeom prst="rect">
            <a:avLst/>
          </a:prstGeom>
        </p:spPr>
        <p:txBody>
          <a:bodyPr/>
          <a:lstStyle>
            <a:lvl1pPr marL="0" indent="0">
              <a:buNone/>
              <a:defRPr kumimoji="0" lang="en-US" sz="2000" b="0" i="0" u="none" strike="noStrike" kern="1200" cap="none" spc="600" normalizeH="0" baseline="0" dirty="0">
                <a:ln>
                  <a:noFill/>
                </a:ln>
                <a:solidFill>
                  <a:prstClr val="white"/>
                </a:solidFill>
                <a:effectLst/>
                <a:uLnTx/>
                <a:uFillTx/>
                <a:latin typeface="Arial Narrow" panose="020B0606020202030204" pitchFamily="34" charset="0"/>
                <a:ea typeface="+mn-ea"/>
                <a:cs typeface="+mn-cs"/>
              </a:defRPr>
            </a:lvl1pPr>
            <a:lvl5pPr>
              <a:defRPr/>
            </a:lvl5pPr>
          </a:lstStyle>
          <a:p>
            <a:pPr lvl="0"/>
            <a:r>
              <a:rPr lang="en-US"/>
              <a:t>CLICK TO INSERT TITLE</a:t>
            </a:r>
          </a:p>
        </p:txBody>
      </p:sp>
      <p:sp>
        <p:nvSpPr>
          <p:cNvPr id="22" name="Text Placeholder 30"/>
          <p:cNvSpPr>
            <a:spLocks noGrp="1"/>
          </p:cNvSpPr>
          <p:nvPr>
            <p:ph type="body" sz="quarter" idx="11" hasCustomPrompt="1"/>
          </p:nvPr>
        </p:nvSpPr>
        <p:spPr>
          <a:xfrm>
            <a:off x="4810566" y="3580909"/>
            <a:ext cx="6017645" cy="323576"/>
          </a:xfrm>
          <a:prstGeom prst="rect">
            <a:avLst/>
          </a:prstGeom>
        </p:spPr>
        <p:txBody>
          <a:bodyPr/>
          <a:lstStyle>
            <a:lvl1pPr marL="0" indent="0">
              <a:buNone/>
              <a:defRPr lang="en-US" sz="2000" kern="1200" baseline="0" dirty="0">
                <a:solidFill>
                  <a:srgbClr val="FFFFFF"/>
                </a:solidFill>
                <a:latin typeface="Arial Narrow" panose="020B0606020202030204" pitchFamily="34" charset="0"/>
                <a:ea typeface="+mn-ea"/>
                <a:cs typeface="Arial Narrow" panose="020B0606020202030204" pitchFamily="34" charset="0"/>
              </a:defRPr>
            </a:lvl1pPr>
            <a:lvl5pPr>
              <a:defRPr/>
            </a:lvl5pPr>
          </a:lstStyle>
          <a:p>
            <a:pPr lvl="0"/>
            <a:r>
              <a:rPr lang="en-US"/>
              <a:t>Click to insert email address</a:t>
            </a:r>
          </a:p>
        </p:txBody>
      </p:sp>
      <p:sp>
        <p:nvSpPr>
          <p:cNvPr id="23" name="Text Placeholder 30"/>
          <p:cNvSpPr>
            <a:spLocks noGrp="1"/>
          </p:cNvSpPr>
          <p:nvPr>
            <p:ph type="body" sz="quarter" idx="12" hasCustomPrompt="1"/>
          </p:nvPr>
        </p:nvSpPr>
        <p:spPr>
          <a:xfrm>
            <a:off x="4810566" y="3913093"/>
            <a:ext cx="6017645" cy="319638"/>
          </a:xfrm>
          <a:prstGeom prst="rect">
            <a:avLst/>
          </a:prstGeom>
        </p:spPr>
        <p:txBody>
          <a:bodyPr/>
          <a:lstStyle>
            <a:lvl1pPr marL="0" indent="0">
              <a:buNone/>
              <a:defRPr kumimoji="0" lang="en-US" sz="2000" b="0" i="0" u="none" strike="noStrike" kern="1200" cap="none" spc="0" normalizeH="0" baseline="0" dirty="0">
                <a:ln>
                  <a:noFill/>
                </a:ln>
                <a:solidFill>
                  <a:srgbClr val="FFFFFF"/>
                </a:solidFill>
                <a:effectLst/>
                <a:uLnTx/>
                <a:uFillTx/>
                <a:latin typeface="Arial Narrow" panose="020B0606020202030204" pitchFamily="34" charset="0"/>
                <a:ea typeface="+mn-ea"/>
                <a:cs typeface="Arial Narrow" panose="020B0606020202030204" pitchFamily="34" charset="0"/>
              </a:defRPr>
            </a:lvl1pPr>
            <a:lvl5pPr>
              <a:defRPr/>
            </a:lvl5pPr>
          </a:lstStyle>
          <a:p>
            <a:pPr lvl="0"/>
            <a:r>
              <a:rPr lang="en-US"/>
              <a:t>Click to insert phone number</a:t>
            </a:r>
          </a:p>
        </p:txBody>
      </p:sp>
    </p:spTree>
    <p:extLst>
      <p:ext uri="{BB962C8B-B14F-4D97-AF65-F5344CB8AC3E}">
        <p14:creationId xmlns:p14="http://schemas.microsoft.com/office/powerpoint/2010/main" val="3997240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Wrap Up Slide">
    <p:spTree>
      <p:nvGrpSpPr>
        <p:cNvPr id="1" name=""/>
        <p:cNvGrpSpPr/>
        <p:nvPr/>
      </p:nvGrpSpPr>
      <p:grpSpPr>
        <a:xfrm>
          <a:off x="0" y="0"/>
          <a:ext cx="0" cy="0"/>
          <a:chOff x="0" y="0"/>
          <a:chExt cx="0" cy="0"/>
        </a:xfrm>
      </p:grpSpPr>
      <p:sp>
        <p:nvSpPr>
          <p:cNvPr id="3" name="Rectangle 2"/>
          <p:cNvSpPr/>
          <p:nvPr userDrawn="1"/>
        </p:nvSpPr>
        <p:spPr>
          <a:xfrm>
            <a:off x="0"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1037" y="1074098"/>
            <a:ext cx="2281369" cy="2264345"/>
          </a:xfrm>
          <a:prstGeom prst="rect">
            <a:avLst/>
          </a:prstGeom>
        </p:spPr>
      </p:pic>
      <p:sp>
        <p:nvSpPr>
          <p:cNvPr id="5" name="Title 5"/>
          <p:cNvSpPr txBox="1">
            <a:spLocks/>
          </p:cNvSpPr>
          <p:nvPr userDrawn="1"/>
        </p:nvSpPr>
        <p:spPr>
          <a:xfrm>
            <a:off x="3232954" y="1394084"/>
            <a:ext cx="9107872" cy="1624371"/>
          </a:xfrm>
          <a:prstGeom prst="rect">
            <a:avLst/>
          </a:prstGeom>
          <a:noFill/>
        </p:spPr>
        <p:txBody>
          <a:bodyPr vert="horz" lIns="91416" tIns="45708" rIns="91416" bIns="45708" rtlCol="0" anchor="ctr">
            <a:noAutofit/>
          </a:bodyPr>
          <a:lstStyle>
            <a:lvl1pPr algn="l" defTabSz="914400" rtl="0" eaLnBrk="1" latinLnBrk="0" hangingPunct="1">
              <a:spcBef>
                <a:spcPct val="0"/>
              </a:spcBef>
              <a:buNone/>
              <a:defRPr sz="4000" b="1" kern="1200" spc="0">
                <a:solidFill>
                  <a:schemeClr val="tx1">
                    <a:lumMod val="50000"/>
                    <a:lumOff val="50000"/>
                  </a:schemeClr>
                </a:solidFill>
                <a:latin typeface="Arial Narrow" panose="020B0606020202030204" pitchFamily="34" charset="0"/>
                <a:ea typeface="+mj-ea"/>
                <a:cs typeface="+mj-cs"/>
              </a:defRPr>
            </a:lvl1pPr>
          </a:lstStyle>
          <a:p>
            <a:pPr marL="0" marR="0" lvl="0" indent="0" defTabSz="914126"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300" normalizeH="0" baseline="0" noProof="0">
                <a:ln w="12700">
                  <a:solidFill>
                    <a:prstClr val="white"/>
                  </a:solidFill>
                </a:ln>
                <a:noFill/>
                <a:effectLst/>
                <a:uLnTx/>
                <a:uFillTx/>
                <a:latin typeface="Arial Narrow" panose="020B0606020202030204" pitchFamily="34" charset="0"/>
                <a:ea typeface="+mj-ea"/>
                <a:cs typeface="+mj-cs"/>
              </a:rPr>
              <a:t>THANK YOU! </a:t>
            </a:r>
          </a:p>
        </p:txBody>
      </p:sp>
      <p:sp>
        <p:nvSpPr>
          <p:cNvPr id="11" name="Picture Placeholder 2"/>
          <p:cNvSpPr>
            <a:spLocks noGrp="1"/>
          </p:cNvSpPr>
          <p:nvPr>
            <p:ph type="pic" idx="13" hasCustomPrompt="1"/>
          </p:nvPr>
        </p:nvSpPr>
        <p:spPr>
          <a:xfrm>
            <a:off x="3444393" y="3491346"/>
            <a:ext cx="1788734" cy="1793269"/>
          </a:xfrm>
          <a:prstGeom prst="ellipse">
            <a:avLst/>
          </a:prstGeom>
          <a:solidFill>
            <a:srgbClr val="F2F2F2"/>
          </a:solidFill>
        </p:spPr>
        <p:txBody>
          <a:bodyPr lIns="0" tIns="0" rIns="0" anchor="t" anchorCtr="0"/>
          <a:lstStyle>
            <a:lvl1pPr marL="0" indent="0" algn="ctr">
              <a:buNone/>
              <a:defRPr sz="14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headshot </a:t>
            </a:r>
          </a:p>
        </p:txBody>
      </p:sp>
      <p:sp>
        <p:nvSpPr>
          <p:cNvPr id="10"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5339019" y="3619985"/>
            <a:ext cx="6037542" cy="535353"/>
          </a:xfrm>
        </p:spPr>
        <p:txBody>
          <a:bodyPr anchor="ctr">
            <a:noAutofit/>
          </a:bodyPr>
          <a:lstStyle>
            <a:lvl1pPr algn="l">
              <a:defRPr lang="en-US" sz="3600" b="1" kern="1200" baseline="0" dirty="0">
                <a:solidFill>
                  <a:prstClr val="white"/>
                </a:solidFill>
                <a:latin typeface="Arial Narrow" panose="020B0606020202030204" pitchFamily="34" charset="0"/>
                <a:ea typeface="+mn-ea"/>
                <a:cs typeface="+mn-cs"/>
              </a:defRPr>
            </a:lvl1pPr>
          </a:lstStyle>
          <a:p>
            <a:r>
              <a:rPr lang="en-US"/>
              <a:t>CLICK TO INSERT NAME</a:t>
            </a:r>
          </a:p>
        </p:txBody>
      </p:sp>
      <p:sp>
        <p:nvSpPr>
          <p:cNvPr id="12" name="Text Placeholder 30"/>
          <p:cNvSpPr>
            <a:spLocks noGrp="1"/>
          </p:cNvSpPr>
          <p:nvPr>
            <p:ph type="body" sz="quarter" idx="10" hasCustomPrompt="1"/>
          </p:nvPr>
        </p:nvSpPr>
        <p:spPr>
          <a:xfrm>
            <a:off x="5350894" y="4164402"/>
            <a:ext cx="6017645" cy="322328"/>
          </a:xfrm>
          <a:prstGeom prst="rect">
            <a:avLst/>
          </a:prstGeom>
        </p:spPr>
        <p:txBody>
          <a:bodyPr/>
          <a:lstStyle>
            <a:lvl1pPr marL="0" indent="0">
              <a:buNone/>
              <a:defRPr kumimoji="0" lang="en-US" sz="2000" b="0" i="0" u="none" strike="noStrike" kern="1200" cap="none" spc="600" normalizeH="0" baseline="0" dirty="0">
                <a:ln>
                  <a:noFill/>
                </a:ln>
                <a:solidFill>
                  <a:prstClr val="white"/>
                </a:solidFill>
                <a:effectLst/>
                <a:uLnTx/>
                <a:uFillTx/>
                <a:latin typeface="Arial Narrow" panose="020B0606020202030204" pitchFamily="34" charset="0"/>
                <a:ea typeface="+mn-ea"/>
                <a:cs typeface="+mn-cs"/>
              </a:defRPr>
            </a:lvl1pPr>
            <a:lvl5pPr>
              <a:defRPr/>
            </a:lvl5pPr>
          </a:lstStyle>
          <a:p>
            <a:pPr lvl="0"/>
            <a:r>
              <a:rPr lang="en-US"/>
              <a:t>CLICK TO INSERT TITLE</a:t>
            </a:r>
          </a:p>
        </p:txBody>
      </p:sp>
      <p:sp>
        <p:nvSpPr>
          <p:cNvPr id="13" name="Text Placeholder 30"/>
          <p:cNvSpPr>
            <a:spLocks noGrp="1"/>
          </p:cNvSpPr>
          <p:nvPr>
            <p:ph type="body" sz="quarter" idx="11" hasCustomPrompt="1"/>
          </p:nvPr>
        </p:nvSpPr>
        <p:spPr>
          <a:xfrm>
            <a:off x="5350894" y="4489371"/>
            <a:ext cx="6017645" cy="323576"/>
          </a:xfrm>
          <a:prstGeom prst="rect">
            <a:avLst/>
          </a:prstGeom>
        </p:spPr>
        <p:txBody>
          <a:bodyPr/>
          <a:lstStyle>
            <a:lvl1pPr marL="0" indent="0">
              <a:buNone/>
              <a:defRPr lang="en-US" sz="2000" kern="1200" baseline="0" dirty="0">
                <a:solidFill>
                  <a:srgbClr val="FFFFFF"/>
                </a:solidFill>
                <a:latin typeface="Arial Narrow" panose="020B0606020202030204" pitchFamily="34" charset="0"/>
                <a:ea typeface="+mn-ea"/>
                <a:cs typeface="Arial Narrow" panose="020B0606020202030204" pitchFamily="34" charset="0"/>
              </a:defRPr>
            </a:lvl1pPr>
            <a:lvl5pPr>
              <a:defRPr/>
            </a:lvl5pPr>
          </a:lstStyle>
          <a:p>
            <a:pPr lvl="0"/>
            <a:r>
              <a:rPr lang="en-US"/>
              <a:t>Click to insert email address</a:t>
            </a:r>
          </a:p>
        </p:txBody>
      </p:sp>
      <p:sp>
        <p:nvSpPr>
          <p:cNvPr id="14" name="Text Placeholder 30"/>
          <p:cNvSpPr>
            <a:spLocks noGrp="1"/>
          </p:cNvSpPr>
          <p:nvPr>
            <p:ph type="body" sz="quarter" idx="12" hasCustomPrompt="1"/>
          </p:nvPr>
        </p:nvSpPr>
        <p:spPr>
          <a:xfrm>
            <a:off x="5350894" y="4821555"/>
            <a:ext cx="6017645" cy="319638"/>
          </a:xfrm>
          <a:prstGeom prst="rect">
            <a:avLst/>
          </a:prstGeom>
        </p:spPr>
        <p:txBody>
          <a:bodyPr/>
          <a:lstStyle>
            <a:lvl1pPr marL="0" indent="0">
              <a:buNone/>
              <a:defRPr kumimoji="0" lang="en-US" sz="2000" b="0" i="0" u="none" strike="noStrike" kern="1200" cap="none" spc="0" normalizeH="0" baseline="0" dirty="0">
                <a:ln>
                  <a:noFill/>
                </a:ln>
                <a:solidFill>
                  <a:srgbClr val="FFFFFF"/>
                </a:solidFill>
                <a:effectLst/>
                <a:uLnTx/>
                <a:uFillTx/>
                <a:latin typeface="Arial Narrow" panose="020B0606020202030204" pitchFamily="34" charset="0"/>
                <a:ea typeface="+mn-ea"/>
                <a:cs typeface="Arial Narrow" panose="020B0606020202030204" pitchFamily="34" charset="0"/>
              </a:defRPr>
            </a:lvl1pPr>
            <a:lvl5pPr>
              <a:defRPr/>
            </a:lvl5pPr>
          </a:lstStyle>
          <a:p>
            <a:pPr lvl="0"/>
            <a:r>
              <a:rPr lang="en-US"/>
              <a:t>Click to insert phone number</a:t>
            </a:r>
          </a:p>
        </p:txBody>
      </p:sp>
    </p:spTree>
    <p:extLst>
      <p:ext uri="{BB962C8B-B14F-4D97-AF65-F5344CB8AC3E}">
        <p14:creationId xmlns:p14="http://schemas.microsoft.com/office/powerpoint/2010/main" val="346986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Wrap Up Slide">
    <p:spTree>
      <p:nvGrpSpPr>
        <p:cNvPr id="1" name=""/>
        <p:cNvGrpSpPr/>
        <p:nvPr/>
      </p:nvGrpSpPr>
      <p:grpSpPr>
        <a:xfrm>
          <a:off x="0" y="0"/>
          <a:ext cx="0" cy="0"/>
          <a:chOff x="0" y="0"/>
          <a:chExt cx="0" cy="0"/>
        </a:xfrm>
      </p:grpSpPr>
      <p:grpSp>
        <p:nvGrpSpPr>
          <p:cNvPr id="37" name="Group 36"/>
          <p:cNvGrpSpPr/>
          <p:nvPr userDrawn="1"/>
        </p:nvGrpSpPr>
        <p:grpSpPr>
          <a:xfrm>
            <a:off x="-4461" y="-4460"/>
            <a:ext cx="2487283" cy="5268865"/>
            <a:chOff x="-4461" y="-4460"/>
            <a:chExt cx="2487283" cy="5268865"/>
          </a:xfrm>
        </p:grpSpPr>
        <p:sp>
          <p:nvSpPr>
            <p:cNvPr id="21" name="Freeform 20"/>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36" name="Picture 3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grpSp>
        <p:nvGrpSpPr>
          <p:cNvPr id="38" name="Group 37"/>
          <p:cNvGrpSpPr/>
          <p:nvPr userDrawn="1"/>
        </p:nvGrpSpPr>
        <p:grpSpPr>
          <a:xfrm flipH="1" flipV="1">
            <a:off x="9707508" y="1591427"/>
            <a:ext cx="2484492" cy="5266573"/>
            <a:chOff x="-4461" y="-4460"/>
            <a:chExt cx="2487283" cy="5268865"/>
          </a:xfrm>
        </p:grpSpPr>
        <p:sp>
          <p:nvSpPr>
            <p:cNvPr id="39" name="Freeform 38"/>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40" name="Picture 3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sp>
        <p:nvSpPr>
          <p:cNvPr id="12" name="Title 5"/>
          <p:cNvSpPr txBox="1">
            <a:spLocks/>
          </p:cNvSpPr>
          <p:nvPr userDrawn="1"/>
        </p:nvSpPr>
        <p:spPr>
          <a:xfrm>
            <a:off x="2454957" y="2218766"/>
            <a:ext cx="6841308" cy="1624371"/>
          </a:xfrm>
          <a:prstGeom prst="rect">
            <a:avLst/>
          </a:prstGeom>
          <a:noFill/>
        </p:spPr>
        <p:txBody>
          <a:bodyPr vert="horz" lIns="91416" tIns="45708" rIns="91416" bIns="45708" rtlCol="0" anchor="ctr">
            <a:noAutofit/>
          </a:bodyPr>
          <a:lstStyle>
            <a:lvl1pPr algn="l" defTabSz="914400" rtl="0" eaLnBrk="1" latinLnBrk="0" hangingPunct="1">
              <a:spcBef>
                <a:spcPct val="0"/>
              </a:spcBef>
              <a:buNone/>
              <a:defRPr sz="4000" b="1" kern="1200" spc="0">
                <a:solidFill>
                  <a:schemeClr val="tx1">
                    <a:lumMod val="50000"/>
                    <a:lumOff val="50000"/>
                  </a:schemeClr>
                </a:solidFill>
                <a:latin typeface="Arial Narrow" panose="020B0606020202030204" pitchFamily="34" charset="0"/>
                <a:ea typeface="+mj-ea"/>
                <a:cs typeface="+mj-cs"/>
              </a:defRPr>
            </a:lvl1p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300" normalizeH="0" baseline="0" noProof="0">
                <a:ln w="19050">
                  <a:solidFill>
                    <a:schemeClr val="bg1">
                      <a:lumMod val="75000"/>
                    </a:schemeClr>
                  </a:solidFill>
                </a:ln>
                <a:noFill/>
                <a:effectLst/>
                <a:uLnTx/>
                <a:uFillTx/>
                <a:latin typeface="Arial Narrow" panose="020B0606020202030204" pitchFamily="34" charset="0"/>
                <a:ea typeface="+mj-ea"/>
                <a:cs typeface="+mj-cs"/>
              </a:rPr>
              <a:t>THANK YOU! </a:t>
            </a:r>
          </a:p>
        </p:txBody>
      </p:sp>
      <p:sp>
        <p:nvSpPr>
          <p:cNvPr id="27" name="Picture Placeholder 2"/>
          <p:cNvSpPr>
            <a:spLocks noGrp="1"/>
          </p:cNvSpPr>
          <p:nvPr>
            <p:ph type="pic" idx="13" hasCustomPrompt="1"/>
          </p:nvPr>
        </p:nvSpPr>
        <p:spPr>
          <a:xfrm>
            <a:off x="2886254" y="3770416"/>
            <a:ext cx="1788734" cy="1793269"/>
          </a:xfrm>
          <a:prstGeom prst="ellipse">
            <a:avLst/>
          </a:prstGeom>
          <a:solidFill>
            <a:srgbClr val="F2F2F2"/>
          </a:solidFill>
        </p:spPr>
        <p:txBody>
          <a:bodyPr lIns="0" tIns="0" rIns="0" anchor="t" anchorCtr="0"/>
          <a:lstStyle>
            <a:lvl1pPr marL="0" indent="0" algn="ctr">
              <a:buNone/>
              <a:defRPr sz="14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headshot </a:t>
            </a:r>
          </a:p>
        </p:txBody>
      </p:sp>
      <p:sp>
        <p:nvSpPr>
          <p:cNvPr id="20"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858070" y="3863430"/>
            <a:ext cx="4832195" cy="535353"/>
          </a:xfrm>
        </p:spPr>
        <p:txBody>
          <a:bodyPr anchor="ctr">
            <a:noAutofit/>
          </a:bodyPr>
          <a:lstStyle>
            <a:lvl1pPr algn="l">
              <a:defRPr lang="en-US" sz="3000" b="1" kern="1200" baseline="0" dirty="0">
                <a:solidFill>
                  <a:srgbClr val="57595C"/>
                </a:solidFill>
                <a:latin typeface="Arial Narrow" panose="020B0606020202030204" pitchFamily="34" charset="0"/>
                <a:ea typeface="+mn-ea"/>
                <a:cs typeface="+mn-cs"/>
              </a:defRPr>
            </a:lvl1pPr>
          </a:lstStyle>
          <a:p>
            <a:r>
              <a:rPr lang="en-US"/>
              <a:t>CLICK TO INSERT NAME</a:t>
            </a:r>
          </a:p>
        </p:txBody>
      </p:sp>
      <p:sp>
        <p:nvSpPr>
          <p:cNvPr id="22" name="Text Placeholder 30"/>
          <p:cNvSpPr>
            <a:spLocks noGrp="1"/>
          </p:cNvSpPr>
          <p:nvPr>
            <p:ph type="body" sz="quarter" idx="10" hasCustomPrompt="1"/>
          </p:nvPr>
        </p:nvSpPr>
        <p:spPr>
          <a:xfrm>
            <a:off x="4869945" y="4407847"/>
            <a:ext cx="4816269" cy="322328"/>
          </a:xfrm>
          <a:prstGeom prst="rect">
            <a:avLst/>
          </a:prstGeom>
        </p:spPr>
        <p:txBody>
          <a:bodyPr/>
          <a:lstStyle>
            <a:lvl1pPr marL="0" indent="0">
              <a:buNone/>
              <a:defRPr kumimoji="0" lang="en-US" sz="2000" b="0" i="0" u="none" strike="noStrike" kern="1200" cap="none" spc="600" normalizeH="0" baseline="0" dirty="0">
                <a:ln>
                  <a:noFill/>
                </a:ln>
                <a:solidFill>
                  <a:srgbClr val="57595C"/>
                </a:solidFill>
                <a:effectLst/>
                <a:uLnTx/>
                <a:uFillTx/>
                <a:latin typeface="Arial Narrow" panose="020B0606020202030204" pitchFamily="34" charset="0"/>
                <a:ea typeface="+mn-ea"/>
                <a:cs typeface="+mn-cs"/>
              </a:defRPr>
            </a:lvl1pPr>
            <a:lvl5pPr>
              <a:defRPr/>
            </a:lvl5pPr>
          </a:lstStyle>
          <a:p>
            <a:pPr lvl="0"/>
            <a:r>
              <a:rPr lang="en-US"/>
              <a:t>CLICK TO INSERT TITLE</a:t>
            </a:r>
          </a:p>
        </p:txBody>
      </p:sp>
      <p:sp>
        <p:nvSpPr>
          <p:cNvPr id="23" name="Text Placeholder 30"/>
          <p:cNvSpPr>
            <a:spLocks noGrp="1"/>
          </p:cNvSpPr>
          <p:nvPr>
            <p:ph type="body" sz="quarter" idx="11" hasCustomPrompt="1"/>
          </p:nvPr>
        </p:nvSpPr>
        <p:spPr>
          <a:xfrm>
            <a:off x="4869945" y="4732816"/>
            <a:ext cx="4816269" cy="323576"/>
          </a:xfrm>
          <a:prstGeom prst="rect">
            <a:avLst/>
          </a:prstGeom>
        </p:spPr>
        <p:txBody>
          <a:bodyPr/>
          <a:lstStyle>
            <a:lvl1pPr marL="0" indent="0">
              <a:buNone/>
              <a:defRPr lang="en-US" sz="2000" kern="1200" baseline="0" dirty="0">
                <a:solidFill>
                  <a:srgbClr val="57595C"/>
                </a:solidFill>
                <a:latin typeface="Arial Narrow" panose="020B0606020202030204" pitchFamily="34" charset="0"/>
                <a:ea typeface="+mn-ea"/>
                <a:cs typeface="Arial Narrow" panose="020B0606020202030204" pitchFamily="34" charset="0"/>
              </a:defRPr>
            </a:lvl1pPr>
            <a:lvl5pPr>
              <a:defRPr/>
            </a:lvl5pPr>
          </a:lstStyle>
          <a:p>
            <a:pPr lvl="0"/>
            <a:r>
              <a:rPr lang="en-US"/>
              <a:t>Click to insert email address</a:t>
            </a:r>
          </a:p>
        </p:txBody>
      </p:sp>
      <p:sp>
        <p:nvSpPr>
          <p:cNvPr id="24" name="Text Placeholder 30"/>
          <p:cNvSpPr>
            <a:spLocks noGrp="1"/>
          </p:cNvSpPr>
          <p:nvPr>
            <p:ph type="body" sz="quarter" idx="12" hasCustomPrompt="1"/>
          </p:nvPr>
        </p:nvSpPr>
        <p:spPr>
          <a:xfrm>
            <a:off x="4869945" y="5065000"/>
            <a:ext cx="4816269" cy="319638"/>
          </a:xfrm>
          <a:prstGeom prst="rect">
            <a:avLst/>
          </a:prstGeom>
        </p:spPr>
        <p:txBody>
          <a:bodyPr/>
          <a:lstStyle>
            <a:lvl1pPr marL="0" indent="0">
              <a:buNone/>
              <a:defRPr kumimoji="0" lang="en-US" sz="2000" b="0" i="0" u="none" strike="noStrike" kern="1200" cap="none" spc="0" normalizeH="0" baseline="0" dirty="0">
                <a:ln>
                  <a:noFill/>
                </a:ln>
                <a:solidFill>
                  <a:srgbClr val="57595C"/>
                </a:solidFill>
                <a:effectLst/>
                <a:uLnTx/>
                <a:uFillTx/>
                <a:latin typeface="Arial Narrow" panose="020B0606020202030204" pitchFamily="34" charset="0"/>
                <a:ea typeface="+mn-ea"/>
                <a:cs typeface="Arial Narrow" panose="020B0606020202030204" pitchFamily="34" charset="0"/>
              </a:defRPr>
            </a:lvl1pPr>
            <a:lvl5pPr>
              <a:defRPr/>
            </a:lvl5pPr>
          </a:lstStyle>
          <a:p>
            <a:pPr lvl="0"/>
            <a:r>
              <a:rPr lang="en-US"/>
              <a:t>Click to insert phone number</a:t>
            </a:r>
          </a:p>
        </p:txBody>
      </p:sp>
      <p:grpSp>
        <p:nvGrpSpPr>
          <p:cNvPr id="25" name="Group 24">
            <a:extLst>
              <a:ext uri="{FF2B5EF4-FFF2-40B4-BE49-F238E27FC236}">
                <a16:creationId xmlns:a16="http://schemas.microsoft.com/office/drawing/2014/main" id="{E6920398-E647-4670-AFCA-31B58A0620F4}"/>
              </a:ext>
            </a:extLst>
          </p:cNvPr>
          <p:cNvGrpSpPr/>
          <p:nvPr userDrawn="1"/>
        </p:nvGrpSpPr>
        <p:grpSpPr>
          <a:xfrm>
            <a:off x="5448657" y="892113"/>
            <a:ext cx="881773" cy="883555"/>
            <a:chOff x="5973056" y="1616286"/>
            <a:chExt cx="1054142" cy="1056273"/>
          </a:xfrm>
          <a:solidFill>
            <a:srgbClr val="FF0000"/>
          </a:solidFill>
        </p:grpSpPr>
        <p:sp>
          <p:nvSpPr>
            <p:cNvPr id="26" name="Freeform 6">
              <a:extLst>
                <a:ext uri="{FF2B5EF4-FFF2-40B4-BE49-F238E27FC236}">
                  <a16:creationId xmlns:a16="http://schemas.microsoft.com/office/drawing/2014/main" id="{52FFBAF2-0F95-47A1-9BE9-CC50B0DB0F93}"/>
                </a:ext>
              </a:extLst>
            </p:cNvPr>
            <p:cNvSpPr>
              <a:spLocks/>
            </p:cNvSpPr>
            <p:nvPr/>
          </p:nvSpPr>
          <p:spPr bwMode="auto">
            <a:xfrm>
              <a:off x="6134183" y="1616286"/>
              <a:ext cx="893015" cy="970168"/>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28" name="Freeform 7">
              <a:extLst>
                <a:ext uri="{FF2B5EF4-FFF2-40B4-BE49-F238E27FC236}">
                  <a16:creationId xmlns:a16="http://schemas.microsoft.com/office/drawing/2014/main" id="{4884BF57-78EB-462F-A1BF-95AD78D2DC19}"/>
                </a:ext>
              </a:extLst>
            </p:cNvPr>
            <p:cNvSpPr>
              <a:spLocks/>
            </p:cNvSpPr>
            <p:nvPr/>
          </p:nvSpPr>
          <p:spPr bwMode="auto">
            <a:xfrm>
              <a:off x="5973056" y="2008445"/>
              <a:ext cx="558401" cy="664114"/>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Tree>
    <p:extLst>
      <p:ext uri="{BB962C8B-B14F-4D97-AF65-F5344CB8AC3E}">
        <p14:creationId xmlns:p14="http://schemas.microsoft.com/office/powerpoint/2010/main" val="1158356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Wrap Up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E5D26F-E42D-8F4B-8C1E-4799B237F345}"/>
              </a:ext>
            </a:extLst>
          </p:cNvPr>
          <p:cNvPicPr>
            <a:picLocks noChangeAspect="1"/>
          </p:cNvPicPr>
          <p:nvPr userDrawn="1"/>
        </p:nvPicPr>
        <p:blipFill>
          <a:blip r:embed="rId2"/>
          <a:stretch>
            <a:fillRect/>
          </a:stretch>
        </p:blipFill>
        <p:spPr>
          <a:xfrm>
            <a:off x="2828376" y="1979557"/>
            <a:ext cx="5984130" cy="2898887"/>
          </a:xfrm>
          <a:prstGeom prst="rect">
            <a:avLst/>
          </a:prstGeom>
        </p:spPr>
      </p:pic>
      <p:grpSp>
        <p:nvGrpSpPr>
          <p:cNvPr id="37" name="Group 36"/>
          <p:cNvGrpSpPr/>
          <p:nvPr userDrawn="1"/>
        </p:nvGrpSpPr>
        <p:grpSpPr>
          <a:xfrm>
            <a:off x="-4461" y="-4460"/>
            <a:ext cx="2487283" cy="5268865"/>
            <a:chOff x="-4461" y="-4460"/>
            <a:chExt cx="2487283" cy="5268865"/>
          </a:xfrm>
        </p:grpSpPr>
        <p:sp>
          <p:nvSpPr>
            <p:cNvPr id="21" name="Freeform 20"/>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36" name="Picture 35"/>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grpSp>
        <p:nvGrpSpPr>
          <p:cNvPr id="38" name="Group 37"/>
          <p:cNvGrpSpPr/>
          <p:nvPr userDrawn="1"/>
        </p:nvGrpSpPr>
        <p:grpSpPr>
          <a:xfrm flipH="1" flipV="1">
            <a:off x="9713446" y="1603303"/>
            <a:ext cx="2484492" cy="5266573"/>
            <a:chOff x="-4461" y="-4460"/>
            <a:chExt cx="2487283" cy="5268865"/>
          </a:xfrm>
        </p:grpSpPr>
        <p:sp>
          <p:nvSpPr>
            <p:cNvPr id="39" name="Freeform 38"/>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40" name="Picture 3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spTree>
    <p:extLst>
      <p:ext uri="{BB962C8B-B14F-4D97-AF65-F5344CB8AC3E}">
        <p14:creationId xmlns:p14="http://schemas.microsoft.com/office/powerpoint/2010/main" val="2399570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16" name="Rectangle 15">
            <a:extLst>
              <a:ext uri="{FF2B5EF4-FFF2-40B4-BE49-F238E27FC236}">
                <a16:creationId xmlns:a16="http://schemas.microsoft.com/office/drawing/2014/main" id="{E7B15EC6-D3F7-250A-6DEF-14E118593FEF}"/>
              </a:ext>
            </a:extLst>
          </p:cNvPr>
          <p:cNvSpPr/>
          <p:nvPr userDrawn="1"/>
        </p:nvSpPr>
        <p:spPr>
          <a:xfrm>
            <a:off x="2806754" y="8091"/>
            <a:ext cx="9417330" cy="6332411"/>
          </a:xfrm>
          <a:custGeom>
            <a:avLst/>
            <a:gdLst>
              <a:gd name="connsiteX0" fmla="*/ 0 w 9385246"/>
              <a:gd name="connsiteY0" fmla="*/ 0 h 6356474"/>
              <a:gd name="connsiteX1" fmla="*/ 9385246 w 9385246"/>
              <a:gd name="connsiteY1" fmla="*/ 0 h 6356474"/>
              <a:gd name="connsiteX2" fmla="*/ 9385246 w 9385246"/>
              <a:gd name="connsiteY2" fmla="*/ 6356474 h 6356474"/>
              <a:gd name="connsiteX3" fmla="*/ 0 w 9385246"/>
              <a:gd name="connsiteY3" fmla="*/ 6356474 h 6356474"/>
              <a:gd name="connsiteX4" fmla="*/ 0 w 9385246"/>
              <a:gd name="connsiteY4" fmla="*/ 0 h 6356474"/>
              <a:gd name="connsiteX0" fmla="*/ 0 w 9385246"/>
              <a:gd name="connsiteY0" fmla="*/ 0 h 6356474"/>
              <a:gd name="connsiteX1" fmla="*/ 9385246 w 9385246"/>
              <a:gd name="connsiteY1" fmla="*/ 0 h 6356474"/>
              <a:gd name="connsiteX2" fmla="*/ 9373214 w 9385246"/>
              <a:gd name="connsiteY2" fmla="*/ 2885364 h 6356474"/>
              <a:gd name="connsiteX3" fmla="*/ 0 w 9385246"/>
              <a:gd name="connsiteY3" fmla="*/ 6356474 h 6356474"/>
              <a:gd name="connsiteX4" fmla="*/ 0 w 9385246"/>
              <a:gd name="connsiteY4" fmla="*/ 0 h 6356474"/>
              <a:gd name="connsiteX0" fmla="*/ 0 w 9385246"/>
              <a:gd name="connsiteY0" fmla="*/ 0 h 6332411"/>
              <a:gd name="connsiteX1" fmla="*/ 9385246 w 9385246"/>
              <a:gd name="connsiteY1" fmla="*/ 0 h 6332411"/>
              <a:gd name="connsiteX2" fmla="*/ 9373214 w 9385246"/>
              <a:gd name="connsiteY2" fmla="*/ 2885364 h 6332411"/>
              <a:gd name="connsiteX3" fmla="*/ 5937584 w 9385246"/>
              <a:gd name="connsiteY3" fmla="*/ 6332411 h 6332411"/>
              <a:gd name="connsiteX4" fmla="*/ 0 w 9385246"/>
              <a:gd name="connsiteY4" fmla="*/ 0 h 6332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5246" h="6332411">
                <a:moveTo>
                  <a:pt x="0" y="0"/>
                </a:moveTo>
                <a:lnTo>
                  <a:pt x="9385246" y="0"/>
                </a:lnTo>
                <a:cubicBezTo>
                  <a:pt x="9381235" y="961788"/>
                  <a:pt x="9377225" y="1923576"/>
                  <a:pt x="9373214" y="2885364"/>
                </a:cubicBezTo>
                <a:lnTo>
                  <a:pt x="5937584" y="6332411"/>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91542" y="4561291"/>
            <a:ext cx="5887991"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sp>
        <p:nvSpPr>
          <p:cNvPr id="6" name="Freeform: Shape 5">
            <a:extLst>
              <a:ext uri="{FF2B5EF4-FFF2-40B4-BE49-F238E27FC236}">
                <a16:creationId xmlns:a16="http://schemas.microsoft.com/office/drawing/2014/main" id="{02A58B25-C105-85EB-7E93-87BD52278150}"/>
              </a:ext>
            </a:extLst>
          </p:cNvPr>
          <p:cNvSpPr/>
          <p:nvPr userDrawn="1"/>
        </p:nvSpPr>
        <p:spPr>
          <a:xfrm rot="10800000">
            <a:off x="2747164" y="6990"/>
            <a:ext cx="9474867" cy="6397608"/>
          </a:xfrm>
          <a:custGeom>
            <a:avLst/>
            <a:gdLst>
              <a:gd name="connsiteX0" fmla="*/ 9327948 w 9327948"/>
              <a:gd name="connsiteY0" fmla="*/ 6345164 h 6345164"/>
              <a:gd name="connsiteX1" fmla="*/ 0 w 9327948"/>
              <a:gd name="connsiteY1" fmla="*/ 6345164 h 6345164"/>
              <a:gd name="connsiteX2" fmla="*/ 0 w 9327948"/>
              <a:gd name="connsiteY2" fmla="*/ 3666654 h 6345164"/>
              <a:gd name="connsiteX3" fmla="*/ 3416199 w 9327948"/>
              <a:gd name="connsiteY3" fmla="*/ 0 h 6345164"/>
              <a:gd name="connsiteX0" fmla="*/ 9334452 w 9334452"/>
              <a:gd name="connsiteY0" fmla="*/ 6345164 h 6345164"/>
              <a:gd name="connsiteX1" fmla="*/ 6504 w 9334452"/>
              <a:gd name="connsiteY1" fmla="*/ 6345164 h 6345164"/>
              <a:gd name="connsiteX2" fmla="*/ 0 w 9334452"/>
              <a:gd name="connsiteY2" fmla="*/ 3647121 h 6345164"/>
              <a:gd name="connsiteX3" fmla="*/ 3422703 w 9334452"/>
              <a:gd name="connsiteY3" fmla="*/ 0 h 6345164"/>
              <a:gd name="connsiteX4" fmla="*/ 9334452 w 9334452"/>
              <a:gd name="connsiteY4" fmla="*/ 6345164 h 6345164"/>
              <a:gd name="connsiteX0" fmla="*/ 9334452 w 9334452"/>
              <a:gd name="connsiteY0" fmla="*/ 6345164 h 6345164"/>
              <a:gd name="connsiteX1" fmla="*/ 6504 w 9334452"/>
              <a:gd name="connsiteY1" fmla="*/ 6345164 h 6345164"/>
              <a:gd name="connsiteX2" fmla="*/ 0 w 9334452"/>
              <a:gd name="connsiteY2" fmla="*/ 3647121 h 6345164"/>
              <a:gd name="connsiteX3" fmla="*/ 3422703 w 9334452"/>
              <a:gd name="connsiteY3" fmla="*/ 0 h 6345164"/>
              <a:gd name="connsiteX4" fmla="*/ 9334452 w 9334452"/>
              <a:gd name="connsiteY4" fmla="*/ 6345164 h 6345164"/>
              <a:gd name="connsiteX0" fmla="*/ 9334452 w 9334452"/>
              <a:gd name="connsiteY0" fmla="*/ 6345164 h 6345164"/>
              <a:gd name="connsiteX1" fmla="*/ 6504 w 9334452"/>
              <a:gd name="connsiteY1" fmla="*/ 6345164 h 6345164"/>
              <a:gd name="connsiteX2" fmla="*/ 0 w 9334452"/>
              <a:gd name="connsiteY2" fmla="*/ 3588221 h 6345164"/>
              <a:gd name="connsiteX3" fmla="*/ 3422703 w 9334452"/>
              <a:gd name="connsiteY3" fmla="*/ 0 h 6345164"/>
              <a:gd name="connsiteX4" fmla="*/ 9334452 w 9334452"/>
              <a:gd name="connsiteY4" fmla="*/ 6345164 h 6345164"/>
              <a:gd name="connsiteX0" fmla="*/ 9334452 w 9334452"/>
              <a:gd name="connsiteY0" fmla="*/ 6232962 h 6232962"/>
              <a:gd name="connsiteX1" fmla="*/ 6504 w 9334452"/>
              <a:gd name="connsiteY1" fmla="*/ 6232962 h 6232962"/>
              <a:gd name="connsiteX2" fmla="*/ 0 w 9334452"/>
              <a:gd name="connsiteY2" fmla="*/ 3476019 h 6232962"/>
              <a:gd name="connsiteX3" fmla="*/ 3452531 w 9334452"/>
              <a:gd name="connsiteY3" fmla="*/ 0 h 6232962"/>
              <a:gd name="connsiteX4" fmla="*/ 9334452 w 9334452"/>
              <a:gd name="connsiteY4" fmla="*/ 6232962 h 6232962"/>
              <a:gd name="connsiteX0" fmla="*/ 9334452 w 9334452"/>
              <a:gd name="connsiteY0" fmla="*/ 6592189 h 6592189"/>
              <a:gd name="connsiteX1" fmla="*/ 6504 w 9334452"/>
              <a:gd name="connsiteY1" fmla="*/ 6592189 h 6592189"/>
              <a:gd name="connsiteX2" fmla="*/ 0 w 9334452"/>
              <a:gd name="connsiteY2" fmla="*/ 3835246 h 6592189"/>
              <a:gd name="connsiteX3" fmla="*/ 3452531 w 9334452"/>
              <a:gd name="connsiteY3" fmla="*/ 359227 h 6592189"/>
              <a:gd name="connsiteX4" fmla="*/ 3469760 w 9334452"/>
              <a:gd name="connsiteY4" fmla="*/ 451 h 6592189"/>
              <a:gd name="connsiteX5" fmla="*/ 9334452 w 9334452"/>
              <a:gd name="connsiteY5" fmla="*/ 6592189 h 6592189"/>
              <a:gd name="connsiteX0" fmla="*/ 9334452 w 9334452"/>
              <a:gd name="connsiteY0" fmla="*/ 6613374 h 6613374"/>
              <a:gd name="connsiteX1" fmla="*/ 6504 w 9334452"/>
              <a:gd name="connsiteY1" fmla="*/ 6613374 h 6613374"/>
              <a:gd name="connsiteX2" fmla="*/ 0 w 9334452"/>
              <a:gd name="connsiteY2" fmla="*/ 3856431 h 6613374"/>
              <a:gd name="connsiteX3" fmla="*/ 3470428 w 9334452"/>
              <a:gd name="connsiteY3" fmla="*/ 0 h 6613374"/>
              <a:gd name="connsiteX4" fmla="*/ 3469760 w 9334452"/>
              <a:gd name="connsiteY4" fmla="*/ 21636 h 6613374"/>
              <a:gd name="connsiteX5" fmla="*/ 9334452 w 9334452"/>
              <a:gd name="connsiteY5" fmla="*/ 6613374 h 6613374"/>
              <a:gd name="connsiteX0" fmla="*/ 9327948 w 9327948"/>
              <a:gd name="connsiteY0" fmla="*/ 6613374 h 6613374"/>
              <a:gd name="connsiteX1" fmla="*/ 0 w 9327948"/>
              <a:gd name="connsiteY1" fmla="*/ 6613374 h 6613374"/>
              <a:gd name="connsiteX2" fmla="*/ 11393 w 9327948"/>
              <a:gd name="connsiteY2" fmla="*/ 3631926 h 6613374"/>
              <a:gd name="connsiteX3" fmla="*/ 3463924 w 9327948"/>
              <a:gd name="connsiteY3" fmla="*/ 0 h 6613374"/>
              <a:gd name="connsiteX4" fmla="*/ 3463256 w 9327948"/>
              <a:gd name="connsiteY4" fmla="*/ 21636 h 6613374"/>
              <a:gd name="connsiteX5" fmla="*/ 9327948 w 9327948"/>
              <a:gd name="connsiteY5" fmla="*/ 6613374 h 6613374"/>
              <a:gd name="connsiteX0" fmla="*/ 9327948 w 9327948"/>
              <a:gd name="connsiteY0" fmla="*/ 6626525 h 6626525"/>
              <a:gd name="connsiteX1" fmla="*/ 0 w 9327948"/>
              <a:gd name="connsiteY1" fmla="*/ 6626525 h 6626525"/>
              <a:gd name="connsiteX2" fmla="*/ 11393 w 9327948"/>
              <a:gd name="connsiteY2" fmla="*/ 3645077 h 6626525"/>
              <a:gd name="connsiteX3" fmla="*/ 3463924 w 9327948"/>
              <a:gd name="connsiteY3" fmla="*/ 13151 h 6626525"/>
              <a:gd name="connsiteX4" fmla="*/ 3404032 w 9327948"/>
              <a:gd name="connsiteY4" fmla="*/ 3606 h 6626525"/>
              <a:gd name="connsiteX5" fmla="*/ 9327948 w 9327948"/>
              <a:gd name="connsiteY5" fmla="*/ 6626525 h 6626525"/>
              <a:gd name="connsiteX0" fmla="*/ 9327948 w 9327948"/>
              <a:gd name="connsiteY0" fmla="*/ 6632084 h 6632084"/>
              <a:gd name="connsiteX1" fmla="*/ 0 w 9327948"/>
              <a:gd name="connsiteY1" fmla="*/ 6632084 h 6632084"/>
              <a:gd name="connsiteX2" fmla="*/ 11393 w 9327948"/>
              <a:gd name="connsiteY2" fmla="*/ 3650636 h 6632084"/>
              <a:gd name="connsiteX3" fmla="*/ 3410621 w 9327948"/>
              <a:gd name="connsiteY3" fmla="*/ 0 h 6632084"/>
              <a:gd name="connsiteX4" fmla="*/ 3404032 w 9327948"/>
              <a:gd name="connsiteY4" fmla="*/ 9165 h 6632084"/>
              <a:gd name="connsiteX5" fmla="*/ 9327948 w 9327948"/>
              <a:gd name="connsiteY5" fmla="*/ 6632084 h 6632084"/>
              <a:gd name="connsiteX0" fmla="*/ 9327948 w 9327948"/>
              <a:gd name="connsiteY0" fmla="*/ 6632084 h 6632084"/>
              <a:gd name="connsiteX1" fmla="*/ 0 w 9327948"/>
              <a:gd name="connsiteY1" fmla="*/ 6632084 h 6632084"/>
              <a:gd name="connsiteX2" fmla="*/ 5470 w 9327948"/>
              <a:gd name="connsiteY2" fmla="*/ 3594510 h 6632084"/>
              <a:gd name="connsiteX3" fmla="*/ 3410621 w 9327948"/>
              <a:gd name="connsiteY3" fmla="*/ 0 h 6632084"/>
              <a:gd name="connsiteX4" fmla="*/ 3404032 w 9327948"/>
              <a:gd name="connsiteY4" fmla="*/ 9165 h 6632084"/>
              <a:gd name="connsiteX5" fmla="*/ 9327948 w 9327948"/>
              <a:gd name="connsiteY5" fmla="*/ 6632084 h 66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7948" h="6632084">
                <a:moveTo>
                  <a:pt x="9327948" y="6632084"/>
                </a:moveTo>
                <a:lnTo>
                  <a:pt x="0" y="6632084"/>
                </a:lnTo>
                <a:cubicBezTo>
                  <a:pt x="3798" y="5638268"/>
                  <a:pt x="1672" y="4588326"/>
                  <a:pt x="5470" y="3594510"/>
                </a:cubicBezTo>
                <a:lnTo>
                  <a:pt x="3410621" y="0"/>
                </a:lnTo>
                <a:cubicBezTo>
                  <a:pt x="3418352" y="15527"/>
                  <a:pt x="3396301" y="-6362"/>
                  <a:pt x="3404032" y="9165"/>
                </a:cubicBezTo>
                <a:lnTo>
                  <a:pt x="9327948" y="6632084"/>
                </a:lnTo>
                <a:close/>
              </a:path>
            </a:pathLst>
          </a:custGeom>
          <a:solidFill>
            <a:srgbClr val="1B3844">
              <a:alpha val="51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19" name="Picture 18">
            <a:extLst>
              <a:ext uri="{FF2B5EF4-FFF2-40B4-BE49-F238E27FC236}">
                <a16:creationId xmlns:a16="http://schemas.microsoft.com/office/drawing/2014/main" id="{B6CAAAE8-37C1-B6B8-1D95-8C8CA8563A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9775" y="6137708"/>
            <a:ext cx="1743051" cy="556892"/>
          </a:xfrm>
          <a:prstGeom prst="rect">
            <a:avLst/>
          </a:prstGeom>
        </p:spPr>
      </p:pic>
      <p:cxnSp>
        <p:nvCxnSpPr>
          <p:cNvPr id="12" name="Straight Arrow Connector 11">
            <a:extLst>
              <a:ext uri="{FF2B5EF4-FFF2-40B4-BE49-F238E27FC236}">
                <a16:creationId xmlns:a16="http://schemas.microsoft.com/office/drawing/2014/main" id="{0159DBC1-C892-58BC-264D-2E0E72F03AF7}"/>
              </a:ext>
            </a:extLst>
          </p:cNvPr>
          <p:cNvCxnSpPr>
            <a:cxnSpLocks/>
          </p:cNvCxnSpPr>
          <p:nvPr userDrawn="1"/>
        </p:nvCxnSpPr>
        <p:spPr>
          <a:xfrm flipH="1">
            <a:off x="8340634" y="2239519"/>
            <a:ext cx="3864281" cy="4136172"/>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1D96D7-4EEE-DFA5-5DE3-E0D15BE38A5B}"/>
              </a:ext>
            </a:extLst>
          </p:cNvPr>
          <p:cNvCxnSpPr>
            <a:cxnSpLocks/>
          </p:cNvCxnSpPr>
          <p:nvPr userDrawn="1"/>
        </p:nvCxnSpPr>
        <p:spPr>
          <a:xfrm flipH="1">
            <a:off x="8346242" y="15498"/>
            <a:ext cx="2096843" cy="2244376"/>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7CECCC-5AF2-519C-C3C6-5A0FA3A5DBE1}"/>
              </a:ext>
            </a:extLst>
          </p:cNvPr>
          <p:cNvCxnSpPr>
            <a:cxnSpLocks/>
          </p:cNvCxnSpPr>
          <p:nvPr userDrawn="1"/>
        </p:nvCxnSpPr>
        <p:spPr>
          <a:xfrm>
            <a:off x="2382347" y="15498"/>
            <a:ext cx="5948443" cy="6351228"/>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C8840A-F277-92EB-B879-D7A0BC2E05D9}"/>
              </a:ext>
            </a:extLst>
          </p:cNvPr>
          <p:cNvCxnSpPr>
            <a:cxnSpLocks/>
          </p:cNvCxnSpPr>
          <p:nvPr userDrawn="1"/>
        </p:nvCxnSpPr>
        <p:spPr>
          <a:xfrm>
            <a:off x="6236485" y="7749"/>
            <a:ext cx="2102472" cy="2244836"/>
          </a:xfrm>
          <a:prstGeom prst="line">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938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91542" y="4561291"/>
            <a:ext cx="5887991"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cxnSp>
        <p:nvCxnSpPr>
          <p:cNvPr id="10" name="Straight Arrow Connector 9">
            <a:extLst>
              <a:ext uri="{FF2B5EF4-FFF2-40B4-BE49-F238E27FC236}">
                <a16:creationId xmlns:a16="http://schemas.microsoft.com/office/drawing/2014/main" id="{F604AB4C-D028-D279-720F-12F4EED49ACE}"/>
              </a:ext>
            </a:extLst>
          </p:cNvPr>
          <p:cNvCxnSpPr>
            <a:cxnSpLocks/>
          </p:cNvCxnSpPr>
          <p:nvPr userDrawn="1"/>
        </p:nvCxnSpPr>
        <p:spPr>
          <a:xfrm flipH="1">
            <a:off x="8346242" y="21772"/>
            <a:ext cx="2090981" cy="2238102"/>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6CAAAE8-37C1-B6B8-1D95-8C8CA8563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9775" y="6137708"/>
            <a:ext cx="1743051" cy="556892"/>
          </a:xfrm>
          <a:prstGeom prst="rect">
            <a:avLst/>
          </a:prstGeom>
        </p:spPr>
      </p:pic>
      <p:sp>
        <p:nvSpPr>
          <p:cNvPr id="11" name="Picture Placeholder 8">
            <a:extLst>
              <a:ext uri="{FF2B5EF4-FFF2-40B4-BE49-F238E27FC236}">
                <a16:creationId xmlns:a16="http://schemas.microsoft.com/office/drawing/2014/main" id="{A30C7CA2-2BF9-D5B1-F8C3-2F01F27A081D}"/>
              </a:ext>
            </a:extLst>
          </p:cNvPr>
          <p:cNvSpPr>
            <a:spLocks noGrp="1"/>
          </p:cNvSpPr>
          <p:nvPr>
            <p:ph type="pic" idx="13"/>
          </p:nvPr>
        </p:nvSpPr>
        <p:spPr>
          <a:xfrm>
            <a:off x="2812160" y="-1481"/>
            <a:ext cx="9418739" cy="6334908"/>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275320 w 2064054"/>
              <a:gd name="connsiteY0" fmla="*/ 4650487 h 5547212"/>
              <a:gd name="connsiteX1" fmla="*/ 249272 w 2064054"/>
              <a:gd name="connsiteY1" fmla="*/ 0 h 5547212"/>
              <a:gd name="connsiteX2" fmla="*/ 2064054 w 2064054"/>
              <a:gd name="connsiteY2" fmla="*/ 4650487 h 5547212"/>
              <a:gd name="connsiteX3" fmla="*/ 1169687 w 2064054"/>
              <a:gd name="connsiteY3" fmla="*/ 5547122 h 5547212"/>
              <a:gd name="connsiteX4" fmla="*/ 275320 w 2064054"/>
              <a:gd name="connsiteY4" fmla="*/ 4650487 h 5547212"/>
              <a:gd name="connsiteX0" fmla="*/ 745887 w 10084437"/>
              <a:gd name="connsiteY0" fmla="*/ 5132351 h 6352035"/>
              <a:gd name="connsiteX1" fmla="*/ 719839 w 10084437"/>
              <a:gd name="connsiteY1" fmla="*/ 481864 h 6352035"/>
              <a:gd name="connsiteX2" fmla="*/ 10084437 w 10084437"/>
              <a:gd name="connsiteY2" fmla="*/ 482146 h 6352035"/>
              <a:gd name="connsiteX3" fmla="*/ 1640254 w 10084437"/>
              <a:gd name="connsiteY3" fmla="*/ 6028986 h 6352035"/>
              <a:gd name="connsiteX4" fmla="*/ 745887 w 10084437"/>
              <a:gd name="connsiteY4" fmla="*/ 5132351 h 6352035"/>
              <a:gd name="connsiteX0" fmla="*/ 2392996 w 9638052"/>
              <a:gd name="connsiteY0" fmla="*/ 5537406 h 6503399"/>
              <a:gd name="connsiteX1" fmla="*/ 273454 w 9638052"/>
              <a:gd name="connsiteY1" fmla="*/ 507925 h 6503399"/>
              <a:gd name="connsiteX2" fmla="*/ 9638052 w 9638052"/>
              <a:gd name="connsiteY2" fmla="*/ 508207 h 6503399"/>
              <a:gd name="connsiteX3" fmla="*/ 1193869 w 9638052"/>
              <a:gd name="connsiteY3" fmla="*/ 6055047 h 6503399"/>
              <a:gd name="connsiteX4" fmla="*/ 2392996 w 9638052"/>
              <a:gd name="connsiteY4" fmla="*/ 5537406 h 6503399"/>
              <a:gd name="connsiteX0" fmla="*/ 2510269 w 9986858"/>
              <a:gd name="connsiteY0" fmla="*/ 5537406 h 5644870"/>
              <a:gd name="connsiteX1" fmla="*/ 390727 w 9986858"/>
              <a:gd name="connsiteY1" fmla="*/ 507925 h 5644870"/>
              <a:gd name="connsiteX2" fmla="*/ 9755325 w 9986858"/>
              <a:gd name="connsiteY2" fmla="*/ 508207 h 5644870"/>
              <a:gd name="connsiteX3" fmla="*/ 9300111 w 9986858"/>
              <a:gd name="connsiteY3" fmla="*/ 3678810 h 5644870"/>
              <a:gd name="connsiteX4" fmla="*/ 2510269 w 9986858"/>
              <a:gd name="connsiteY4" fmla="*/ 5537406 h 5644870"/>
              <a:gd name="connsiteX0" fmla="*/ 2510269 w 9755325"/>
              <a:gd name="connsiteY0" fmla="*/ 5537406 h 5646107"/>
              <a:gd name="connsiteX1" fmla="*/ 390727 w 9755325"/>
              <a:gd name="connsiteY1" fmla="*/ 507925 h 5646107"/>
              <a:gd name="connsiteX2" fmla="*/ 9755325 w 9755325"/>
              <a:gd name="connsiteY2" fmla="*/ 508207 h 5646107"/>
              <a:gd name="connsiteX3" fmla="*/ 9300111 w 9755325"/>
              <a:gd name="connsiteY3" fmla="*/ 3678810 h 5646107"/>
              <a:gd name="connsiteX4" fmla="*/ 2510269 w 9755325"/>
              <a:gd name="connsiteY4" fmla="*/ 5537406 h 5646107"/>
              <a:gd name="connsiteX0" fmla="*/ 2519153 w 9816026"/>
              <a:gd name="connsiteY0" fmla="*/ 5537406 h 5616363"/>
              <a:gd name="connsiteX1" fmla="*/ 399611 w 9816026"/>
              <a:gd name="connsiteY1" fmla="*/ 507925 h 5616363"/>
              <a:gd name="connsiteX2" fmla="*/ 9764209 w 9816026"/>
              <a:gd name="connsiteY2" fmla="*/ 508207 h 5616363"/>
              <a:gd name="connsiteX3" fmla="*/ 9748148 w 9816026"/>
              <a:gd name="connsiteY3" fmla="*/ 3359973 h 5616363"/>
              <a:gd name="connsiteX4" fmla="*/ 2519153 w 9816026"/>
              <a:gd name="connsiteY4" fmla="*/ 5537406 h 5616363"/>
              <a:gd name="connsiteX0" fmla="*/ 2519153 w 9764209"/>
              <a:gd name="connsiteY0" fmla="*/ 5537406 h 5616363"/>
              <a:gd name="connsiteX1" fmla="*/ 399611 w 9764209"/>
              <a:gd name="connsiteY1" fmla="*/ 507925 h 5616363"/>
              <a:gd name="connsiteX2" fmla="*/ 9764209 w 9764209"/>
              <a:gd name="connsiteY2" fmla="*/ 508207 h 5616363"/>
              <a:gd name="connsiteX3" fmla="*/ 9748148 w 9764209"/>
              <a:gd name="connsiteY3" fmla="*/ 3359973 h 5616363"/>
              <a:gd name="connsiteX4" fmla="*/ 2519153 w 9764209"/>
              <a:gd name="connsiteY4" fmla="*/ 5537406 h 5616363"/>
              <a:gd name="connsiteX0" fmla="*/ 2519153 w 9765848"/>
              <a:gd name="connsiteY0" fmla="*/ 5401030 h 5479987"/>
              <a:gd name="connsiteX1" fmla="*/ 399611 w 9765848"/>
              <a:gd name="connsiteY1" fmla="*/ 371549 h 5479987"/>
              <a:gd name="connsiteX2" fmla="*/ 9764209 w 9765848"/>
              <a:gd name="connsiteY2" fmla="*/ 371831 h 5479987"/>
              <a:gd name="connsiteX3" fmla="*/ 9748148 w 9765848"/>
              <a:gd name="connsiteY3" fmla="*/ 3223597 h 5479987"/>
              <a:gd name="connsiteX4" fmla="*/ 2519153 w 9765848"/>
              <a:gd name="connsiteY4" fmla="*/ 5401030 h 5479987"/>
              <a:gd name="connsiteX0" fmla="*/ 2689471 w 9936166"/>
              <a:gd name="connsiteY0" fmla="*/ 5029484 h 5108441"/>
              <a:gd name="connsiteX1" fmla="*/ 569929 w 9936166"/>
              <a:gd name="connsiteY1" fmla="*/ 3 h 5108441"/>
              <a:gd name="connsiteX2" fmla="*/ 9934527 w 9936166"/>
              <a:gd name="connsiteY2" fmla="*/ 285 h 5108441"/>
              <a:gd name="connsiteX3" fmla="*/ 9918466 w 9936166"/>
              <a:gd name="connsiteY3" fmla="*/ 2852051 h 5108441"/>
              <a:gd name="connsiteX4" fmla="*/ 2689471 w 9936166"/>
              <a:gd name="connsiteY4" fmla="*/ 5029484 h 5108441"/>
              <a:gd name="connsiteX0" fmla="*/ 5985132 w 9411801"/>
              <a:gd name="connsiteY0" fmla="*/ 6771779 h 6821529"/>
              <a:gd name="connsiteX1" fmla="*/ 45564 w 9411801"/>
              <a:gd name="connsiteY1" fmla="*/ 466951 h 6821529"/>
              <a:gd name="connsiteX2" fmla="*/ 9410162 w 9411801"/>
              <a:gd name="connsiteY2" fmla="*/ 467233 h 6821529"/>
              <a:gd name="connsiteX3" fmla="*/ 9394101 w 9411801"/>
              <a:gd name="connsiteY3" fmla="*/ 3318999 h 6821529"/>
              <a:gd name="connsiteX4" fmla="*/ 5985132 w 9411801"/>
              <a:gd name="connsiteY4" fmla="*/ 6771779 h 6821529"/>
              <a:gd name="connsiteX0" fmla="*/ 5981206 w 9407875"/>
              <a:gd name="connsiteY0" fmla="*/ 6771779 h 6821529"/>
              <a:gd name="connsiteX1" fmla="*/ 41638 w 9407875"/>
              <a:gd name="connsiteY1" fmla="*/ 466951 h 6821529"/>
              <a:gd name="connsiteX2" fmla="*/ 9406236 w 9407875"/>
              <a:gd name="connsiteY2" fmla="*/ 467233 h 6821529"/>
              <a:gd name="connsiteX3" fmla="*/ 9390175 w 9407875"/>
              <a:gd name="connsiteY3" fmla="*/ 3318999 h 6821529"/>
              <a:gd name="connsiteX4" fmla="*/ 5981206 w 9407875"/>
              <a:gd name="connsiteY4" fmla="*/ 6771779 h 6821529"/>
              <a:gd name="connsiteX0" fmla="*/ 5939568 w 9366237"/>
              <a:gd name="connsiteY0" fmla="*/ 6771779 h 6821529"/>
              <a:gd name="connsiteX1" fmla="*/ 0 w 9366237"/>
              <a:gd name="connsiteY1" fmla="*/ 466951 h 6821529"/>
              <a:gd name="connsiteX2" fmla="*/ 9364598 w 9366237"/>
              <a:gd name="connsiteY2" fmla="*/ 467233 h 6821529"/>
              <a:gd name="connsiteX3" fmla="*/ 9348537 w 9366237"/>
              <a:gd name="connsiteY3" fmla="*/ 3318999 h 6821529"/>
              <a:gd name="connsiteX4" fmla="*/ 5939568 w 9366237"/>
              <a:gd name="connsiteY4" fmla="*/ 6771779 h 6821529"/>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762563 h 6762563"/>
              <a:gd name="connsiteX1" fmla="*/ 0 w 10106919"/>
              <a:gd name="connsiteY1" fmla="*/ 457735 h 6762563"/>
              <a:gd name="connsiteX2" fmla="*/ 9412724 w 10106919"/>
              <a:gd name="connsiteY2" fmla="*/ 458017 h 6762563"/>
              <a:gd name="connsiteX3" fmla="*/ 9396663 w 10106919"/>
              <a:gd name="connsiteY3" fmla="*/ 3309783 h 6762563"/>
              <a:gd name="connsiteX4" fmla="*/ 5987694 w 10106919"/>
              <a:gd name="connsiteY4" fmla="*/ 6762563 h 6762563"/>
              <a:gd name="connsiteX0" fmla="*/ 5987694 w 9412724"/>
              <a:gd name="connsiteY0" fmla="*/ 6762563 h 6762563"/>
              <a:gd name="connsiteX1" fmla="*/ 0 w 9412724"/>
              <a:gd name="connsiteY1" fmla="*/ 457735 h 6762563"/>
              <a:gd name="connsiteX2" fmla="*/ 9412724 w 9412724"/>
              <a:gd name="connsiteY2" fmla="*/ 458017 h 6762563"/>
              <a:gd name="connsiteX3" fmla="*/ 9396663 w 9412724"/>
              <a:gd name="connsiteY3" fmla="*/ 3309783 h 6762563"/>
              <a:gd name="connsiteX4" fmla="*/ 5987694 w 9412724"/>
              <a:gd name="connsiteY4" fmla="*/ 6762563 h 6762563"/>
              <a:gd name="connsiteX0" fmla="*/ 5993709 w 9418739"/>
              <a:gd name="connsiteY0" fmla="*/ 6771601 h 6771601"/>
              <a:gd name="connsiteX1" fmla="*/ 0 w 9418739"/>
              <a:gd name="connsiteY1" fmla="*/ 454741 h 6771601"/>
              <a:gd name="connsiteX2" fmla="*/ 9418739 w 9418739"/>
              <a:gd name="connsiteY2" fmla="*/ 467055 h 6771601"/>
              <a:gd name="connsiteX3" fmla="*/ 9402678 w 9418739"/>
              <a:gd name="connsiteY3" fmla="*/ 3318821 h 6771601"/>
              <a:gd name="connsiteX4" fmla="*/ 5993709 w 9418739"/>
              <a:gd name="connsiteY4" fmla="*/ 6771601 h 6771601"/>
              <a:gd name="connsiteX0" fmla="*/ 5993709 w 9418739"/>
              <a:gd name="connsiteY0" fmla="*/ 6316860 h 6316860"/>
              <a:gd name="connsiteX1" fmla="*/ 0 w 9418739"/>
              <a:gd name="connsiteY1" fmla="*/ 0 h 6316860"/>
              <a:gd name="connsiteX2" fmla="*/ 9418739 w 9418739"/>
              <a:gd name="connsiteY2" fmla="*/ 12314 h 6316860"/>
              <a:gd name="connsiteX3" fmla="*/ 9402678 w 9418739"/>
              <a:gd name="connsiteY3" fmla="*/ 2864080 h 6316860"/>
              <a:gd name="connsiteX4" fmla="*/ 5993709 w 9418739"/>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2678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09671"/>
              <a:gd name="connsiteY0" fmla="*/ 6316860 h 6316860"/>
              <a:gd name="connsiteX1" fmla="*/ 0 w 9409671"/>
              <a:gd name="connsiteY1" fmla="*/ 0 h 6316860"/>
              <a:gd name="connsiteX2" fmla="*/ 9388660 w 9409671"/>
              <a:gd name="connsiteY2" fmla="*/ 6298 h 6316860"/>
              <a:gd name="connsiteX3" fmla="*/ 9408694 w 9409671"/>
              <a:gd name="connsiteY3" fmla="*/ 2864080 h 6316860"/>
              <a:gd name="connsiteX4" fmla="*/ 5993709 w 9409671"/>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69645 w 9418739"/>
              <a:gd name="connsiteY0" fmla="*/ 6334908 h 6334908"/>
              <a:gd name="connsiteX1" fmla="*/ 0 w 9418739"/>
              <a:gd name="connsiteY1" fmla="*/ 0 h 6334908"/>
              <a:gd name="connsiteX2" fmla="*/ 9418739 w 9418739"/>
              <a:gd name="connsiteY2" fmla="*/ 282 h 6334908"/>
              <a:gd name="connsiteX3" fmla="*/ 9408694 w 9418739"/>
              <a:gd name="connsiteY3" fmla="*/ 2864080 h 6334908"/>
              <a:gd name="connsiteX4" fmla="*/ 5969645 w 9418739"/>
              <a:gd name="connsiteY4" fmla="*/ 6334908 h 6334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739" h="6334908">
                <a:moveTo>
                  <a:pt x="5969645" y="6334908"/>
                </a:moveTo>
                <a:cubicBezTo>
                  <a:pt x="4952978" y="5366273"/>
                  <a:pt x="1101552" y="1098883"/>
                  <a:pt x="0" y="0"/>
                </a:cubicBezTo>
                <a:lnTo>
                  <a:pt x="9418739" y="282"/>
                </a:lnTo>
                <a:cubicBezTo>
                  <a:pt x="9408714" y="1408070"/>
                  <a:pt x="9419061" y="2019864"/>
                  <a:pt x="9408694" y="2864080"/>
                </a:cubicBezTo>
                <a:cubicBezTo>
                  <a:pt x="8495957" y="3774468"/>
                  <a:pt x="6986313" y="5402554"/>
                  <a:pt x="5969645" y="6334908"/>
                </a:cubicBezTo>
                <a:close/>
              </a:path>
            </a:pathLst>
          </a:custGeom>
          <a:solidFill>
            <a:srgbClr val="3C545F"/>
          </a:solidFill>
        </p:spPr>
        <p:txBody>
          <a:bodyPr/>
          <a:lstStyle>
            <a:lvl1pPr marL="0" indent="0">
              <a:buNone/>
              <a:defRPr sz="100">
                <a:solidFill>
                  <a:srgbClr val="3C545F"/>
                </a:solidFill>
              </a:defRPr>
            </a:lvl1pPr>
          </a:lstStyle>
          <a:p>
            <a:endParaRPr lang="en-US"/>
          </a:p>
        </p:txBody>
      </p:sp>
    </p:spTree>
    <p:extLst>
      <p:ext uri="{BB962C8B-B14F-4D97-AF65-F5344CB8AC3E}">
        <p14:creationId xmlns:p14="http://schemas.microsoft.com/office/powerpoint/2010/main" val="341725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367190" y="2858822"/>
            <a:ext cx="5366110"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sp>
        <p:nvSpPr>
          <p:cNvPr id="3" name="Freeform: Shape 2">
            <a:extLst>
              <a:ext uri="{FF2B5EF4-FFF2-40B4-BE49-F238E27FC236}">
                <a16:creationId xmlns:a16="http://schemas.microsoft.com/office/drawing/2014/main" id="{6DE9C995-BAAD-ED5E-451F-583EE8604B48}"/>
              </a:ext>
            </a:extLst>
          </p:cNvPr>
          <p:cNvSpPr/>
          <p:nvPr userDrawn="1"/>
        </p:nvSpPr>
        <p:spPr>
          <a:xfrm rot="5400000">
            <a:off x="-890743" y="1930590"/>
            <a:ext cx="6857999" cy="2996820"/>
          </a:xfrm>
          <a:custGeom>
            <a:avLst/>
            <a:gdLst>
              <a:gd name="connsiteX0" fmla="*/ 0 w 6857999"/>
              <a:gd name="connsiteY0" fmla="*/ 2996820 h 2996820"/>
              <a:gd name="connsiteX1" fmla="*/ 0 w 6857999"/>
              <a:gd name="connsiteY1" fmla="*/ 2595838 h 2996820"/>
              <a:gd name="connsiteX2" fmla="*/ 3514725 w 6857999"/>
              <a:gd name="connsiteY2" fmla="*/ 0 h 2996820"/>
              <a:gd name="connsiteX3" fmla="*/ 6857999 w 6857999"/>
              <a:gd name="connsiteY3" fmla="*/ 2469211 h 2996820"/>
              <a:gd name="connsiteX4" fmla="*/ 6857999 w 6857999"/>
              <a:gd name="connsiteY4" fmla="*/ 2996820 h 2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2996820">
                <a:moveTo>
                  <a:pt x="0" y="2996820"/>
                </a:moveTo>
                <a:lnTo>
                  <a:pt x="0" y="2595838"/>
                </a:lnTo>
                <a:lnTo>
                  <a:pt x="3514725" y="0"/>
                </a:lnTo>
                <a:lnTo>
                  <a:pt x="6857999" y="2469211"/>
                </a:lnTo>
                <a:lnTo>
                  <a:pt x="6857999" y="2996820"/>
                </a:lnTo>
                <a:close/>
              </a:path>
            </a:pathLst>
          </a:custGeom>
          <a:solidFill>
            <a:srgbClr val="172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4" name="Picture 3">
            <a:extLst>
              <a:ext uri="{FF2B5EF4-FFF2-40B4-BE49-F238E27FC236}">
                <a16:creationId xmlns:a16="http://schemas.microsoft.com/office/drawing/2014/main" id="{0D1352FC-87F4-2ACB-927A-5F8CD78214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810860" cy="6857999"/>
          </a:xfrm>
          <a:custGeom>
            <a:avLst/>
            <a:gdLst>
              <a:gd name="connsiteX0" fmla="*/ 0 w 3810860"/>
              <a:gd name="connsiteY0" fmla="*/ 0 h 6857999"/>
              <a:gd name="connsiteX1" fmla="*/ 1203983 w 3810860"/>
              <a:gd name="connsiteY1" fmla="*/ 0 h 6857999"/>
              <a:gd name="connsiteX2" fmla="*/ 3810860 w 3810860"/>
              <a:gd name="connsiteY2" fmla="*/ 3517163 h 6857999"/>
              <a:gd name="connsiteX3" fmla="*/ 1337019 w 3810860"/>
              <a:gd name="connsiteY3" fmla="*/ 6854834 h 6857999"/>
              <a:gd name="connsiteX4" fmla="*/ 1022627 w 3810860"/>
              <a:gd name="connsiteY4" fmla="*/ 6854834 h 6857999"/>
              <a:gd name="connsiteX5" fmla="*/ 1022627 w 3810860"/>
              <a:gd name="connsiteY5" fmla="*/ 6857999 h 6857999"/>
              <a:gd name="connsiteX6" fmla="*/ 0 w 381086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860" h="6857999">
                <a:moveTo>
                  <a:pt x="0" y="0"/>
                </a:moveTo>
                <a:lnTo>
                  <a:pt x="1203983" y="0"/>
                </a:lnTo>
                <a:lnTo>
                  <a:pt x="3810860" y="3517163"/>
                </a:lnTo>
                <a:lnTo>
                  <a:pt x="1337019" y="6854834"/>
                </a:lnTo>
                <a:lnTo>
                  <a:pt x="1022627" y="6854834"/>
                </a:lnTo>
                <a:lnTo>
                  <a:pt x="1022627" y="6857999"/>
                </a:lnTo>
                <a:lnTo>
                  <a:pt x="0" y="6857999"/>
                </a:lnTo>
                <a:close/>
              </a:path>
            </a:pathLst>
          </a:custGeom>
        </p:spPr>
      </p:pic>
      <p:pic>
        <p:nvPicPr>
          <p:cNvPr id="6" name="Picture 5">
            <a:extLst>
              <a:ext uri="{FF2B5EF4-FFF2-40B4-BE49-F238E27FC236}">
                <a16:creationId xmlns:a16="http://schemas.microsoft.com/office/drawing/2014/main" id="{E4589767-1760-E1F8-9804-E993904E6D13}"/>
              </a:ext>
            </a:extLst>
          </p:cNvPr>
          <p:cNvPicPr>
            <a:picLocks noChangeAspect="1"/>
          </p:cNvPicPr>
          <p:nvPr userDrawn="1"/>
        </p:nvPicPr>
        <p:blipFill rotWithShape="1">
          <a:blip r:embed="rId3" cstate="print">
            <a:biLevel thresh="25000"/>
            <a:alphaModFix amt="71000"/>
            <a:extLst>
              <a:ext uri="{28A0092B-C50C-407E-A947-70E740481C1C}">
                <a14:useLocalDpi xmlns:a14="http://schemas.microsoft.com/office/drawing/2010/main"/>
              </a:ext>
            </a:extLst>
          </a:blip>
          <a:srcRect l="47755" t="6268" b="6627"/>
          <a:stretch/>
        </p:blipFill>
        <p:spPr>
          <a:xfrm>
            <a:off x="0" y="-1"/>
            <a:ext cx="2369736" cy="6858000"/>
          </a:xfrm>
          <a:prstGeom prst="rect">
            <a:avLst/>
          </a:prstGeom>
        </p:spPr>
      </p:pic>
      <p:sp>
        <p:nvSpPr>
          <p:cNvPr id="9" name="Rectangle 8">
            <a:extLst>
              <a:ext uri="{FF2B5EF4-FFF2-40B4-BE49-F238E27FC236}">
                <a16:creationId xmlns:a16="http://schemas.microsoft.com/office/drawing/2014/main" id="{85DB998C-49EF-0E5B-DEEC-CFE4CD029306}"/>
              </a:ext>
            </a:extLst>
          </p:cNvPr>
          <p:cNvSpPr/>
          <p:nvPr userDrawn="1"/>
        </p:nvSpPr>
        <p:spPr>
          <a:xfrm>
            <a:off x="0" y="0"/>
            <a:ext cx="4036667" cy="6858000"/>
          </a:xfrm>
          <a:prstGeom prst="rect">
            <a:avLst/>
          </a:prstGeom>
          <a:solidFill>
            <a:schemeClr val="accent3">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5" name="Picture 4">
            <a:extLst>
              <a:ext uri="{FF2B5EF4-FFF2-40B4-BE49-F238E27FC236}">
                <a16:creationId xmlns:a16="http://schemas.microsoft.com/office/drawing/2014/main" id="{09D9568E-4487-F585-15C1-0846FAB0DC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79070" y="514348"/>
            <a:ext cx="2304288" cy="736203"/>
          </a:xfrm>
          <a:prstGeom prst="rect">
            <a:avLst/>
          </a:prstGeom>
        </p:spPr>
      </p:pic>
    </p:spTree>
    <p:extLst>
      <p:ext uri="{BB962C8B-B14F-4D97-AF65-F5344CB8AC3E}">
        <p14:creationId xmlns:p14="http://schemas.microsoft.com/office/powerpoint/2010/main" val="4236994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367190" y="2858822"/>
            <a:ext cx="5366110"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sp>
        <p:nvSpPr>
          <p:cNvPr id="3" name="Freeform: Shape 2">
            <a:extLst>
              <a:ext uri="{FF2B5EF4-FFF2-40B4-BE49-F238E27FC236}">
                <a16:creationId xmlns:a16="http://schemas.microsoft.com/office/drawing/2014/main" id="{6DE9C995-BAAD-ED5E-451F-583EE8604B48}"/>
              </a:ext>
            </a:extLst>
          </p:cNvPr>
          <p:cNvSpPr/>
          <p:nvPr userDrawn="1"/>
        </p:nvSpPr>
        <p:spPr>
          <a:xfrm rot="5400000">
            <a:off x="-890743" y="1930590"/>
            <a:ext cx="6857999" cy="2996820"/>
          </a:xfrm>
          <a:custGeom>
            <a:avLst/>
            <a:gdLst>
              <a:gd name="connsiteX0" fmla="*/ 0 w 6857999"/>
              <a:gd name="connsiteY0" fmla="*/ 2996820 h 2996820"/>
              <a:gd name="connsiteX1" fmla="*/ 0 w 6857999"/>
              <a:gd name="connsiteY1" fmla="*/ 2595838 h 2996820"/>
              <a:gd name="connsiteX2" fmla="*/ 3514725 w 6857999"/>
              <a:gd name="connsiteY2" fmla="*/ 0 h 2996820"/>
              <a:gd name="connsiteX3" fmla="*/ 6857999 w 6857999"/>
              <a:gd name="connsiteY3" fmla="*/ 2469211 h 2996820"/>
              <a:gd name="connsiteX4" fmla="*/ 6857999 w 6857999"/>
              <a:gd name="connsiteY4" fmla="*/ 2996820 h 2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2996820">
                <a:moveTo>
                  <a:pt x="0" y="2996820"/>
                </a:moveTo>
                <a:lnTo>
                  <a:pt x="0" y="2595838"/>
                </a:lnTo>
                <a:lnTo>
                  <a:pt x="3514725" y="0"/>
                </a:lnTo>
                <a:lnTo>
                  <a:pt x="6857999" y="2469211"/>
                </a:lnTo>
                <a:lnTo>
                  <a:pt x="6857999" y="2996820"/>
                </a:lnTo>
                <a:close/>
              </a:path>
            </a:pathLst>
          </a:custGeom>
          <a:solidFill>
            <a:srgbClr val="172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4" name="Picture 3">
            <a:extLst>
              <a:ext uri="{FF2B5EF4-FFF2-40B4-BE49-F238E27FC236}">
                <a16:creationId xmlns:a16="http://schemas.microsoft.com/office/drawing/2014/main" id="{0D1352FC-87F4-2ACB-927A-5F8CD78214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3810860" cy="6857999"/>
          </a:xfrm>
          <a:custGeom>
            <a:avLst/>
            <a:gdLst>
              <a:gd name="connsiteX0" fmla="*/ 0 w 3810860"/>
              <a:gd name="connsiteY0" fmla="*/ 0 h 6857999"/>
              <a:gd name="connsiteX1" fmla="*/ 1203983 w 3810860"/>
              <a:gd name="connsiteY1" fmla="*/ 0 h 6857999"/>
              <a:gd name="connsiteX2" fmla="*/ 3810860 w 3810860"/>
              <a:gd name="connsiteY2" fmla="*/ 3517163 h 6857999"/>
              <a:gd name="connsiteX3" fmla="*/ 1337019 w 3810860"/>
              <a:gd name="connsiteY3" fmla="*/ 6854834 h 6857999"/>
              <a:gd name="connsiteX4" fmla="*/ 1022627 w 3810860"/>
              <a:gd name="connsiteY4" fmla="*/ 6854834 h 6857999"/>
              <a:gd name="connsiteX5" fmla="*/ 1022627 w 3810860"/>
              <a:gd name="connsiteY5" fmla="*/ 6857999 h 6857999"/>
              <a:gd name="connsiteX6" fmla="*/ 0 w 381086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860" h="6857999">
                <a:moveTo>
                  <a:pt x="0" y="0"/>
                </a:moveTo>
                <a:lnTo>
                  <a:pt x="1203983" y="0"/>
                </a:lnTo>
                <a:lnTo>
                  <a:pt x="3810860" y="3517163"/>
                </a:lnTo>
                <a:lnTo>
                  <a:pt x="1337019" y="6854834"/>
                </a:lnTo>
                <a:lnTo>
                  <a:pt x="1022627" y="6854834"/>
                </a:lnTo>
                <a:lnTo>
                  <a:pt x="1022627" y="6857999"/>
                </a:lnTo>
                <a:lnTo>
                  <a:pt x="0" y="6857999"/>
                </a:lnTo>
                <a:close/>
              </a:path>
            </a:pathLst>
          </a:custGeom>
        </p:spPr>
      </p:pic>
      <p:pic>
        <p:nvPicPr>
          <p:cNvPr id="6" name="Picture 5">
            <a:extLst>
              <a:ext uri="{FF2B5EF4-FFF2-40B4-BE49-F238E27FC236}">
                <a16:creationId xmlns:a16="http://schemas.microsoft.com/office/drawing/2014/main" id="{E4589767-1760-E1F8-9804-E993904E6D13}"/>
              </a:ext>
            </a:extLst>
          </p:cNvPr>
          <p:cNvPicPr>
            <a:picLocks noChangeAspect="1"/>
          </p:cNvPicPr>
          <p:nvPr userDrawn="1"/>
        </p:nvPicPr>
        <p:blipFill rotWithShape="1">
          <a:blip r:embed="rId3" cstate="print">
            <a:biLevel thresh="25000"/>
            <a:alphaModFix amt="71000"/>
            <a:extLst>
              <a:ext uri="{28A0092B-C50C-407E-A947-70E740481C1C}">
                <a14:useLocalDpi xmlns:a14="http://schemas.microsoft.com/office/drawing/2010/main"/>
              </a:ext>
            </a:extLst>
          </a:blip>
          <a:srcRect l="47755" t="6268" b="6627"/>
          <a:stretch/>
        </p:blipFill>
        <p:spPr>
          <a:xfrm>
            <a:off x="0" y="-1"/>
            <a:ext cx="2369736" cy="6858000"/>
          </a:xfrm>
          <a:prstGeom prst="rect">
            <a:avLst/>
          </a:prstGeom>
        </p:spPr>
      </p:pic>
      <p:sp>
        <p:nvSpPr>
          <p:cNvPr id="9" name="Rectangle 8">
            <a:extLst>
              <a:ext uri="{FF2B5EF4-FFF2-40B4-BE49-F238E27FC236}">
                <a16:creationId xmlns:a16="http://schemas.microsoft.com/office/drawing/2014/main" id="{85DB998C-49EF-0E5B-DEEC-CFE4CD029306}"/>
              </a:ext>
            </a:extLst>
          </p:cNvPr>
          <p:cNvSpPr/>
          <p:nvPr userDrawn="1"/>
        </p:nvSpPr>
        <p:spPr>
          <a:xfrm>
            <a:off x="0" y="0"/>
            <a:ext cx="4036667" cy="6858000"/>
          </a:xfrm>
          <a:prstGeom prst="rect">
            <a:avLst/>
          </a:prstGeom>
          <a:solidFill>
            <a:schemeClr val="accent3">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5" name="Picture 4">
            <a:extLst>
              <a:ext uri="{FF2B5EF4-FFF2-40B4-BE49-F238E27FC236}">
                <a16:creationId xmlns:a16="http://schemas.microsoft.com/office/drawing/2014/main" id="{09D9568E-4487-F585-15C1-0846FAB0DC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79070" y="514348"/>
            <a:ext cx="2304288" cy="736203"/>
          </a:xfrm>
          <a:prstGeom prst="rect">
            <a:avLst/>
          </a:prstGeom>
        </p:spPr>
      </p:pic>
    </p:spTree>
    <p:extLst>
      <p:ext uri="{BB962C8B-B14F-4D97-AF65-F5344CB8AC3E}">
        <p14:creationId xmlns:p14="http://schemas.microsoft.com/office/powerpoint/2010/main" val="1875053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367190" y="2858822"/>
            <a:ext cx="5366110"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sp>
        <p:nvSpPr>
          <p:cNvPr id="3" name="Freeform: Shape 2">
            <a:extLst>
              <a:ext uri="{FF2B5EF4-FFF2-40B4-BE49-F238E27FC236}">
                <a16:creationId xmlns:a16="http://schemas.microsoft.com/office/drawing/2014/main" id="{6DE9C995-BAAD-ED5E-451F-583EE8604B48}"/>
              </a:ext>
            </a:extLst>
          </p:cNvPr>
          <p:cNvSpPr/>
          <p:nvPr userDrawn="1"/>
        </p:nvSpPr>
        <p:spPr>
          <a:xfrm rot="5400000">
            <a:off x="-890531" y="1930380"/>
            <a:ext cx="6857576" cy="2996820"/>
          </a:xfrm>
          <a:custGeom>
            <a:avLst/>
            <a:gdLst>
              <a:gd name="connsiteX0" fmla="*/ 0 w 6857999"/>
              <a:gd name="connsiteY0" fmla="*/ 2996820 h 2996820"/>
              <a:gd name="connsiteX1" fmla="*/ 0 w 6857999"/>
              <a:gd name="connsiteY1" fmla="*/ 2595838 h 2996820"/>
              <a:gd name="connsiteX2" fmla="*/ 3514725 w 6857999"/>
              <a:gd name="connsiteY2" fmla="*/ 0 h 2996820"/>
              <a:gd name="connsiteX3" fmla="*/ 6857999 w 6857999"/>
              <a:gd name="connsiteY3" fmla="*/ 2469211 h 2996820"/>
              <a:gd name="connsiteX4" fmla="*/ 6857999 w 6857999"/>
              <a:gd name="connsiteY4" fmla="*/ 2996820 h 2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2996820">
                <a:moveTo>
                  <a:pt x="0" y="2996820"/>
                </a:moveTo>
                <a:lnTo>
                  <a:pt x="0" y="2595838"/>
                </a:lnTo>
                <a:lnTo>
                  <a:pt x="3514725" y="0"/>
                </a:lnTo>
                <a:lnTo>
                  <a:pt x="6857999" y="2469211"/>
                </a:lnTo>
                <a:lnTo>
                  <a:pt x="6857999" y="2996820"/>
                </a:lnTo>
                <a:close/>
              </a:path>
            </a:pathLst>
          </a:custGeom>
          <a:solidFill>
            <a:srgbClr val="172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7" name="Picture Placeholder 2">
            <a:extLst>
              <a:ext uri="{FF2B5EF4-FFF2-40B4-BE49-F238E27FC236}">
                <a16:creationId xmlns:a16="http://schemas.microsoft.com/office/drawing/2014/main" id="{7DE5E35C-838F-EE0E-D1B4-A3ECF5E9DA06}"/>
              </a:ext>
            </a:extLst>
          </p:cNvPr>
          <p:cNvSpPr>
            <a:spLocks noGrp="1"/>
          </p:cNvSpPr>
          <p:nvPr>
            <p:ph type="pic" idx="13" hasCustomPrompt="1"/>
          </p:nvPr>
        </p:nvSpPr>
        <p:spPr>
          <a:xfrm>
            <a:off x="-5361" y="-424"/>
            <a:ext cx="3813354" cy="6858000"/>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0 w 4670297"/>
              <a:gd name="connsiteY0" fmla="*/ 3149774 h 3254722"/>
              <a:gd name="connsiteX1" fmla="*/ 3775930 w 4670297"/>
              <a:gd name="connsiteY1" fmla="*/ 93470 h 3254722"/>
              <a:gd name="connsiteX2" fmla="*/ 4670297 w 4670297"/>
              <a:gd name="connsiteY2" fmla="*/ 990105 h 3254722"/>
              <a:gd name="connsiteX3" fmla="*/ 3775930 w 4670297"/>
              <a:gd name="connsiteY3" fmla="*/ 1886740 h 3254722"/>
              <a:gd name="connsiteX4" fmla="*/ 0 w 4670297"/>
              <a:gd name="connsiteY4" fmla="*/ 3149774 h 3254722"/>
              <a:gd name="connsiteX0" fmla="*/ 0 w 4670297"/>
              <a:gd name="connsiteY0" fmla="*/ 3149774 h 3149774"/>
              <a:gd name="connsiteX1" fmla="*/ 3775930 w 4670297"/>
              <a:gd name="connsiteY1" fmla="*/ 93470 h 3149774"/>
              <a:gd name="connsiteX2" fmla="*/ 4670297 w 4670297"/>
              <a:gd name="connsiteY2" fmla="*/ 990105 h 3149774"/>
              <a:gd name="connsiteX3" fmla="*/ 3775930 w 4670297"/>
              <a:gd name="connsiteY3" fmla="*/ 1886740 h 3149774"/>
              <a:gd name="connsiteX4" fmla="*/ 0 w 4670297"/>
              <a:gd name="connsiteY4" fmla="*/ 3149774 h 3149774"/>
              <a:gd name="connsiteX0" fmla="*/ 0 w 4670297"/>
              <a:gd name="connsiteY0" fmla="*/ 3149774 h 3149774"/>
              <a:gd name="connsiteX1" fmla="*/ 3775930 w 4670297"/>
              <a:gd name="connsiteY1" fmla="*/ 93470 h 3149774"/>
              <a:gd name="connsiteX2" fmla="*/ 4670297 w 4670297"/>
              <a:gd name="connsiteY2" fmla="*/ 990105 h 3149774"/>
              <a:gd name="connsiteX3" fmla="*/ 3565377 w 4670297"/>
              <a:gd name="connsiteY3" fmla="*/ 1982993 h 3149774"/>
              <a:gd name="connsiteX4" fmla="*/ 0 w 4670297"/>
              <a:gd name="connsiteY4" fmla="*/ 3149774 h 3149774"/>
              <a:gd name="connsiteX0" fmla="*/ 0 w 4670297"/>
              <a:gd name="connsiteY0" fmla="*/ 3149774 h 3318052"/>
              <a:gd name="connsiteX1" fmla="*/ 3775930 w 4670297"/>
              <a:gd name="connsiteY1" fmla="*/ 93470 h 3318052"/>
              <a:gd name="connsiteX2" fmla="*/ 4670297 w 4670297"/>
              <a:gd name="connsiteY2" fmla="*/ 990105 h 3318052"/>
              <a:gd name="connsiteX3" fmla="*/ 1339535 w 4670297"/>
              <a:gd name="connsiteY3" fmla="*/ 3162088 h 3318052"/>
              <a:gd name="connsiteX4" fmla="*/ 0 w 4670297"/>
              <a:gd name="connsiteY4" fmla="*/ 3149774 h 3318052"/>
              <a:gd name="connsiteX0" fmla="*/ 0 w 4670297"/>
              <a:gd name="connsiteY0" fmla="*/ 3149774 h 3171856"/>
              <a:gd name="connsiteX1" fmla="*/ 3775930 w 4670297"/>
              <a:gd name="connsiteY1" fmla="*/ 93470 h 3171856"/>
              <a:gd name="connsiteX2" fmla="*/ 4670297 w 4670297"/>
              <a:gd name="connsiteY2" fmla="*/ 990105 h 3171856"/>
              <a:gd name="connsiteX3" fmla="*/ 1339535 w 4670297"/>
              <a:gd name="connsiteY3" fmla="*/ 3162088 h 3171856"/>
              <a:gd name="connsiteX4" fmla="*/ 0 w 4670297"/>
              <a:gd name="connsiteY4" fmla="*/ 3149774 h 3171856"/>
              <a:gd name="connsiteX0" fmla="*/ 0 w 4676313"/>
              <a:gd name="connsiteY0" fmla="*/ 3188062 h 3188062"/>
              <a:gd name="connsiteX1" fmla="*/ 3781946 w 4676313"/>
              <a:gd name="connsiteY1" fmla="*/ 95664 h 3188062"/>
              <a:gd name="connsiteX2" fmla="*/ 4676313 w 4676313"/>
              <a:gd name="connsiteY2" fmla="*/ 992299 h 3188062"/>
              <a:gd name="connsiteX3" fmla="*/ 1345551 w 4676313"/>
              <a:gd name="connsiteY3" fmla="*/ 3164282 h 3188062"/>
              <a:gd name="connsiteX4" fmla="*/ 0 w 4676313"/>
              <a:gd name="connsiteY4" fmla="*/ 3188062 h 3188062"/>
              <a:gd name="connsiteX0" fmla="*/ 0 w 4676313"/>
              <a:gd name="connsiteY0" fmla="*/ 3188062 h 3191852"/>
              <a:gd name="connsiteX1" fmla="*/ 3781946 w 4676313"/>
              <a:gd name="connsiteY1" fmla="*/ 95664 h 3191852"/>
              <a:gd name="connsiteX2" fmla="*/ 4676313 w 4676313"/>
              <a:gd name="connsiteY2" fmla="*/ 992299 h 3191852"/>
              <a:gd name="connsiteX3" fmla="*/ 1327503 w 4676313"/>
              <a:gd name="connsiteY3" fmla="*/ 3176314 h 3191852"/>
              <a:gd name="connsiteX4" fmla="*/ 0 w 4676313"/>
              <a:gd name="connsiteY4" fmla="*/ 3188062 h 3191852"/>
              <a:gd name="connsiteX0" fmla="*/ 0 w 4676313"/>
              <a:gd name="connsiteY0" fmla="*/ 3188062 h 3188062"/>
              <a:gd name="connsiteX1" fmla="*/ 3781946 w 4676313"/>
              <a:gd name="connsiteY1" fmla="*/ 95664 h 3188062"/>
              <a:gd name="connsiteX2" fmla="*/ 4676313 w 4676313"/>
              <a:gd name="connsiteY2" fmla="*/ 992299 h 3188062"/>
              <a:gd name="connsiteX3" fmla="*/ 1327503 w 4676313"/>
              <a:gd name="connsiteY3" fmla="*/ 3176314 h 3188062"/>
              <a:gd name="connsiteX4" fmla="*/ 0 w 4676313"/>
              <a:gd name="connsiteY4" fmla="*/ 3188062 h 3188062"/>
              <a:gd name="connsiteX0" fmla="*/ 343411 w 5019724"/>
              <a:gd name="connsiteY0" fmla="*/ 6873285 h 6873285"/>
              <a:gd name="connsiteX1" fmla="*/ 347441 w 5019724"/>
              <a:gd name="connsiteY1" fmla="*/ 21019 h 6873285"/>
              <a:gd name="connsiteX2" fmla="*/ 5019724 w 5019724"/>
              <a:gd name="connsiteY2" fmla="*/ 4677522 h 6873285"/>
              <a:gd name="connsiteX3" fmla="*/ 1670914 w 5019724"/>
              <a:gd name="connsiteY3" fmla="*/ 6861537 h 6873285"/>
              <a:gd name="connsiteX4" fmla="*/ 343411 w 5019724"/>
              <a:gd name="connsiteY4" fmla="*/ 6873285 h 6873285"/>
              <a:gd name="connsiteX0" fmla="*/ 4034 w 4680347"/>
              <a:gd name="connsiteY0" fmla="*/ 6873285 h 6873285"/>
              <a:gd name="connsiteX1" fmla="*/ 8064 w 4680347"/>
              <a:gd name="connsiteY1" fmla="*/ 21019 h 6873285"/>
              <a:gd name="connsiteX2" fmla="*/ 4680347 w 4680347"/>
              <a:gd name="connsiteY2" fmla="*/ 4677522 h 6873285"/>
              <a:gd name="connsiteX3" fmla="*/ 1331537 w 4680347"/>
              <a:gd name="connsiteY3" fmla="*/ 6861537 h 6873285"/>
              <a:gd name="connsiteX4" fmla="*/ 4034 w 4680347"/>
              <a:gd name="connsiteY4" fmla="*/ 6873285 h 6873285"/>
              <a:gd name="connsiteX0" fmla="*/ 4034 w 5184668"/>
              <a:gd name="connsiteY0" fmla="*/ 6873285 h 6873285"/>
              <a:gd name="connsiteX1" fmla="*/ 8064 w 5184668"/>
              <a:gd name="connsiteY1" fmla="*/ 21019 h 6873285"/>
              <a:gd name="connsiteX2" fmla="*/ 4680347 w 5184668"/>
              <a:gd name="connsiteY2" fmla="*/ 4677522 h 6873285"/>
              <a:gd name="connsiteX3" fmla="*/ 4679628 w 5184668"/>
              <a:gd name="connsiteY3" fmla="*/ 4678724 h 6873285"/>
              <a:gd name="connsiteX4" fmla="*/ 1331537 w 5184668"/>
              <a:gd name="connsiteY4" fmla="*/ 6861537 h 6873285"/>
              <a:gd name="connsiteX5" fmla="*/ 4034 w 5184668"/>
              <a:gd name="connsiteY5" fmla="*/ 6873285 h 6873285"/>
              <a:gd name="connsiteX0" fmla="*/ 4034 w 5097313"/>
              <a:gd name="connsiteY0" fmla="*/ 6873285 h 6873285"/>
              <a:gd name="connsiteX1" fmla="*/ 8064 w 5097313"/>
              <a:gd name="connsiteY1" fmla="*/ 21019 h 6873285"/>
              <a:gd name="connsiteX2" fmla="*/ 4680347 w 5097313"/>
              <a:gd name="connsiteY2" fmla="*/ 4677522 h 6873285"/>
              <a:gd name="connsiteX3" fmla="*/ 4451028 w 5097313"/>
              <a:gd name="connsiteY3" fmla="*/ 5412650 h 6873285"/>
              <a:gd name="connsiteX4" fmla="*/ 1331537 w 5097313"/>
              <a:gd name="connsiteY4" fmla="*/ 6861537 h 6873285"/>
              <a:gd name="connsiteX5" fmla="*/ 4034 w 5097313"/>
              <a:gd name="connsiteY5" fmla="*/ 6873285 h 6873285"/>
              <a:gd name="connsiteX0" fmla="*/ 4034 w 4519240"/>
              <a:gd name="connsiteY0" fmla="*/ 7190437 h 7190437"/>
              <a:gd name="connsiteX1" fmla="*/ 8064 w 4519240"/>
              <a:gd name="connsiteY1" fmla="*/ 338171 h 7190437"/>
              <a:gd name="connsiteX2" fmla="*/ 1203220 w 4519240"/>
              <a:gd name="connsiteY2" fmla="*/ 314390 h 7190437"/>
              <a:gd name="connsiteX3" fmla="*/ 4451028 w 4519240"/>
              <a:gd name="connsiteY3" fmla="*/ 5729802 h 7190437"/>
              <a:gd name="connsiteX4" fmla="*/ 1331537 w 4519240"/>
              <a:gd name="connsiteY4" fmla="*/ 7178689 h 7190437"/>
              <a:gd name="connsiteX5" fmla="*/ 4034 w 451924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85305"/>
              <a:gd name="connsiteY0" fmla="*/ 7190437 h 7190437"/>
              <a:gd name="connsiteX1" fmla="*/ 8064 w 3885305"/>
              <a:gd name="connsiteY1" fmla="*/ 338171 h 7190437"/>
              <a:gd name="connsiteX2" fmla="*/ 1203220 w 3885305"/>
              <a:gd name="connsiteY2" fmla="*/ 314390 h 7190437"/>
              <a:gd name="connsiteX3" fmla="*/ 3801323 w 3885305"/>
              <a:gd name="connsiteY3" fmla="*/ 3564118 h 7190437"/>
              <a:gd name="connsiteX4" fmla="*/ 1331537 w 3885305"/>
              <a:gd name="connsiteY4" fmla="*/ 7178689 h 7190437"/>
              <a:gd name="connsiteX5" fmla="*/ 4034 w 3885305"/>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021771 h 7028071"/>
              <a:gd name="connsiteX1" fmla="*/ 8064 w 3813354"/>
              <a:gd name="connsiteY1" fmla="*/ 169505 h 7028071"/>
              <a:gd name="connsiteX2" fmla="*/ 1203220 w 3813354"/>
              <a:gd name="connsiteY2" fmla="*/ 145724 h 7028071"/>
              <a:gd name="connsiteX3" fmla="*/ 3813354 w 3813354"/>
              <a:gd name="connsiteY3" fmla="*/ 3678194 h 7028071"/>
              <a:gd name="connsiteX4" fmla="*/ 1331537 w 3813354"/>
              <a:gd name="connsiteY4" fmla="*/ 7028071 h 7028071"/>
              <a:gd name="connsiteX5" fmla="*/ 4034 w 3813354"/>
              <a:gd name="connsiteY5" fmla="*/ 7021771 h 7028071"/>
              <a:gd name="connsiteX0" fmla="*/ 4034 w 3813354"/>
              <a:gd name="connsiteY0" fmla="*/ 6876171 h 6882471"/>
              <a:gd name="connsiteX1" fmla="*/ 8064 w 3813354"/>
              <a:gd name="connsiteY1" fmla="*/ 23905 h 6882471"/>
              <a:gd name="connsiteX2" fmla="*/ 1203220 w 3813354"/>
              <a:gd name="connsiteY2" fmla="*/ 124 h 6882471"/>
              <a:gd name="connsiteX3" fmla="*/ 3813354 w 3813354"/>
              <a:gd name="connsiteY3" fmla="*/ 3532594 h 6882471"/>
              <a:gd name="connsiteX4" fmla="*/ 1331537 w 3813354"/>
              <a:gd name="connsiteY4" fmla="*/ 6882471 h 6882471"/>
              <a:gd name="connsiteX5" fmla="*/ 4034 w 3813354"/>
              <a:gd name="connsiteY5" fmla="*/ 6876171 h 6882471"/>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354" h="6882347">
                <a:moveTo>
                  <a:pt x="4034" y="6876047"/>
                </a:moveTo>
                <a:cubicBezTo>
                  <a:pt x="4034" y="6380849"/>
                  <a:pt x="-7316" y="1213904"/>
                  <a:pt x="8064" y="5733"/>
                </a:cubicBezTo>
                <a:lnTo>
                  <a:pt x="1203220" y="0"/>
                </a:lnTo>
                <a:cubicBezTo>
                  <a:pt x="1903608" y="896600"/>
                  <a:pt x="3258568" y="2813536"/>
                  <a:pt x="3813354" y="3532470"/>
                </a:cubicBezTo>
                <a:cubicBezTo>
                  <a:pt x="3363503" y="4215309"/>
                  <a:pt x="1900251" y="6089466"/>
                  <a:pt x="1331537" y="6882347"/>
                </a:cubicBezTo>
                <a:lnTo>
                  <a:pt x="4034" y="6876047"/>
                </a:lnTo>
                <a:close/>
              </a:path>
            </a:pathLst>
          </a:custGeom>
          <a:solidFill>
            <a:srgbClr val="3C545F"/>
          </a:solidFill>
        </p:spPr>
        <p:txBody>
          <a:bodyPr lIns="0" tIns="0" rIns="0" anchor="t" anchorCtr="0"/>
          <a:lstStyle>
            <a:lvl1pPr marL="0" indent="0" algn="ctr">
              <a:buNone/>
              <a:defRPr sz="1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1406286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5_Title Slide">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8C98E087-6BB3-A100-C431-28D3BDD14161}"/>
              </a:ext>
            </a:extLst>
          </p:cNvPr>
          <p:cNvPicPr>
            <a:picLocks noChangeAspect="1"/>
          </p:cNvPicPr>
          <p:nvPr userDrawn="1"/>
        </p:nvPicPr>
        <p:blipFill rotWithShape="1">
          <a:blip r:embed="rId2"/>
          <a:srcRect l="42" t="3765" r="42" b="2202"/>
          <a:stretch/>
        </p:blipFill>
        <p:spPr>
          <a:xfrm>
            <a:off x="-368" y="861106"/>
            <a:ext cx="12192368" cy="5142651"/>
          </a:xfrm>
          <a:prstGeom prst="rect">
            <a:avLst/>
          </a:prstGeom>
        </p:spPr>
      </p:pic>
      <p:sp>
        <p:nvSpPr>
          <p:cNvPr id="6" name="Rectangle 5">
            <a:extLst>
              <a:ext uri="{FF2B5EF4-FFF2-40B4-BE49-F238E27FC236}">
                <a16:creationId xmlns:a16="http://schemas.microsoft.com/office/drawing/2014/main" id="{BDFE5A0E-A026-C27A-76D5-8FE01DCC2653}"/>
              </a:ext>
            </a:extLst>
          </p:cNvPr>
          <p:cNvSpPr/>
          <p:nvPr userDrawn="1"/>
        </p:nvSpPr>
        <p:spPr>
          <a:xfrm>
            <a:off x="0" y="-850"/>
            <a:ext cx="12192000" cy="861108"/>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4" name="Rectangle 13">
            <a:extLst>
              <a:ext uri="{FF2B5EF4-FFF2-40B4-BE49-F238E27FC236}">
                <a16:creationId xmlns:a16="http://schemas.microsoft.com/office/drawing/2014/main" id="{AC3B77BE-325E-6D0A-B9F6-CF2A054FBD7D}"/>
              </a:ext>
            </a:extLst>
          </p:cNvPr>
          <p:cNvSpPr/>
          <p:nvPr userDrawn="1"/>
        </p:nvSpPr>
        <p:spPr>
          <a:xfrm>
            <a:off x="0" y="-850"/>
            <a:ext cx="7140742" cy="2123574"/>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Freeform: Shape 20">
            <a:extLst>
              <a:ext uri="{FF2B5EF4-FFF2-40B4-BE49-F238E27FC236}">
                <a16:creationId xmlns:a16="http://schemas.microsoft.com/office/drawing/2014/main" id="{8DFFB1F8-1A58-66FF-AF29-16EC6F11EFE0}"/>
              </a:ext>
            </a:extLst>
          </p:cNvPr>
          <p:cNvSpPr/>
          <p:nvPr userDrawn="1"/>
        </p:nvSpPr>
        <p:spPr>
          <a:xfrm>
            <a:off x="0" y="860421"/>
            <a:ext cx="12192000" cy="5149355"/>
          </a:xfrm>
          <a:custGeom>
            <a:avLst/>
            <a:gdLst>
              <a:gd name="connsiteX0" fmla="*/ 7134726 w 12192000"/>
              <a:gd name="connsiteY0" fmla="*/ 0 h 5149355"/>
              <a:gd name="connsiteX1" fmla="*/ 12192000 w 12192000"/>
              <a:gd name="connsiteY1" fmla="*/ 0 h 5149355"/>
              <a:gd name="connsiteX2" fmla="*/ 12192000 w 12192000"/>
              <a:gd name="connsiteY2" fmla="*/ 5149355 h 5149355"/>
              <a:gd name="connsiteX3" fmla="*/ 0 w 12192000"/>
              <a:gd name="connsiteY3" fmla="*/ 5149355 h 5149355"/>
              <a:gd name="connsiteX4" fmla="*/ 0 w 12192000"/>
              <a:gd name="connsiteY4" fmla="*/ 1255557 h 5149355"/>
              <a:gd name="connsiteX5" fmla="*/ 7134726 w 12192000"/>
              <a:gd name="connsiteY5" fmla="*/ 1255557 h 5149355"/>
              <a:gd name="connsiteX6" fmla="*/ 7134726 w 12192000"/>
              <a:gd name="connsiteY6" fmla="*/ 0 h 514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49355">
                <a:moveTo>
                  <a:pt x="7134726" y="0"/>
                </a:moveTo>
                <a:lnTo>
                  <a:pt x="12192000" y="0"/>
                </a:lnTo>
                <a:lnTo>
                  <a:pt x="12192000" y="5149355"/>
                </a:lnTo>
                <a:lnTo>
                  <a:pt x="0" y="5149355"/>
                </a:lnTo>
                <a:lnTo>
                  <a:pt x="0" y="1255557"/>
                </a:lnTo>
                <a:lnTo>
                  <a:pt x="7134726" y="1255557"/>
                </a:lnTo>
                <a:lnTo>
                  <a:pt x="7134726" y="0"/>
                </a:lnTo>
                <a:close/>
              </a:path>
            </a:pathLst>
          </a:custGeom>
          <a:solidFill>
            <a:srgbClr val="1B3844">
              <a:alpha val="50980"/>
            </a:srgbClr>
          </a:solidFill>
          <a:ln w="12700" cap="flat" cmpd="sng" algn="ctr">
            <a:noFill/>
            <a:prstDash val="solid"/>
            <a:miter lim="800000"/>
          </a:ln>
          <a:effectLst/>
        </p:spPr>
        <p:txBody>
          <a:bodyPr wrap="square" rtlCol="0" anchor="ctr">
            <a:noAutofit/>
          </a:bodyPr>
          <a:lstStyle/>
          <a:p>
            <a:pPr algn="ctr"/>
            <a:endParaRPr lang="en-US" sz="1100" kern="0">
              <a:solidFill>
                <a:srgbClr val="FFFFFF"/>
              </a:solidFill>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9" name="Picture 8">
            <a:extLst>
              <a:ext uri="{FF2B5EF4-FFF2-40B4-BE49-F238E27FC236}">
                <a16:creationId xmlns:a16="http://schemas.microsoft.com/office/drawing/2014/main" id="{0B4986CA-0799-1DB6-A222-930B7E509C52}"/>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10684041" y="6209823"/>
            <a:ext cx="1398626" cy="446851"/>
          </a:xfrm>
          <a:prstGeom prst="rect">
            <a:avLst/>
          </a:prstGeom>
        </p:spPr>
      </p:pic>
      <p:sp>
        <p:nvSpPr>
          <p:cNvPr id="13" name="Title 1">
            <a:extLst>
              <a:ext uri="{FF2B5EF4-FFF2-40B4-BE49-F238E27FC236}">
                <a16:creationId xmlns:a16="http://schemas.microsoft.com/office/drawing/2014/main" id="{02FC0E14-FB97-0F08-E623-BF157A642943}"/>
              </a:ext>
            </a:extLst>
          </p:cNvPr>
          <p:cNvSpPr>
            <a:spLocks noGrp="1"/>
          </p:cNvSpPr>
          <p:nvPr>
            <p:ph type="ctrTitle" hasCustomPrompt="1"/>
          </p:nvPr>
        </p:nvSpPr>
        <p:spPr>
          <a:xfrm>
            <a:off x="588070" y="739941"/>
            <a:ext cx="6420325" cy="741943"/>
          </a:xfrm>
        </p:spPr>
        <p:txBody>
          <a:bodyPr anchor="ctr">
            <a:normAutofit/>
          </a:bodyPr>
          <a:lstStyle>
            <a:lvl1pPr algn="l">
              <a:lnSpc>
                <a:spcPct val="100000"/>
              </a:lnSpc>
              <a:defRPr sz="4000" b="1" spc="300" baseline="0">
                <a:solidFill>
                  <a:schemeClr val="bg1"/>
                </a:solidFill>
                <a:latin typeface="Arial Narrow" panose="020B0606020202030204" pitchFamily="34" charset="0"/>
              </a:defRPr>
            </a:lvl1pPr>
          </a:lstStyle>
          <a:p>
            <a:r>
              <a:rPr lang="en-US"/>
              <a:t>CLICK TO INSERT TITLE</a:t>
            </a:r>
          </a:p>
        </p:txBody>
      </p:sp>
      <p:sp>
        <p:nvSpPr>
          <p:cNvPr id="15" name="Subtitle 2">
            <a:extLst>
              <a:ext uri="{FF2B5EF4-FFF2-40B4-BE49-F238E27FC236}">
                <a16:creationId xmlns:a16="http://schemas.microsoft.com/office/drawing/2014/main" id="{BCD472C3-2ED1-FBF9-F0CF-8E12A500F341}"/>
              </a:ext>
            </a:extLst>
          </p:cNvPr>
          <p:cNvSpPr>
            <a:spLocks noGrp="1"/>
          </p:cNvSpPr>
          <p:nvPr>
            <p:ph type="subTitle" idx="1" hasCustomPrompt="1"/>
          </p:nvPr>
        </p:nvSpPr>
        <p:spPr>
          <a:xfrm>
            <a:off x="613627" y="1481886"/>
            <a:ext cx="5868452" cy="372288"/>
          </a:xfrm>
          <a:prstGeom prst="rect">
            <a:avLst/>
          </a:prstGeom>
        </p:spPr>
        <p:txBody>
          <a:bodyPr anchor="ctr"/>
          <a:lstStyle>
            <a:lvl1pPr marL="0" indent="0" algn="l">
              <a:buNone/>
              <a:defRPr sz="1900" spc="450" baseline="0">
                <a:solidFill>
                  <a:srgbClr val="5F737C"/>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a:t>
            </a:r>
          </a:p>
        </p:txBody>
      </p:sp>
    </p:spTree>
    <p:extLst>
      <p:ext uri="{BB962C8B-B14F-4D97-AF65-F5344CB8AC3E}">
        <p14:creationId xmlns:p14="http://schemas.microsoft.com/office/powerpoint/2010/main" val="3315896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6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FE5A0E-A026-C27A-76D5-8FE01DCC2653}"/>
              </a:ext>
            </a:extLst>
          </p:cNvPr>
          <p:cNvSpPr/>
          <p:nvPr userDrawn="1"/>
        </p:nvSpPr>
        <p:spPr>
          <a:xfrm>
            <a:off x="0" y="-851"/>
            <a:ext cx="12192000" cy="6858849"/>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9" name="Picture 8">
            <a:extLst>
              <a:ext uri="{FF2B5EF4-FFF2-40B4-BE49-F238E27FC236}">
                <a16:creationId xmlns:a16="http://schemas.microsoft.com/office/drawing/2014/main" id="{0B4986CA-0799-1DB6-A222-930B7E509C52}"/>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684041" y="6209823"/>
            <a:ext cx="1398626" cy="446851"/>
          </a:xfrm>
          <a:prstGeom prst="rect">
            <a:avLst/>
          </a:prstGeom>
        </p:spPr>
      </p:pic>
      <p:sp>
        <p:nvSpPr>
          <p:cNvPr id="20" name="Picture Placeholder 19">
            <a:extLst>
              <a:ext uri="{FF2B5EF4-FFF2-40B4-BE49-F238E27FC236}">
                <a16:creationId xmlns:a16="http://schemas.microsoft.com/office/drawing/2014/main" id="{549F9072-08BF-F76B-B9CA-75D9F08EC707}"/>
              </a:ext>
            </a:extLst>
          </p:cNvPr>
          <p:cNvSpPr>
            <a:spLocks noGrp="1"/>
          </p:cNvSpPr>
          <p:nvPr>
            <p:ph type="pic" sz="quarter" idx="10" hasCustomPrompt="1"/>
          </p:nvPr>
        </p:nvSpPr>
        <p:spPr>
          <a:xfrm>
            <a:off x="0" y="866438"/>
            <a:ext cx="12192000" cy="5137320"/>
          </a:xfrm>
          <a:custGeom>
            <a:avLst/>
            <a:gdLst>
              <a:gd name="connsiteX0" fmla="*/ 0 w 12192000"/>
              <a:gd name="connsiteY0" fmla="*/ 0 h 5143500"/>
              <a:gd name="connsiteX1" fmla="*/ 12192000 w 12192000"/>
              <a:gd name="connsiteY1" fmla="*/ 0 h 5143500"/>
              <a:gd name="connsiteX2" fmla="*/ 12192000 w 12192000"/>
              <a:gd name="connsiteY2" fmla="*/ 5143500 h 5143500"/>
              <a:gd name="connsiteX3" fmla="*/ 0 w 12192000"/>
              <a:gd name="connsiteY3" fmla="*/ 5143500 h 5143500"/>
              <a:gd name="connsiteX4" fmla="*/ 0 w 12192000"/>
              <a:gd name="connsiteY4" fmla="*/ 0 h 5143500"/>
              <a:gd name="connsiteX0" fmla="*/ 0 w 12192000"/>
              <a:gd name="connsiteY0" fmla="*/ 1257300 h 5143500"/>
              <a:gd name="connsiteX1" fmla="*/ 12192000 w 12192000"/>
              <a:gd name="connsiteY1" fmla="*/ 0 h 5143500"/>
              <a:gd name="connsiteX2" fmla="*/ 12192000 w 12192000"/>
              <a:gd name="connsiteY2" fmla="*/ 5143500 h 5143500"/>
              <a:gd name="connsiteX3" fmla="*/ 0 w 12192000"/>
              <a:gd name="connsiteY3" fmla="*/ 5143500 h 5143500"/>
              <a:gd name="connsiteX4" fmla="*/ 0 w 12192000"/>
              <a:gd name="connsiteY4" fmla="*/ 1257300 h 5143500"/>
              <a:gd name="connsiteX0" fmla="*/ 0 w 12192000"/>
              <a:gd name="connsiteY0" fmla="*/ 1257300 h 5143500"/>
              <a:gd name="connsiteX1" fmla="*/ 4373479 w 12192000"/>
              <a:gd name="connsiteY1" fmla="*/ 811964 h 5143500"/>
              <a:gd name="connsiteX2" fmla="*/ 12192000 w 12192000"/>
              <a:gd name="connsiteY2" fmla="*/ 0 h 5143500"/>
              <a:gd name="connsiteX3" fmla="*/ 12192000 w 12192000"/>
              <a:gd name="connsiteY3" fmla="*/ 5143500 h 5143500"/>
              <a:gd name="connsiteX4" fmla="*/ 0 w 12192000"/>
              <a:gd name="connsiteY4" fmla="*/ 5143500 h 5143500"/>
              <a:gd name="connsiteX5" fmla="*/ 0 w 12192000"/>
              <a:gd name="connsiteY5" fmla="*/ 1257300 h 5143500"/>
              <a:gd name="connsiteX0" fmla="*/ 0 w 12192000"/>
              <a:gd name="connsiteY0" fmla="*/ 1257300 h 5143500"/>
              <a:gd name="connsiteX1" fmla="*/ 7134726 w 12192000"/>
              <a:gd name="connsiteY1" fmla="*/ 1275180 h 5143500"/>
              <a:gd name="connsiteX2" fmla="*/ 12192000 w 12192000"/>
              <a:gd name="connsiteY2" fmla="*/ 0 h 5143500"/>
              <a:gd name="connsiteX3" fmla="*/ 12192000 w 12192000"/>
              <a:gd name="connsiteY3" fmla="*/ 5143500 h 5143500"/>
              <a:gd name="connsiteX4" fmla="*/ 0 w 12192000"/>
              <a:gd name="connsiteY4" fmla="*/ 5143500 h 5143500"/>
              <a:gd name="connsiteX5" fmla="*/ 0 w 12192000"/>
              <a:gd name="connsiteY5" fmla="*/ 1257300 h 5143500"/>
              <a:gd name="connsiteX0" fmla="*/ 0 w 12192000"/>
              <a:gd name="connsiteY0" fmla="*/ 1257300 h 5143500"/>
              <a:gd name="connsiteX1" fmla="*/ 7134726 w 12192000"/>
              <a:gd name="connsiteY1" fmla="*/ 1275180 h 5143500"/>
              <a:gd name="connsiteX2" fmla="*/ 8626642 w 12192000"/>
              <a:gd name="connsiteY2" fmla="*/ 896186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75180 h 5143500"/>
              <a:gd name="connsiteX2" fmla="*/ 7134726 w 12192000"/>
              <a:gd name="connsiteY2" fmla="*/ 11865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75180 h 5143500"/>
              <a:gd name="connsiteX2" fmla="*/ 7128710 w 12192000"/>
              <a:gd name="connsiteY2" fmla="*/ 5849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69164 h 5143500"/>
              <a:gd name="connsiteX2" fmla="*/ 7128710 w 12192000"/>
              <a:gd name="connsiteY2" fmla="*/ 5849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57133 h 5143500"/>
              <a:gd name="connsiteX2" fmla="*/ 7128710 w 12192000"/>
              <a:gd name="connsiteY2" fmla="*/ 5849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57133 h 5143500"/>
              <a:gd name="connsiteX2" fmla="*/ 7146758 w 12192000"/>
              <a:gd name="connsiteY2" fmla="*/ 11872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57133 h 5143500"/>
              <a:gd name="connsiteX2" fmla="*/ 7139614 w 12192000"/>
              <a:gd name="connsiteY2" fmla="*/ 11872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9489 w 12192000"/>
              <a:gd name="connsiteY1" fmla="*/ 1257133 h 5143500"/>
              <a:gd name="connsiteX2" fmla="*/ 7139614 w 12192000"/>
              <a:gd name="connsiteY2" fmla="*/ 11872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9489 w 12192000"/>
              <a:gd name="connsiteY1" fmla="*/ 1257133 h 5143500"/>
              <a:gd name="connsiteX2" fmla="*/ 7139614 w 12192000"/>
              <a:gd name="connsiteY2" fmla="*/ 2336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43500">
                <a:moveTo>
                  <a:pt x="0" y="1257300"/>
                </a:moveTo>
                <a:lnTo>
                  <a:pt x="7139489" y="1257133"/>
                </a:lnTo>
                <a:cubicBezTo>
                  <a:pt x="7137484" y="834023"/>
                  <a:pt x="7141619" y="425446"/>
                  <a:pt x="7139614" y="2336"/>
                </a:cubicBezTo>
                <a:lnTo>
                  <a:pt x="12192000" y="0"/>
                </a:lnTo>
                <a:lnTo>
                  <a:pt x="12192000" y="5143500"/>
                </a:lnTo>
                <a:lnTo>
                  <a:pt x="0" y="5143500"/>
                </a:lnTo>
                <a:lnTo>
                  <a:pt x="0" y="1257300"/>
                </a:lnTo>
                <a:close/>
              </a:path>
            </a:pathLst>
          </a:custGeom>
          <a:solidFill>
            <a:srgbClr val="1F3B4A"/>
          </a:solidFill>
        </p:spPr>
        <p:txBody>
          <a:bodyPr/>
          <a:lstStyle>
            <a:lvl1pPr marL="0" indent="0">
              <a:buNone/>
              <a:defRPr/>
            </a:lvl1pPr>
          </a:lstStyle>
          <a:p>
            <a:r>
              <a:rPr lang="en-US"/>
              <a:t>  </a:t>
            </a:r>
          </a:p>
        </p:txBody>
      </p:sp>
      <p:sp>
        <p:nvSpPr>
          <p:cNvPr id="24" name="Rectangle 23">
            <a:extLst>
              <a:ext uri="{FF2B5EF4-FFF2-40B4-BE49-F238E27FC236}">
                <a16:creationId xmlns:a16="http://schemas.microsoft.com/office/drawing/2014/main" id="{D930EC8E-4C67-E6A0-167B-24C4D2A2BB1F}"/>
              </a:ext>
            </a:extLst>
          </p:cNvPr>
          <p:cNvSpPr/>
          <p:nvPr userDrawn="1"/>
        </p:nvSpPr>
        <p:spPr>
          <a:xfrm>
            <a:off x="0" y="-850"/>
            <a:ext cx="7140742" cy="2123574"/>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Title 1">
            <a:extLst>
              <a:ext uri="{FF2B5EF4-FFF2-40B4-BE49-F238E27FC236}">
                <a16:creationId xmlns:a16="http://schemas.microsoft.com/office/drawing/2014/main" id="{33FBA8AA-7E4D-F4C6-86E2-0966D4508E58}"/>
              </a:ext>
            </a:extLst>
          </p:cNvPr>
          <p:cNvSpPr>
            <a:spLocks noGrp="1"/>
          </p:cNvSpPr>
          <p:nvPr>
            <p:ph type="ctrTitle" hasCustomPrompt="1"/>
          </p:nvPr>
        </p:nvSpPr>
        <p:spPr>
          <a:xfrm>
            <a:off x="588070" y="739941"/>
            <a:ext cx="6420325" cy="741943"/>
          </a:xfrm>
        </p:spPr>
        <p:txBody>
          <a:bodyPr anchor="ctr">
            <a:normAutofit/>
          </a:bodyPr>
          <a:lstStyle>
            <a:lvl1pPr algn="l">
              <a:lnSpc>
                <a:spcPct val="100000"/>
              </a:lnSpc>
              <a:defRPr sz="4000" b="1" spc="300" baseline="0">
                <a:solidFill>
                  <a:schemeClr val="bg1"/>
                </a:solidFill>
                <a:latin typeface="Arial Narrow" panose="020B0606020202030204" pitchFamily="34" charset="0"/>
              </a:defRPr>
            </a:lvl1pPr>
          </a:lstStyle>
          <a:p>
            <a:r>
              <a:rPr lang="en-US"/>
              <a:t>CLICK TO INSERT TITLE</a:t>
            </a:r>
          </a:p>
        </p:txBody>
      </p:sp>
      <p:sp>
        <p:nvSpPr>
          <p:cNvPr id="26" name="Subtitle 2">
            <a:extLst>
              <a:ext uri="{FF2B5EF4-FFF2-40B4-BE49-F238E27FC236}">
                <a16:creationId xmlns:a16="http://schemas.microsoft.com/office/drawing/2014/main" id="{336720CC-3396-6109-D266-3AC7F576A249}"/>
              </a:ext>
            </a:extLst>
          </p:cNvPr>
          <p:cNvSpPr>
            <a:spLocks noGrp="1"/>
          </p:cNvSpPr>
          <p:nvPr>
            <p:ph type="subTitle" idx="1" hasCustomPrompt="1"/>
          </p:nvPr>
        </p:nvSpPr>
        <p:spPr>
          <a:xfrm>
            <a:off x="613627" y="1481886"/>
            <a:ext cx="5868452" cy="372288"/>
          </a:xfrm>
          <a:prstGeom prst="rect">
            <a:avLst/>
          </a:prstGeom>
        </p:spPr>
        <p:txBody>
          <a:bodyPr anchor="ctr"/>
          <a:lstStyle>
            <a:lvl1pPr marL="0" indent="0" algn="l">
              <a:buNone/>
              <a:defRPr sz="1900" spc="450" baseline="0">
                <a:solidFill>
                  <a:srgbClr val="5F737C"/>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a:t>
            </a:r>
          </a:p>
        </p:txBody>
      </p:sp>
    </p:spTree>
    <p:extLst>
      <p:ext uri="{BB962C8B-B14F-4D97-AF65-F5344CB8AC3E}">
        <p14:creationId xmlns:p14="http://schemas.microsoft.com/office/powerpoint/2010/main" val="1974401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7_Title Slide">
    <p:spTree>
      <p:nvGrpSpPr>
        <p:cNvPr id="1" name=""/>
        <p:cNvGrpSpPr/>
        <p:nvPr/>
      </p:nvGrpSpPr>
      <p:grpSpPr>
        <a:xfrm>
          <a:off x="0" y="0"/>
          <a:ext cx="0" cy="0"/>
          <a:chOff x="0" y="0"/>
          <a:chExt cx="0" cy="0"/>
        </a:xfrm>
      </p:grpSpPr>
      <p:sp>
        <p:nvSpPr>
          <p:cNvPr id="2" name="Rectangle 1"/>
          <p:cNvSpPr/>
          <p:nvPr userDrawn="1"/>
        </p:nvSpPr>
        <p:spPr>
          <a:xfrm>
            <a:off x="-4138"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27" name="Group 26"/>
          <p:cNvGrpSpPr/>
          <p:nvPr userDrawn="1"/>
        </p:nvGrpSpPr>
        <p:grpSpPr>
          <a:xfrm>
            <a:off x="979627" y="1768982"/>
            <a:ext cx="3382560" cy="3382560"/>
            <a:chOff x="1172354" y="1605392"/>
            <a:chExt cx="3382560" cy="338256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2354" y="1605392"/>
              <a:ext cx="3382560" cy="3382560"/>
            </a:xfrm>
            <a:prstGeom prst="ellipse">
              <a:avLst/>
            </a:prstGeom>
            <a:ln w="28575" cap="rnd">
              <a:noFill/>
            </a:ln>
            <a:effectLst/>
          </p:spPr>
        </p:pic>
        <p:sp>
          <p:nvSpPr>
            <p:cNvPr id="5" name="Oval 4"/>
            <p:cNvSpPr/>
            <p:nvPr userDrawn="1"/>
          </p:nvSpPr>
          <p:spPr>
            <a:xfrm>
              <a:off x="1172354" y="1605392"/>
              <a:ext cx="3382560" cy="3374743"/>
            </a:xfrm>
            <a:prstGeom prst="ellipse">
              <a:avLst/>
            </a:prstGeom>
            <a:solidFill>
              <a:srgbClr val="1A3743">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872516" y="2574181"/>
            <a:ext cx="5887991" cy="1203624"/>
          </a:xfrm>
        </p:spPr>
        <p:txBody>
          <a:bodyPr anchor="ctr">
            <a:normAutofit/>
          </a:bodyPr>
          <a:lstStyle>
            <a:lvl1pPr algn="l">
              <a:lnSpc>
                <a:spcPct val="100000"/>
              </a:lnSpc>
              <a:defRPr sz="4400" b="1" baseline="0">
                <a:solidFill>
                  <a:schemeClr val="bg1"/>
                </a:solidFill>
              </a:defRPr>
            </a:lvl1pPr>
          </a:lstStyle>
          <a:p>
            <a:r>
              <a:rPr lang="en-US"/>
              <a:t>CLICK TO </a:t>
            </a:r>
            <a:br>
              <a:rPr lang="en-US"/>
            </a:br>
            <a:r>
              <a:rPr lang="en-US"/>
              <a:t>INSERT TITLE</a:t>
            </a:r>
          </a:p>
        </p:txBody>
      </p:sp>
      <p:sp>
        <p:nvSpPr>
          <p:cNvPr id="26" name="Subtitle 2"/>
          <p:cNvSpPr>
            <a:spLocks noGrp="1"/>
          </p:cNvSpPr>
          <p:nvPr>
            <p:ph type="subTitle" idx="1" hasCustomPrompt="1"/>
          </p:nvPr>
        </p:nvSpPr>
        <p:spPr>
          <a:xfrm>
            <a:off x="4892056" y="3864700"/>
            <a:ext cx="5868452" cy="372288"/>
          </a:xfrm>
          <a:prstGeom prst="rect">
            <a:avLst/>
          </a:prstGeom>
        </p:spPr>
        <p:txBody>
          <a:bodyPr anchor="ctr"/>
          <a:lstStyle>
            <a:lvl1pPr marL="0" indent="0" algn="l">
              <a:buNone/>
              <a:defRPr sz="1900" spc="450" baseline="0">
                <a:solidFill>
                  <a:srgbClr val="5F737C"/>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a:t>
            </a:r>
          </a:p>
        </p:txBody>
      </p:sp>
      <p:sp>
        <p:nvSpPr>
          <p:cNvPr id="45" name="Oval 44"/>
          <p:cNvSpPr/>
          <p:nvPr userDrawn="1"/>
        </p:nvSpPr>
        <p:spPr>
          <a:xfrm>
            <a:off x="978623" y="1756509"/>
            <a:ext cx="3384569" cy="3395033"/>
          </a:xfrm>
          <a:prstGeom prst="ellipse">
            <a:avLst/>
          </a:prstGeom>
          <a:solidFill>
            <a:srgbClr val="314B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5F737C"/>
              </a:solidFill>
              <a:latin typeface="Arial Narrow" panose="020B0606020202030204" pitchFamily="34" charset="0"/>
            </a:endParaRPr>
          </a:p>
        </p:txBody>
      </p:sp>
      <p:sp>
        <p:nvSpPr>
          <p:cNvPr id="8" name="Oval 7"/>
          <p:cNvSpPr/>
          <p:nvPr userDrawn="1"/>
        </p:nvSpPr>
        <p:spPr>
          <a:xfrm>
            <a:off x="879230" y="1668585"/>
            <a:ext cx="3583354" cy="3583354"/>
          </a:xfrm>
          <a:prstGeom prst="ellipse">
            <a:avLst/>
          </a:prstGeom>
          <a:noFill/>
          <a:ln w="28575">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grpSp>
        <p:nvGrpSpPr>
          <p:cNvPr id="12" name="Group 11"/>
          <p:cNvGrpSpPr/>
          <p:nvPr userDrawn="1"/>
        </p:nvGrpSpPr>
        <p:grpSpPr>
          <a:xfrm>
            <a:off x="3864752" y="2160954"/>
            <a:ext cx="1019863" cy="1012998"/>
            <a:chOff x="3864752" y="2160954"/>
            <a:chExt cx="1019863" cy="1012998"/>
          </a:xfrm>
        </p:grpSpPr>
        <p:sp>
          <p:nvSpPr>
            <p:cNvPr id="11" name="Oval 10"/>
            <p:cNvSpPr/>
            <p:nvPr userDrawn="1"/>
          </p:nvSpPr>
          <p:spPr>
            <a:xfrm>
              <a:off x="3888154" y="2184401"/>
              <a:ext cx="996461" cy="976922"/>
            </a:xfrm>
            <a:prstGeom prst="ellipse">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grpSp>
          <p:nvGrpSpPr>
            <p:cNvPr id="34" name="Group 33"/>
            <p:cNvGrpSpPr/>
            <p:nvPr userDrawn="1"/>
          </p:nvGrpSpPr>
          <p:grpSpPr>
            <a:xfrm>
              <a:off x="3864752" y="2160954"/>
              <a:ext cx="1010954" cy="1012998"/>
              <a:chOff x="3657643" y="1923598"/>
              <a:chExt cx="1251731" cy="1254262"/>
            </a:xfrm>
          </p:grpSpPr>
          <p:sp>
            <p:nvSpPr>
              <p:cNvPr id="39" name="Freeform 6"/>
              <p:cNvSpPr>
                <a:spLocks/>
              </p:cNvSpPr>
              <p:nvPr userDrawn="1"/>
            </p:nvSpPr>
            <p:spPr bwMode="auto">
              <a:xfrm>
                <a:off x="3848971" y="1923598"/>
                <a:ext cx="1060403" cy="1152017"/>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solidFill>
                <a:srgbClr val="E6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40" name="Freeform 7"/>
              <p:cNvSpPr>
                <a:spLocks/>
              </p:cNvSpPr>
              <p:nvPr userDrawn="1"/>
            </p:nvSpPr>
            <p:spPr bwMode="auto">
              <a:xfrm>
                <a:off x="3657643" y="2389264"/>
                <a:ext cx="663069" cy="788596"/>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solidFill>
                <a:srgbClr val="E6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grpSp>
    </p:spTree>
    <p:extLst>
      <p:ext uri="{BB962C8B-B14F-4D97-AF65-F5344CB8AC3E}">
        <p14:creationId xmlns:p14="http://schemas.microsoft.com/office/powerpoint/2010/main" val="3857025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8_Title 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AF51A62C-E253-07FF-FADC-8A099AD6DCEC}"/>
              </a:ext>
            </a:extLst>
          </p:cNvPr>
          <p:cNvSpPr>
            <a:spLocks noGrp="1"/>
          </p:cNvSpPr>
          <p:nvPr>
            <p:ph type="pic" idx="13" hasCustomPrompt="1"/>
          </p:nvPr>
        </p:nvSpPr>
        <p:spPr>
          <a:xfrm>
            <a:off x="2812161" y="-1481"/>
            <a:ext cx="9382942" cy="6334908"/>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275320 w 2064054"/>
              <a:gd name="connsiteY0" fmla="*/ 4650487 h 5547212"/>
              <a:gd name="connsiteX1" fmla="*/ 249272 w 2064054"/>
              <a:gd name="connsiteY1" fmla="*/ 0 h 5547212"/>
              <a:gd name="connsiteX2" fmla="*/ 2064054 w 2064054"/>
              <a:gd name="connsiteY2" fmla="*/ 4650487 h 5547212"/>
              <a:gd name="connsiteX3" fmla="*/ 1169687 w 2064054"/>
              <a:gd name="connsiteY3" fmla="*/ 5547122 h 5547212"/>
              <a:gd name="connsiteX4" fmla="*/ 275320 w 2064054"/>
              <a:gd name="connsiteY4" fmla="*/ 4650487 h 5547212"/>
              <a:gd name="connsiteX0" fmla="*/ 745887 w 10084437"/>
              <a:gd name="connsiteY0" fmla="*/ 5132351 h 6352035"/>
              <a:gd name="connsiteX1" fmla="*/ 719839 w 10084437"/>
              <a:gd name="connsiteY1" fmla="*/ 481864 h 6352035"/>
              <a:gd name="connsiteX2" fmla="*/ 10084437 w 10084437"/>
              <a:gd name="connsiteY2" fmla="*/ 482146 h 6352035"/>
              <a:gd name="connsiteX3" fmla="*/ 1640254 w 10084437"/>
              <a:gd name="connsiteY3" fmla="*/ 6028986 h 6352035"/>
              <a:gd name="connsiteX4" fmla="*/ 745887 w 10084437"/>
              <a:gd name="connsiteY4" fmla="*/ 5132351 h 6352035"/>
              <a:gd name="connsiteX0" fmla="*/ 2392996 w 9638052"/>
              <a:gd name="connsiteY0" fmla="*/ 5537406 h 6503399"/>
              <a:gd name="connsiteX1" fmla="*/ 273454 w 9638052"/>
              <a:gd name="connsiteY1" fmla="*/ 507925 h 6503399"/>
              <a:gd name="connsiteX2" fmla="*/ 9638052 w 9638052"/>
              <a:gd name="connsiteY2" fmla="*/ 508207 h 6503399"/>
              <a:gd name="connsiteX3" fmla="*/ 1193869 w 9638052"/>
              <a:gd name="connsiteY3" fmla="*/ 6055047 h 6503399"/>
              <a:gd name="connsiteX4" fmla="*/ 2392996 w 9638052"/>
              <a:gd name="connsiteY4" fmla="*/ 5537406 h 6503399"/>
              <a:gd name="connsiteX0" fmla="*/ 2510269 w 9986858"/>
              <a:gd name="connsiteY0" fmla="*/ 5537406 h 5644870"/>
              <a:gd name="connsiteX1" fmla="*/ 390727 w 9986858"/>
              <a:gd name="connsiteY1" fmla="*/ 507925 h 5644870"/>
              <a:gd name="connsiteX2" fmla="*/ 9755325 w 9986858"/>
              <a:gd name="connsiteY2" fmla="*/ 508207 h 5644870"/>
              <a:gd name="connsiteX3" fmla="*/ 9300111 w 9986858"/>
              <a:gd name="connsiteY3" fmla="*/ 3678810 h 5644870"/>
              <a:gd name="connsiteX4" fmla="*/ 2510269 w 9986858"/>
              <a:gd name="connsiteY4" fmla="*/ 5537406 h 5644870"/>
              <a:gd name="connsiteX0" fmla="*/ 2510269 w 9755325"/>
              <a:gd name="connsiteY0" fmla="*/ 5537406 h 5646107"/>
              <a:gd name="connsiteX1" fmla="*/ 390727 w 9755325"/>
              <a:gd name="connsiteY1" fmla="*/ 507925 h 5646107"/>
              <a:gd name="connsiteX2" fmla="*/ 9755325 w 9755325"/>
              <a:gd name="connsiteY2" fmla="*/ 508207 h 5646107"/>
              <a:gd name="connsiteX3" fmla="*/ 9300111 w 9755325"/>
              <a:gd name="connsiteY3" fmla="*/ 3678810 h 5646107"/>
              <a:gd name="connsiteX4" fmla="*/ 2510269 w 9755325"/>
              <a:gd name="connsiteY4" fmla="*/ 5537406 h 5646107"/>
              <a:gd name="connsiteX0" fmla="*/ 2519153 w 9816026"/>
              <a:gd name="connsiteY0" fmla="*/ 5537406 h 5616363"/>
              <a:gd name="connsiteX1" fmla="*/ 399611 w 9816026"/>
              <a:gd name="connsiteY1" fmla="*/ 507925 h 5616363"/>
              <a:gd name="connsiteX2" fmla="*/ 9764209 w 9816026"/>
              <a:gd name="connsiteY2" fmla="*/ 508207 h 5616363"/>
              <a:gd name="connsiteX3" fmla="*/ 9748148 w 9816026"/>
              <a:gd name="connsiteY3" fmla="*/ 3359973 h 5616363"/>
              <a:gd name="connsiteX4" fmla="*/ 2519153 w 9816026"/>
              <a:gd name="connsiteY4" fmla="*/ 5537406 h 5616363"/>
              <a:gd name="connsiteX0" fmla="*/ 2519153 w 9764209"/>
              <a:gd name="connsiteY0" fmla="*/ 5537406 h 5616363"/>
              <a:gd name="connsiteX1" fmla="*/ 399611 w 9764209"/>
              <a:gd name="connsiteY1" fmla="*/ 507925 h 5616363"/>
              <a:gd name="connsiteX2" fmla="*/ 9764209 w 9764209"/>
              <a:gd name="connsiteY2" fmla="*/ 508207 h 5616363"/>
              <a:gd name="connsiteX3" fmla="*/ 9748148 w 9764209"/>
              <a:gd name="connsiteY3" fmla="*/ 3359973 h 5616363"/>
              <a:gd name="connsiteX4" fmla="*/ 2519153 w 9764209"/>
              <a:gd name="connsiteY4" fmla="*/ 5537406 h 5616363"/>
              <a:gd name="connsiteX0" fmla="*/ 2519153 w 9765848"/>
              <a:gd name="connsiteY0" fmla="*/ 5401030 h 5479987"/>
              <a:gd name="connsiteX1" fmla="*/ 399611 w 9765848"/>
              <a:gd name="connsiteY1" fmla="*/ 371549 h 5479987"/>
              <a:gd name="connsiteX2" fmla="*/ 9764209 w 9765848"/>
              <a:gd name="connsiteY2" fmla="*/ 371831 h 5479987"/>
              <a:gd name="connsiteX3" fmla="*/ 9748148 w 9765848"/>
              <a:gd name="connsiteY3" fmla="*/ 3223597 h 5479987"/>
              <a:gd name="connsiteX4" fmla="*/ 2519153 w 9765848"/>
              <a:gd name="connsiteY4" fmla="*/ 5401030 h 5479987"/>
              <a:gd name="connsiteX0" fmla="*/ 2689471 w 9936166"/>
              <a:gd name="connsiteY0" fmla="*/ 5029484 h 5108441"/>
              <a:gd name="connsiteX1" fmla="*/ 569929 w 9936166"/>
              <a:gd name="connsiteY1" fmla="*/ 3 h 5108441"/>
              <a:gd name="connsiteX2" fmla="*/ 9934527 w 9936166"/>
              <a:gd name="connsiteY2" fmla="*/ 285 h 5108441"/>
              <a:gd name="connsiteX3" fmla="*/ 9918466 w 9936166"/>
              <a:gd name="connsiteY3" fmla="*/ 2852051 h 5108441"/>
              <a:gd name="connsiteX4" fmla="*/ 2689471 w 9936166"/>
              <a:gd name="connsiteY4" fmla="*/ 5029484 h 5108441"/>
              <a:gd name="connsiteX0" fmla="*/ 5985132 w 9411801"/>
              <a:gd name="connsiteY0" fmla="*/ 6771779 h 6821529"/>
              <a:gd name="connsiteX1" fmla="*/ 45564 w 9411801"/>
              <a:gd name="connsiteY1" fmla="*/ 466951 h 6821529"/>
              <a:gd name="connsiteX2" fmla="*/ 9410162 w 9411801"/>
              <a:gd name="connsiteY2" fmla="*/ 467233 h 6821529"/>
              <a:gd name="connsiteX3" fmla="*/ 9394101 w 9411801"/>
              <a:gd name="connsiteY3" fmla="*/ 3318999 h 6821529"/>
              <a:gd name="connsiteX4" fmla="*/ 5985132 w 9411801"/>
              <a:gd name="connsiteY4" fmla="*/ 6771779 h 6821529"/>
              <a:gd name="connsiteX0" fmla="*/ 5981206 w 9407875"/>
              <a:gd name="connsiteY0" fmla="*/ 6771779 h 6821529"/>
              <a:gd name="connsiteX1" fmla="*/ 41638 w 9407875"/>
              <a:gd name="connsiteY1" fmla="*/ 466951 h 6821529"/>
              <a:gd name="connsiteX2" fmla="*/ 9406236 w 9407875"/>
              <a:gd name="connsiteY2" fmla="*/ 467233 h 6821529"/>
              <a:gd name="connsiteX3" fmla="*/ 9390175 w 9407875"/>
              <a:gd name="connsiteY3" fmla="*/ 3318999 h 6821529"/>
              <a:gd name="connsiteX4" fmla="*/ 5981206 w 9407875"/>
              <a:gd name="connsiteY4" fmla="*/ 6771779 h 6821529"/>
              <a:gd name="connsiteX0" fmla="*/ 5939568 w 9366237"/>
              <a:gd name="connsiteY0" fmla="*/ 6771779 h 6821529"/>
              <a:gd name="connsiteX1" fmla="*/ 0 w 9366237"/>
              <a:gd name="connsiteY1" fmla="*/ 466951 h 6821529"/>
              <a:gd name="connsiteX2" fmla="*/ 9364598 w 9366237"/>
              <a:gd name="connsiteY2" fmla="*/ 467233 h 6821529"/>
              <a:gd name="connsiteX3" fmla="*/ 9348537 w 9366237"/>
              <a:gd name="connsiteY3" fmla="*/ 3318999 h 6821529"/>
              <a:gd name="connsiteX4" fmla="*/ 5939568 w 9366237"/>
              <a:gd name="connsiteY4" fmla="*/ 6771779 h 6821529"/>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762563 h 6762563"/>
              <a:gd name="connsiteX1" fmla="*/ 0 w 10106919"/>
              <a:gd name="connsiteY1" fmla="*/ 457735 h 6762563"/>
              <a:gd name="connsiteX2" fmla="*/ 9412724 w 10106919"/>
              <a:gd name="connsiteY2" fmla="*/ 458017 h 6762563"/>
              <a:gd name="connsiteX3" fmla="*/ 9396663 w 10106919"/>
              <a:gd name="connsiteY3" fmla="*/ 3309783 h 6762563"/>
              <a:gd name="connsiteX4" fmla="*/ 5987694 w 10106919"/>
              <a:gd name="connsiteY4" fmla="*/ 6762563 h 6762563"/>
              <a:gd name="connsiteX0" fmla="*/ 5987694 w 9412724"/>
              <a:gd name="connsiteY0" fmla="*/ 6762563 h 6762563"/>
              <a:gd name="connsiteX1" fmla="*/ 0 w 9412724"/>
              <a:gd name="connsiteY1" fmla="*/ 457735 h 6762563"/>
              <a:gd name="connsiteX2" fmla="*/ 9412724 w 9412724"/>
              <a:gd name="connsiteY2" fmla="*/ 458017 h 6762563"/>
              <a:gd name="connsiteX3" fmla="*/ 9396663 w 9412724"/>
              <a:gd name="connsiteY3" fmla="*/ 3309783 h 6762563"/>
              <a:gd name="connsiteX4" fmla="*/ 5987694 w 9412724"/>
              <a:gd name="connsiteY4" fmla="*/ 6762563 h 6762563"/>
              <a:gd name="connsiteX0" fmla="*/ 5993709 w 9418739"/>
              <a:gd name="connsiteY0" fmla="*/ 6771601 h 6771601"/>
              <a:gd name="connsiteX1" fmla="*/ 0 w 9418739"/>
              <a:gd name="connsiteY1" fmla="*/ 454741 h 6771601"/>
              <a:gd name="connsiteX2" fmla="*/ 9418739 w 9418739"/>
              <a:gd name="connsiteY2" fmla="*/ 467055 h 6771601"/>
              <a:gd name="connsiteX3" fmla="*/ 9402678 w 9418739"/>
              <a:gd name="connsiteY3" fmla="*/ 3318821 h 6771601"/>
              <a:gd name="connsiteX4" fmla="*/ 5993709 w 9418739"/>
              <a:gd name="connsiteY4" fmla="*/ 6771601 h 6771601"/>
              <a:gd name="connsiteX0" fmla="*/ 5993709 w 9418739"/>
              <a:gd name="connsiteY0" fmla="*/ 6316860 h 6316860"/>
              <a:gd name="connsiteX1" fmla="*/ 0 w 9418739"/>
              <a:gd name="connsiteY1" fmla="*/ 0 h 6316860"/>
              <a:gd name="connsiteX2" fmla="*/ 9418739 w 9418739"/>
              <a:gd name="connsiteY2" fmla="*/ 12314 h 6316860"/>
              <a:gd name="connsiteX3" fmla="*/ 9402678 w 9418739"/>
              <a:gd name="connsiteY3" fmla="*/ 2864080 h 6316860"/>
              <a:gd name="connsiteX4" fmla="*/ 5993709 w 9418739"/>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2678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09671"/>
              <a:gd name="connsiteY0" fmla="*/ 6316860 h 6316860"/>
              <a:gd name="connsiteX1" fmla="*/ 0 w 9409671"/>
              <a:gd name="connsiteY1" fmla="*/ 0 h 6316860"/>
              <a:gd name="connsiteX2" fmla="*/ 9388660 w 9409671"/>
              <a:gd name="connsiteY2" fmla="*/ 6298 h 6316860"/>
              <a:gd name="connsiteX3" fmla="*/ 9408694 w 9409671"/>
              <a:gd name="connsiteY3" fmla="*/ 2864080 h 6316860"/>
              <a:gd name="connsiteX4" fmla="*/ 5993709 w 9409671"/>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69645 w 9418739"/>
              <a:gd name="connsiteY0" fmla="*/ 6334908 h 6334908"/>
              <a:gd name="connsiteX1" fmla="*/ 0 w 9418739"/>
              <a:gd name="connsiteY1" fmla="*/ 0 h 6334908"/>
              <a:gd name="connsiteX2" fmla="*/ 9418739 w 9418739"/>
              <a:gd name="connsiteY2" fmla="*/ 282 h 6334908"/>
              <a:gd name="connsiteX3" fmla="*/ 9408694 w 9418739"/>
              <a:gd name="connsiteY3" fmla="*/ 2864080 h 6334908"/>
              <a:gd name="connsiteX4" fmla="*/ 5969645 w 9418739"/>
              <a:gd name="connsiteY4" fmla="*/ 6334908 h 6334908"/>
              <a:gd name="connsiteX0" fmla="*/ 5969645 w 9423581"/>
              <a:gd name="connsiteY0" fmla="*/ 6334908 h 6334908"/>
              <a:gd name="connsiteX1" fmla="*/ 0 w 9423581"/>
              <a:gd name="connsiteY1" fmla="*/ 0 h 6334908"/>
              <a:gd name="connsiteX2" fmla="*/ 9418739 w 9423581"/>
              <a:gd name="connsiteY2" fmla="*/ 282 h 6334908"/>
              <a:gd name="connsiteX3" fmla="*/ 9420774 w 9423581"/>
              <a:gd name="connsiteY3" fmla="*/ 2876111 h 6334908"/>
              <a:gd name="connsiteX4" fmla="*/ 5969645 w 9423581"/>
              <a:gd name="connsiteY4" fmla="*/ 6334908 h 6334908"/>
              <a:gd name="connsiteX0" fmla="*/ 5969645 w 9420774"/>
              <a:gd name="connsiteY0" fmla="*/ 6334908 h 6334908"/>
              <a:gd name="connsiteX1" fmla="*/ 0 w 9420774"/>
              <a:gd name="connsiteY1" fmla="*/ 0 h 6334908"/>
              <a:gd name="connsiteX2" fmla="*/ 9418739 w 9420774"/>
              <a:gd name="connsiteY2" fmla="*/ 282 h 6334908"/>
              <a:gd name="connsiteX3" fmla="*/ 9420774 w 9420774"/>
              <a:gd name="connsiteY3" fmla="*/ 2876111 h 6334908"/>
              <a:gd name="connsiteX4" fmla="*/ 5969645 w 9420774"/>
              <a:gd name="connsiteY4" fmla="*/ 6334908 h 6334908"/>
              <a:gd name="connsiteX0" fmla="*/ 5969645 w 9420774"/>
              <a:gd name="connsiteY0" fmla="*/ 6334908 h 6334908"/>
              <a:gd name="connsiteX1" fmla="*/ 0 w 9420774"/>
              <a:gd name="connsiteY1" fmla="*/ 0 h 6334908"/>
              <a:gd name="connsiteX2" fmla="*/ 9418739 w 9420774"/>
              <a:gd name="connsiteY2" fmla="*/ 282 h 6334908"/>
              <a:gd name="connsiteX3" fmla="*/ 9420774 w 9420774"/>
              <a:gd name="connsiteY3" fmla="*/ 2876111 h 6334908"/>
              <a:gd name="connsiteX4" fmla="*/ 5969645 w 9420774"/>
              <a:gd name="connsiteY4" fmla="*/ 6334908 h 6334908"/>
              <a:gd name="connsiteX0" fmla="*/ 5969645 w 9421853"/>
              <a:gd name="connsiteY0" fmla="*/ 6334908 h 6334908"/>
              <a:gd name="connsiteX1" fmla="*/ 0 w 9421853"/>
              <a:gd name="connsiteY1" fmla="*/ 0 h 6334908"/>
              <a:gd name="connsiteX2" fmla="*/ 9418739 w 9421853"/>
              <a:gd name="connsiteY2" fmla="*/ 282 h 6334908"/>
              <a:gd name="connsiteX3" fmla="*/ 9420774 w 9421853"/>
              <a:gd name="connsiteY3" fmla="*/ 2876111 h 6334908"/>
              <a:gd name="connsiteX4" fmla="*/ 5969645 w 9421853"/>
              <a:gd name="connsiteY4" fmla="*/ 6334908 h 6334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853" h="6334908">
                <a:moveTo>
                  <a:pt x="5969645" y="6334908"/>
                </a:moveTo>
                <a:cubicBezTo>
                  <a:pt x="4952978" y="5366273"/>
                  <a:pt x="1101552" y="1098883"/>
                  <a:pt x="0" y="0"/>
                </a:cubicBezTo>
                <a:lnTo>
                  <a:pt x="9418739" y="282"/>
                </a:lnTo>
                <a:cubicBezTo>
                  <a:pt x="9414755" y="1426117"/>
                  <a:pt x="9425101" y="2031895"/>
                  <a:pt x="9420774" y="2876111"/>
                </a:cubicBezTo>
                <a:cubicBezTo>
                  <a:pt x="8508037" y="3786499"/>
                  <a:pt x="6986313" y="5402554"/>
                  <a:pt x="5969645" y="6334908"/>
                </a:cubicBezTo>
                <a:close/>
              </a:path>
            </a:pathLst>
          </a:custGeom>
          <a:solidFill>
            <a:schemeClr val="bg1">
              <a:lumMod val="95000"/>
            </a:schemeClr>
          </a:solidFill>
        </p:spPr>
        <p:txBody>
          <a:bodyPr/>
          <a:lstStyle>
            <a:lvl1pPr marL="0" indent="0">
              <a:buNone/>
              <a:defRPr sz="1800">
                <a:solidFill>
                  <a:schemeClr val="tx1"/>
                </a:solidFill>
              </a:defRPr>
            </a:lvl1pPr>
          </a:lstStyle>
          <a:p>
            <a:r>
              <a:rPr lang="en-US"/>
              <a:t>  </a:t>
            </a:r>
          </a:p>
          <a:p>
            <a:endParaRPr lang="en-US"/>
          </a:p>
          <a:p>
            <a:endParaRPr lang="en-US"/>
          </a:p>
          <a:p>
            <a:endParaRPr lang="en-US"/>
          </a:p>
          <a:p>
            <a:endParaRPr lang="en-US"/>
          </a:p>
          <a:p>
            <a:endParaRPr lang="en-US"/>
          </a:p>
          <a:p>
            <a:endParaRPr lang="en-US"/>
          </a:p>
          <a:p>
            <a:endParaRPr lang="en-US"/>
          </a:p>
          <a:p>
            <a:endParaRPr lang="en-US"/>
          </a:p>
          <a:p>
            <a:r>
              <a:rPr lang="en-US"/>
              <a:t>                                                                         Click to insert picture</a:t>
            </a: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91542" y="4561291"/>
            <a:ext cx="5887991" cy="1203624"/>
          </a:xfrm>
        </p:spPr>
        <p:txBody>
          <a:bodyPr anchor="ctr">
            <a:normAutofit/>
          </a:bodyPr>
          <a:lstStyle>
            <a:lvl1pPr algn="l">
              <a:lnSpc>
                <a:spcPct val="100000"/>
              </a:lnSpc>
              <a:defRPr sz="4400" b="1" baseline="0">
                <a:solidFill>
                  <a:srgbClr val="57595C"/>
                </a:solidFill>
                <a:latin typeface="Arial Narrow" panose="020B0606020202030204" pitchFamily="34" charset="0"/>
              </a:defRPr>
            </a:lvl1pPr>
          </a:lstStyle>
          <a:p>
            <a:r>
              <a:rPr lang="en-US"/>
              <a:t>CLICK TO </a:t>
            </a:r>
            <a:br>
              <a:rPr lang="en-US"/>
            </a:br>
            <a:r>
              <a:rPr lang="en-US"/>
              <a:t>INSERT TITLE</a:t>
            </a:r>
          </a:p>
        </p:txBody>
      </p:sp>
      <p:pic>
        <p:nvPicPr>
          <p:cNvPr id="6" name="Picture 5">
            <a:extLst>
              <a:ext uri="{FF2B5EF4-FFF2-40B4-BE49-F238E27FC236}">
                <a16:creationId xmlns:a16="http://schemas.microsoft.com/office/drawing/2014/main" id="{A95798AA-5A53-68FB-85F6-8CF04353F8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043" t="27259" r="12659" b="24693"/>
          <a:stretch/>
        </p:blipFill>
        <p:spPr>
          <a:xfrm>
            <a:off x="10353515" y="6091684"/>
            <a:ext cx="1714160" cy="559605"/>
          </a:xfrm>
          <a:prstGeom prst="rect">
            <a:avLst/>
          </a:prstGeom>
        </p:spPr>
      </p:pic>
    </p:spTree>
    <p:extLst>
      <p:ext uri="{BB962C8B-B14F-4D97-AF65-F5344CB8AC3E}">
        <p14:creationId xmlns:p14="http://schemas.microsoft.com/office/powerpoint/2010/main" val="1269401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9_Title Slid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367190" y="2858822"/>
            <a:ext cx="5366110" cy="1203624"/>
          </a:xfrm>
        </p:spPr>
        <p:txBody>
          <a:bodyPr anchor="ctr">
            <a:normAutofit/>
          </a:bodyPr>
          <a:lstStyle>
            <a:lvl1pPr algn="l">
              <a:lnSpc>
                <a:spcPct val="100000"/>
              </a:lnSpc>
              <a:defRPr sz="4400" b="1" baseline="0">
                <a:solidFill>
                  <a:srgbClr val="57595C"/>
                </a:solidFill>
                <a:latin typeface="Arial Narrow" panose="020B0606020202030204" pitchFamily="34" charset="0"/>
              </a:defRPr>
            </a:lvl1pPr>
          </a:lstStyle>
          <a:p>
            <a:r>
              <a:rPr lang="en-US"/>
              <a:t>CLICK TO </a:t>
            </a:r>
            <a:br>
              <a:rPr lang="en-US"/>
            </a:br>
            <a:r>
              <a:rPr lang="en-US"/>
              <a:t>INSERT TITLE</a:t>
            </a:r>
          </a:p>
        </p:txBody>
      </p:sp>
      <p:sp>
        <p:nvSpPr>
          <p:cNvPr id="3" name="Freeform: Shape 2">
            <a:extLst>
              <a:ext uri="{FF2B5EF4-FFF2-40B4-BE49-F238E27FC236}">
                <a16:creationId xmlns:a16="http://schemas.microsoft.com/office/drawing/2014/main" id="{6DE9C995-BAAD-ED5E-451F-583EE8604B48}"/>
              </a:ext>
            </a:extLst>
          </p:cNvPr>
          <p:cNvSpPr/>
          <p:nvPr userDrawn="1"/>
        </p:nvSpPr>
        <p:spPr>
          <a:xfrm rot="5400000">
            <a:off x="-890743" y="1930590"/>
            <a:ext cx="6857999" cy="2996820"/>
          </a:xfrm>
          <a:custGeom>
            <a:avLst/>
            <a:gdLst>
              <a:gd name="connsiteX0" fmla="*/ 0 w 6857999"/>
              <a:gd name="connsiteY0" fmla="*/ 2996820 h 2996820"/>
              <a:gd name="connsiteX1" fmla="*/ 0 w 6857999"/>
              <a:gd name="connsiteY1" fmla="*/ 2595838 h 2996820"/>
              <a:gd name="connsiteX2" fmla="*/ 3514725 w 6857999"/>
              <a:gd name="connsiteY2" fmla="*/ 0 h 2996820"/>
              <a:gd name="connsiteX3" fmla="*/ 6857999 w 6857999"/>
              <a:gd name="connsiteY3" fmla="*/ 2469211 h 2996820"/>
              <a:gd name="connsiteX4" fmla="*/ 6857999 w 6857999"/>
              <a:gd name="connsiteY4" fmla="*/ 2996820 h 2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2996820">
                <a:moveTo>
                  <a:pt x="0" y="2996820"/>
                </a:moveTo>
                <a:lnTo>
                  <a:pt x="0" y="2595838"/>
                </a:lnTo>
                <a:lnTo>
                  <a:pt x="3514725" y="0"/>
                </a:lnTo>
                <a:lnTo>
                  <a:pt x="6857999" y="2469211"/>
                </a:lnTo>
                <a:lnTo>
                  <a:pt x="6857999" y="299682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6" name="Picture 5">
            <a:extLst>
              <a:ext uri="{FF2B5EF4-FFF2-40B4-BE49-F238E27FC236}">
                <a16:creationId xmlns:a16="http://schemas.microsoft.com/office/drawing/2014/main" id="{E4589767-1760-E1F8-9804-E993904E6D13}"/>
              </a:ext>
            </a:extLst>
          </p:cNvPr>
          <p:cNvPicPr>
            <a:picLocks noChangeAspect="1"/>
          </p:cNvPicPr>
          <p:nvPr userDrawn="1"/>
        </p:nvPicPr>
        <p:blipFill rotWithShape="1">
          <a:blip r:embed="rId2" cstate="print">
            <a:biLevel thresh="25000"/>
            <a:alphaModFix amt="71000"/>
            <a:extLst>
              <a:ext uri="{28A0092B-C50C-407E-A947-70E740481C1C}">
                <a14:useLocalDpi xmlns:a14="http://schemas.microsoft.com/office/drawing/2010/main"/>
              </a:ext>
            </a:extLst>
          </a:blip>
          <a:srcRect l="47755" t="6268" b="6627"/>
          <a:stretch/>
        </p:blipFill>
        <p:spPr>
          <a:xfrm>
            <a:off x="0" y="-1"/>
            <a:ext cx="2369736" cy="6858000"/>
          </a:xfrm>
          <a:prstGeom prst="rect">
            <a:avLst/>
          </a:prstGeom>
        </p:spPr>
      </p:pic>
      <p:sp>
        <p:nvSpPr>
          <p:cNvPr id="5" name="Picture Placeholder 2">
            <a:extLst>
              <a:ext uri="{FF2B5EF4-FFF2-40B4-BE49-F238E27FC236}">
                <a16:creationId xmlns:a16="http://schemas.microsoft.com/office/drawing/2014/main" id="{5F7D7D91-103F-234D-BCDD-CA885E3AC22D}"/>
              </a:ext>
            </a:extLst>
          </p:cNvPr>
          <p:cNvSpPr>
            <a:spLocks noGrp="1"/>
          </p:cNvSpPr>
          <p:nvPr>
            <p:ph type="pic" idx="13"/>
          </p:nvPr>
        </p:nvSpPr>
        <p:spPr>
          <a:xfrm>
            <a:off x="-5361" y="-13233"/>
            <a:ext cx="3813354" cy="6882347"/>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0 w 4670297"/>
              <a:gd name="connsiteY0" fmla="*/ 3149774 h 3254722"/>
              <a:gd name="connsiteX1" fmla="*/ 3775930 w 4670297"/>
              <a:gd name="connsiteY1" fmla="*/ 93470 h 3254722"/>
              <a:gd name="connsiteX2" fmla="*/ 4670297 w 4670297"/>
              <a:gd name="connsiteY2" fmla="*/ 990105 h 3254722"/>
              <a:gd name="connsiteX3" fmla="*/ 3775930 w 4670297"/>
              <a:gd name="connsiteY3" fmla="*/ 1886740 h 3254722"/>
              <a:gd name="connsiteX4" fmla="*/ 0 w 4670297"/>
              <a:gd name="connsiteY4" fmla="*/ 3149774 h 3254722"/>
              <a:gd name="connsiteX0" fmla="*/ 0 w 4670297"/>
              <a:gd name="connsiteY0" fmla="*/ 3149774 h 3149774"/>
              <a:gd name="connsiteX1" fmla="*/ 3775930 w 4670297"/>
              <a:gd name="connsiteY1" fmla="*/ 93470 h 3149774"/>
              <a:gd name="connsiteX2" fmla="*/ 4670297 w 4670297"/>
              <a:gd name="connsiteY2" fmla="*/ 990105 h 3149774"/>
              <a:gd name="connsiteX3" fmla="*/ 3775930 w 4670297"/>
              <a:gd name="connsiteY3" fmla="*/ 1886740 h 3149774"/>
              <a:gd name="connsiteX4" fmla="*/ 0 w 4670297"/>
              <a:gd name="connsiteY4" fmla="*/ 3149774 h 3149774"/>
              <a:gd name="connsiteX0" fmla="*/ 0 w 4670297"/>
              <a:gd name="connsiteY0" fmla="*/ 3149774 h 3149774"/>
              <a:gd name="connsiteX1" fmla="*/ 3775930 w 4670297"/>
              <a:gd name="connsiteY1" fmla="*/ 93470 h 3149774"/>
              <a:gd name="connsiteX2" fmla="*/ 4670297 w 4670297"/>
              <a:gd name="connsiteY2" fmla="*/ 990105 h 3149774"/>
              <a:gd name="connsiteX3" fmla="*/ 3565377 w 4670297"/>
              <a:gd name="connsiteY3" fmla="*/ 1982993 h 3149774"/>
              <a:gd name="connsiteX4" fmla="*/ 0 w 4670297"/>
              <a:gd name="connsiteY4" fmla="*/ 3149774 h 3149774"/>
              <a:gd name="connsiteX0" fmla="*/ 0 w 4670297"/>
              <a:gd name="connsiteY0" fmla="*/ 3149774 h 3318052"/>
              <a:gd name="connsiteX1" fmla="*/ 3775930 w 4670297"/>
              <a:gd name="connsiteY1" fmla="*/ 93470 h 3318052"/>
              <a:gd name="connsiteX2" fmla="*/ 4670297 w 4670297"/>
              <a:gd name="connsiteY2" fmla="*/ 990105 h 3318052"/>
              <a:gd name="connsiteX3" fmla="*/ 1339535 w 4670297"/>
              <a:gd name="connsiteY3" fmla="*/ 3162088 h 3318052"/>
              <a:gd name="connsiteX4" fmla="*/ 0 w 4670297"/>
              <a:gd name="connsiteY4" fmla="*/ 3149774 h 3318052"/>
              <a:gd name="connsiteX0" fmla="*/ 0 w 4670297"/>
              <a:gd name="connsiteY0" fmla="*/ 3149774 h 3171856"/>
              <a:gd name="connsiteX1" fmla="*/ 3775930 w 4670297"/>
              <a:gd name="connsiteY1" fmla="*/ 93470 h 3171856"/>
              <a:gd name="connsiteX2" fmla="*/ 4670297 w 4670297"/>
              <a:gd name="connsiteY2" fmla="*/ 990105 h 3171856"/>
              <a:gd name="connsiteX3" fmla="*/ 1339535 w 4670297"/>
              <a:gd name="connsiteY3" fmla="*/ 3162088 h 3171856"/>
              <a:gd name="connsiteX4" fmla="*/ 0 w 4670297"/>
              <a:gd name="connsiteY4" fmla="*/ 3149774 h 3171856"/>
              <a:gd name="connsiteX0" fmla="*/ 0 w 4676313"/>
              <a:gd name="connsiteY0" fmla="*/ 3188062 h 3188062"/>
              <a:gd name="connsiteX1" fmla="*/ 3781946 w 4676313"/>
              <a:gd name="connsiteY1" fmla="*/ 95664 h 3188062"/>
              <a:gd name="connsiteX2" fmla="*/ 4676313 w 4676313"/>
              <a:gd name="connsiteY2" fmla="*/ 992299 h 3188062"/>
              <a:gd name="connsiteX3" fmla="*/ 1345551 w 4676313"/>
              <a:gd name="connsiteY3" fmla="*/ 3164282 h 3188062"/>
              <a:gd name="connsiteX4" fmla="*/ 0 w 4676313"/>
              <a:gd name="connsiteY4" fmla="*/ 3188062 h 3188062"/>
              <a:gd name="connsiteX0" fmla="*/ 0 w 4676313"/>
              <a:gd name="connsiteY0" fmla="*/ 3188062 h 3191852"/>
              <a:gd name="connsiteX1" fmla="*/ 3781946 w 4676313"/>
              <a:gd name="connsiteY1" fmla="*/ 95664 h 3191852"/>
              <a:gd name="connsiteX2" fmla="*/ 4676313 w 4676313"/>
              <a:gd name="connsiteY2" fmla="*/ 992299 h 3191852"/>
              <a:gd name="connsiteX3" fmla="*/ 1327503 w 4676313"/>
              <a:gd name="connsiteY3" fmla="*/ 3176314 h 3191852"/>
              <a:gd name="connsiteX4" fmla="*/ 0 w 4676313"/>
              <a:gd name="connsiteY4" fmla="*/ 3188062 h 3191852"/>
              <a:gd name="connsiteX0" fmla="*/ 0 w 4676313"/>
              <a:gd name="connsiteY0" fmla="*/ 3188062 h 3188062"/>
              <a:gd name="connsiteX1" fmla="*/ 3781946 w 4676313"/>
              <a:gd name="connsiteY1" fmla="*/ 95664 h 3188062"/>
              <a:gd name="connsiteX2" fmla="*/ 4676313 w 4676313"/>
              <a:gd name="connsiteY2" fmla="*/ 992299 h 3188062"/>
              <a:gd name="connsiteX3" fmla="*/ 1327503 w 4676313"/>
              <a:gd name="connsiteY3" fmla="*/ 3176314 h 3188062"/>
              <a:gd name="connsiteX4" fmla="*/ 0 w 4676313"/>
              <a:gd name="connsiteY4" fmla="*/ 3188062 h 3188062"/>
              <a:gd name="connsiteX0" fmla="*/ 343411 w 5019724"/>
              <a:gd name="connsiteY0" fmla="*/ 6873285 h 6873285"/>
              <a:gd name="connsiteX1" fmla="*/ 347441 w 5019724"/>
              <a:gd name="connsiteY1" fmla="*/ 21019 h 6873285"/>
              <a:gd name="connsiteX2" fmla="*/ 5019724 w 5019724"/>
              <a:gd name="connsiteY2" fmla="*/ 4677522 h 6873285"/>
              <a:gd name="connsiteX3" fmla="*/ 1670914 w 5019724"/>
              <a:gd name="connsiteY3" fmla="*/ 6861537 h 6873285"/>
              <a:gd name="connsiteX4" fmla="*/ 343411 w 5019724"/>
              <a:gd name="connsiteY4" fmla="*/ 6873285 h 6873285"/>
              <a:gd name="connsiteX0" fmla="*/ 4034 w 4680347"/>
              <a:gd name="connsiteY0" fmla="*/ 6873285 h 6873285"/>
              <a:gd name="connsiteX1" fmla="*/ 8064 w 4680347"/>
              <a:gd name="connsiteY1" fmla="*/ 21019 h 6873285"/>
              <a:gd name="connsiteX2" fmla="*/ 4680347 w 4680347"/>
              <a:gd name="connsiteY2" fmla="*/ 4677522 h 6873285"/>
              <a:gd name="connsiteX3" fmla="*/ 1331537 w 4680347"/>
              <a:gd name="connsiteY3" fmla="*/ 6861537 h 6873285"/>
              <a:gd name="connsiteX4" fmla="*/ 4034 w 4680347"/>
              <a:gd name="connsiteY4" fmla="*/ 6873285 h 6873285"/>
              <a:gd name="connsiteX0" fmla="*/ 4034 w 5184668"/>
              <a:gd name="connsiteY0" fmla="*/ 6873285 h 6873285"/>
              <a:gd name="connsiteX1" fmla="*/ 8064 w 5184668"/>
              <a:gd name="connsiteY1" fmla="*/ 21019 h 6873285"/>
              <a:gd name="connsiteX2" fmla="*/ 4680347 w 5184668"/>
              <a:gd name="connsiteY2" fmla="*/ 4677522 h 6873285"/>
              <a:gd name="connsiteX3" fmla="*/ 4679628 w 5184668"/>
              <a:gd name="connsiteY3" fmla="*/ 4678724 h 6873285"/>
              <a:gd name="connsiteX4" fmla="*/ 1331537 w 5184668"/>
              <a:gd name="connsiteY4" fmla="*/ 6861537 h 6873285"/>
              <a:gd name="connsiteX5" fmla="*/ 4034 w 5184668"/>
              <a:gd name="connsiteY5" fmla="*/ 6873285 h 6873285"/>
              <a:gd name="connsiteX0" fmla="*/ 4034 w 5097313"/>
              <a:gd name="connsiteY0" fmla="*/ 6873285 h 6873285"/>
              <a:gd name="connsiteX1" fmla="*/ 8064 w 5097313"/>
              <a:gd name="connsiteY1" fmla="*/ 21019 h 6873285"/>
              <a:gd name="connsiteX2" fmla="*/ 4680347 w 5097313"/>
              <a:gd name="connsiteY2" fmla="*/ 4677522 h 6873285"/>
              <a:gd name="connsiteX3" fmla="*/ 4451028 w 5097313"/>
              <a:gd name="connsiteY3" fmla="*/ 5412650 h 6873285"/>
              <a:gd name="connsiteX4" fmla="*/ 1331537 w 5097313"/>
              <a:gd name="connsiteY4" fmla="*/ 6861537 h 6873285"/>
              <a:gd name="connsiteX5" fmla="*/ 4034 w 5097313"/>
              <a:gd name="connsiteY5" fmla="*/ 6873285 h 6873285"/>
              <a:gd name="connsiteX0" fmla="*/ 4034 w 4519240"/>
              <a:gd name="connsiteY0" fmla="*/ 7190437 h 7190437"/>
              <a:gd name="connsiteX1" fmla="*/ 8064 w 4519240"/>
              <a:gd name="connsiteY1" fmla="*/ 338171 h 7190437"/>
              <a:gd name="connsiteX2" fmla="*/ 1203220 w 4519240"/>
              <a:gd name="connsiteY2" fmla="*/ 314390 h 7190437"/>
              <a:gd name="connsiteX3" fmla="*/ 4451028 w 4519240"/>
              <a:gd name="connsiteY3" fmla="*/ 5729802 h 7190437"/>
              <a:gd name="connsiteX4" fmla="*/ 1331537 w 4519240"/>
              <a:gd name="connsiteY4" fmla="*/ 7178689 h 7190437"/>
              <a:gd name="connsiteX5" fmla="*/ 4034 w 451924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85305"/>
              <a:gd name="connsiteY0" fmla="*/ 7190437 h 7190437"/>
              <a:gd name="connsiteX1" fmla="*/ 8064 w 3885305"/>
              <a:gd name="connsiteY1" fmla="*/ 338171 h 7190437"/>
              <a:gd name="connsiteX2" fmla="*/ 1203220 w 3885305"/>
              <a:gd name="connsiteY2" fmla="*/ 314390 h 7190437"/>
              <a:gd name="connsiteX3" fmla="*/ 3801323 w 3885305"/>
              <a:gd name="connsiteY3" fmla="*/ 3564118 h 7190437"/>
              <a:gd name="connsiteX4" fmla="*/ 1331537 w 3885305"/>
              <a:gd name="connsiteY4" fmla="*/ 7178689 h 7190437"/>
              <a:gd name="connsiteX5" fmla="*/ 4034 w 3885305"/>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021771 h 7028071"/>
              <a:gd name="connsiteX1" fmla="*/ 8064 w 3813354"/>
              <a:gd name="connsiteY1" fmla="*/ 169505 h 7028071"/>
              <a:gd name="connsiteX2" fmla="*/ 1203220 w 3813354"/>
              <a:gd name="connsiteY2" fmla="*/ 145724 h 7028071"/>
              <a:gd name="connsiteX3" fmla="*/ 3813354 w 3813354"/>
              <a:gd name="connsiteY3" fmla="*/ 3678194 h 7028071"/>
              <a:gd name="connsiteX4" fmla="*/ 1331537 w 3813354"/>
              <a:gd name="connsiteY4" fmla="*/ 7028071 h 7028071"/>
              <a:gd name="connsiteX5" fmla="*/ 4034 w 3813354"/>
              <a:gd name="connsiteY5" fmla="*/ 7021771 h 7028071"/>
              <a:gd name="connsiteX0" fmla="*/ 4034 w 3813354"/>
              <a:gd name="connsiteY0" fmla="*/ 6876171 h 6882471"/>
              <a:gd name="connsiteX1" fmla="*/ 8064 w 3813354"/>
              <a:gd name="connsiteY1" fmla="*/ 23905 h 6882471"/>
              <a:gd name="connsiteX2" fmla="*/ 1203220 w 3813354"/>
              <a:gd name="connsiteY2" fmla="*/ 124 h 6882471"/>
              <a:gd name="connsiteX3" fmla="*/ 3813354 w 3813354"/>
              <a:gd name="connsiteY3" fmla="*/ 3532594 h 6882471"/>
              <a:gd name="connsiteX4" fmla="*/ 1331537 w 3813354"/>
              <a:gd name="connsiteY4" fmla="*/ 6882471 h 6882471"/>
              <a:gd name="connsiteX5" fmla="*/ 4034 w 3813354"/>
              <a:gd name="connsiteY5" fmla="*/ 6876171 h 6882471"/>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354" h="6882347">
                <a:moveTo>
                  <a:pt x="4034" y="6876047"/>
                </a:moveTo>
                <a:cubicBezTo>
                  <a:pt x="4034" y="6380849"/>
                  <a:pt x="-7316" y="1213904"/>
                  <a:pt x="8064" y="5733"/>
                </a:cubicBezTo>
                <a:lnTo>
                  <a:pt x="1203220" y="0"/>
                </a:lnTo>
                <a:cubicBezTo>
                  <a:pt x="1903608" y="896600"/>
                  <a:pt x="3258568" y="2813536"/>
                  <a:pt x="3813354" y="3532470"/>
                </a:cubicBezTo>
                <a:cubicBezTo>
                  <a:pt x="3363503" y="4215309"/>
                  <a:pt x="1900251" y="6089466"/>
                  <a:pt x="1331537" y="6882347"/>
                </a:cubicBezTo>
                <a:lnTo>
                  <a:pt x="4034" y="6876047"/>
                </a:lnTo>
                <a:close/>
              </a:path>
            </a:pathLst>
          </a:custGeom>
          <a:solidFill>
            <a:schemeClr val="bg1">
              <a:lumMod val="85000"/>
            </a:schemeClr>
          </a:solidFill>
        </p:spPr>
        <p:txBody>
          <a:bodyPr lIns="0" tIns="0" rIns="0" anchor="t" anchorCtr="0"/>
          <a:lstStyle>
            <a:lvl1pPr marL="0" indent="0" algn="ctr">
              <a:buNone/>
              <a:defRPr sz="1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endParaRPr lang="en-US"/>
          </a:p>
          <a:p>
            <a:endParaRPr lang="en-US"/>
          </a:p>
          <a:p>
            <a:endParaRPr lang="en-US"/>
          </a:p>
        </p:txBody>
      </p:sp>
      <p:pic>
        <p:nvPicPr>
          <p:cNvPr id="8" name="Picture 7">
            <a:extLst>
              <a:ext uri="{FF2B5EF4-FFF2-40B4-BE49-F238E27FC236}">
                <a16:creationId xmlns:a16="http://schemas.microsoft.com/office/drawing/2014/main" id="{9DB6BBB4-1024-31C7-A203-0651EACDB71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6043" t="27259" r="12659" b="24693"/>
          <a:stretch/>
        </p:blipFill>
        <p:spPr>
          <a:xfrm>
            <a:off x="10760507" y="6298298"/>
            <a:ext cx="1298002" cy="423746"/>
          </a:xfrm>
          <a:prstGeom prst="rect">
            <a:avLst/>
          </a:prstGeom>
        </p:spPr>
      </p:pic>
    </p:spTree>
    <p:extLst>
      <p:ext uri="{BB962C8B-B14F-4D97-AF65-F5344CB8AC3E}">
        <p14:creationId xmlns:p14="http://schemas.microsoft.com/office/powerpoint/2010/main" val="2322885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ontent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3"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4" name="Picture 3">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9" name="Title Placeholder 1"/>
          <p:cNvSpPr>
            <a:spLocks noGrp="1"/>
          </p:cNvSpPr>
          <p:nvPr>
            <p:ph type="title" hasCustomPrompt="1"/>
          </p:nvPr>
        </p:nvSpPr>
        <p:spPr>
          <a:xfrm>
            <a:off x="369277" y="357419"/>
            <a:ext cx="11607800" cy="853193"/>
          </a:xfrm>
          <a:prstGeom prst="rect">
            <a:avLst/>
          </a:prstGeom>
        </p:spPr>
        <p:txBody>
          <a:bodyPr vert="horz" lIns="91440" tIns="45720" rIns="91440" bIns="45720" rtlCol="0" anchor="t" anchorCtr="0">
            <a:noAutofit/>
          </a:bodyPr>
          <a:lstStyle>
            <a:lvl1pPr>
              <a:defRPr sz="2400" b="1">
                <a:solidFill>
                  <a:srgbClr val="57595C"/>
                </a:solidFill>
                <a:latin typeface="Arial Narrow" panose="020B0606020202030204" pitchFamily="34" charset="0"/>
              </a:defRPr>
            </a:lvl1pPr>
          </a:lstStyle>
          <a:p>
            <a:r>
              <a:rPr lang="en-US"/>
              <a:t>Click to insert title</a:t>
            </a:r>
            <a:br>
              <a:rPr lang="en-US"/>
            </a:br>
            <a:r>
              <a:rPr lang="en-US"/>
              <a:t>secondary line</a:t>
            </a:r>
          </a:p>
        </p:txBody>
      </p:sp>
      <p:sp>
        <p:nvSpPr>
          <p:cNvPr id="10" name="Text Placeholder 2"/>
          <p:cNvSpPr>
            <a:spLocks noGrp="1"/>
          </p:cNvSpPr>
          <p:nvPr>
            <p:ph idx="1" hasCustomPrompt="1"/>
          </p:nvPr>
        </p:nvSpPr>
        <p:spPr>
          <a:xfrm>
            <a:off x="369277" y="1314744"/>
            <a:ext cx="11607800" cy="4652467"/>
          </a:xfrm>
          <a:prstGeom prst="rect">
            <a:avLst/>
          </a:prstGeom>
        </p:spPr>
        <p:txBody>
          <a:bodyPr vert="horz" lIns="91440" tIns="45720" rIns="91440" bIns="45720" rtlCol="0">
            <a:noAutofit/>
          </a:bodyPr>
          <a:lstStyle>
            <a:lvl1pPr>
              <a:defRPr sz="2000">
                <a:solidFill>
                  <a:schemeClr val="bg1">
                    <a:lumMod val="50000"/>
                  </a:schemeClr>
                </a:solidFill>
                <a:latin typeface="Arial Narrow" panose="020B0606020202030204" pitchFamily="34" charset="0"/>
              </a:defRPr>
            </a:lvl1pPr>
            <a:lvl2pPr>
              <a:defRPr sz="1800">
                <a:solidFill>
                  <a:schemeClr val="bg1">
                    <a:lumMod val="50000"/>
                  </a:schemeClr>
                </a:solidFill>
                <a:latin typeface="+mj-lt"/>
              </a:defRPr>
            </a:lvl2pPr>
            <a:lvl3pPr>
              <a:defRPr sz="1600">
                <a:solidFill>
                  <a:schemeClr val="bg1">
                    <a:lumMod val="50000"/>
                  </a:schemeClr>
                </a:solidFill>
                <a:latin typeface="+mj-lt"/>
              </a:defRPr>
            </a:lvl3pPr>
            <a:lvl4pPr>
              <a:defRPr sz="1400">
                <a:solidFill>
                  <a:schemeClr val="bg1">
                    <a:lumMod val="50000"/>
                  </a:schemeClr>
                </a:solidFill>
                <a:latin typeface="+mj-lt"/>
              </a:defRPr>
            </a:lvl4pPr>
            <a:lvl5pPr>
              <a:defRPr sz="1400">
                <a:solidFill>
                  <a:schemeClr val="bg1">
                    <a:lumMod val="50000"/>
                  </a:schemeClr>
                </a:solidFill>
                <a:latin typeface="+mj-lt"/>
              </a:defRPr>
            </a:lvl5pPr>
          </a:lstStyle>
          <a:p>
            <a:pPr lvl="0"/>
            <a:r>
              <a:rPr lang="en-US"/>
              <a:t>Click to insert text</a:t>
            </a:r>
          </a:p>
        </p:txBody>
      </p:sp>
    </p:spTree>
    <p:extLst>
      <p:ext uri="{BB962C8B-B14F-4D97-AF65-F5344CB8AC3E}">
        <p14:creationId xmlns:p14="http://schemas.microsoft.com/office/powerpoint/2010/main" val="3563117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onten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69277" y="357419"/>
            <a:ext cx="11607800" cy="853193"/>
          </a:xfrm>
          <a:prstGeom prst="rect">
            <a:avLst/>
          </a:prstGeom>
        </p:spPr>
        <p:txBody>
          <a:bodyPr vert="horz" lIns="91440" tIns="45720" rIns="91440" bIns="45720" rtlCol="0" anchor="t" anchorCtr="0">
            <a:noAutofit/>
          </a:bodyPr>
          <a:lstStyle>
            <a:lvl1pPr>
              <a:defRPr sz="2400">
                <a:solidFill>
                  <a:srgbClr val="57595C"/>
                </a:solidFill>
                <a:latin typeface="Arial Narrow" panose="020B0606020202030204" pitchFamily="34" charset="0"/>
              </a:defRPr>
            </a:lvl1pPr>
          </a:lstStyle>
          <a:p>
            <a:r>
              <a:rPr lang="en-US"/>
              <a:t>Click to insert title</a:t>
            </a:r>
            <a:br>
              <a:rPr lang="en-US"/>
            </a:br>
            <a:r>
              <a:rPr lang="en-US"/>
              <a:t>secondary line</a:t>
            </a:r>
          </a:p>
        </p:txBody>
      </p:sp>
      <p:sp>
        <p:nvSpPr>
          <p:cNvPr id="7" name="Text Placeholder 2"/>
          <p:cNvSpPr>
            <a:spLocks noGrp="1"/>
          </p:cNvSpPr>
          <p:nvPr>
            <p:ph idx="1" hasCustomPrompt="1"/>
          </p:nvPr>
        </p:nvSpPr>
        <p:spPr>
          <a:xfrm>
            <a:off x="369277" y="1314744"/>
            <a:ext cx="11607800" cy="4652467"/>
          </a:xfrm>
          <a:prstGeom prst="rect">
            <a:avLst/>
          </a:prstGeom>
        </p:spPr>
        <p:txBody>
          <a:bodyPr vert="horz" lIns="91440" tIns="45720" rIns="91440" bIns="45720" rtlCol="0">
            <a:noAutofit/>
          </a:bodyPr>
          <a:lstStyle>
            <a:lvl1pPr>
              <a:defRPr sz="2000">
                <a:solidFill>
                  <a:schemeClr val="bg1">
                    <a:lumMod val="50000"/>
                  </a:schemeClr>
                </a:solidFill>
                <a:latin typeface="Arial Narrow" panose="020B0606020202030204" pitchFamily="34" charset="0"/>
              </a:defRPr>
            </a:lvl1pPr>
            <a:lvl2pPr>
              <a:defRPr sz="1800">
                <a:solidFill>
                  <a:schemeClr val="bg1">
                    <a:lumMod val="50000"/>
                  </a:schemeClr>
                </a:solidFill>
                <a:latin typeface="+mj-lt"/>
              </a:defRPr>
            </a:lvl2pPr>
            <a:lvl3pPr>
              <a:defRPr sz="1600">
                <a:solidFill>
                  <a:schemeClr val="bg1">
                    <a:lumMod val="50000"/>
                  </a:schemeClr>
                </a:solidFill>
                <a:latin typeface="+mj-lt"/>
              </a:defRPr>
            </a:lvl3pPr>
            <a:lvl4pPr>
              <a:defRPr sz="1400">
                <a:solidFill>
                  <a:schemeClr val="bg1">
                    <a:lumMod val="50000"/>
                  </a:schemeClr>
                </a:solidFill>
                <a:latin typeface="+mj-lt"/>
              </a:defRPr>
            </a:lvl4pPr>
            <a:lvl5pPr>
              <a:defRPr sz="1400">
                <a:solidFill>
                  <a:schemeClr val="bg1">
                    <a:lumMod val="50000"/>
                  </a:schemeClr>
                </a:solidFill>
                <a:latin typeface="+mj-lt"/>
              </a:defRPr>
            </a:lvl5pPr>
          </a:lstStyle>
          <a:p>
            <a:pPr lvl="0"/>
            <a:r>
              <a:rPr lang="en-US"/>
              <a:t>Click to insert text</a:t>
            </a:r>
          </a:p>
        </p:txBody>
      </p:sp>
    </p:spTree>
    <p:extLst>
      <p:ext uri="{BB962C8B-B14F-4D97-AF65-F5344CB8AC3E}">
        <p14:creationId xmlns:p14="http://schemas.microsoft.com/office/powerpoint/2010/main" val="2000349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8" name="TextBox 7">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9"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 name="Rectangle 9">
            <a:extLst>
              <a:ext uri="{FF2B5EF4-FFF2-40B4-BE49-F238E27FC236}">
                <a16:creationId xmlns:a16="http://schemas.microsoft.com/office/drawing/2014/main" id="{D4BDE087-D675-475F-8C58-A801631FDC54}"/>
              </a:ext>
            </a:extLst>
          </p:cNvPr>
          <p:cNvSpPr/>
          <p:nvPr userDrawn="1"/>
        </p:nvSpPr>
        <p:spPr>
          <a:xfrm>
            <a:off x="0" y="-7502"/>
            <a:ext cx="12192000" cy="1228748"/>
          </a:xfrm>
          <a:prstGeom prst="rect">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3" name="Text Placeholder 2">
            <a:extLst>
              <a:ext uri="{FF2B5EF4-FFF2-40B4-BE49-F238E27FC236}">
                <a16:creationId xmlns:a16="http://schemas.microsoft.com/office/drawing/2014/main" id="{B44B473A-B862-49CA-B871-340CF39F185A}"/>
              </a:ext>
            </a:extLst>
          </p:cNvPr>
          <p:cNvSpPr>
            <a:spLocks noGrp="1"/>
          </p:cNvSpPr>
          <p:nvPr>
            <p:ph type="body" sz="quarter" idx="13" hasCustomPrompt="1"/>
          </p:nvPr>
        </p:nvSpPr>
        <p:spPr>
          <a:xfrm>
            <a:off x="590550" y="323274"/>
            <a:ext cx="8478838" cy="567195"/>
          </a:xfrm>
          <a:prstGeom prst="rect">
            <a:avLst/>
          </a:prstGeom>
        </p:spPr>
        <p:txBody>
          <a:bodyPr/>
          <a:lstStyle>
            <a:lvl1pPr marL="0" indent="0">
              <a:buNone/>
              <a:defRPr sz="3600" b="1">
                <a:solidFill>
                  <a:srgbClr val="57595C"/>
                </a:solidFill>
                <a:latin typeface="Arial Narrow" panose="020B0606020202030204" pitchFamily="34" charset="0"/>
              </a:defRPr>
            </a:lvl1pPr>
          </a:lstStyle>
          <a:p>
            <a:pPr lvl="0"/>
            <a:r>
              <a:rPr lang="en-US"/>
              <a:t>CLICK TO INSERT TITLE</a:t>
            </a:r>
          </a:p>
        </p:txBody>
      </p:sp>
      <p:sp>
        <p:nvSpPr>
          <p:cNvPr id="5" name="Content Placeholder 4">
            <a:extLst>
              <a:ext uri="{FF2B5EF4-FFF2-40B4-BE49-F238E27FC236}">
                <a16:creationId xmlns:a16="http://schemas.microsoft.com/office/drawing/2014/main" id="{D06CCBCA-0473-48CD-BCF3-0A7001B0C975}"/>
              </a:ext>
            </a:extLst>
          </p:cNvPr>
          <p:cNvSpPr>
            <a:spLocks noGrp="1"/>
          </p:cNvSpPr>
          <p:nvPr>
            <p:ph sz="quarter" idx="14" hasCustomPrompt="1"/>
          </p:nvPr>
        </p:nvSpPr>
        <p:spPr>
          <a:xfrm>
            <a:off x="590550" y="907426"/>
            <a:ext cx="6742112" cy="296863"/>
          </a:xfrm>
          <a:prstGeom prst="rect">
            <a:avLst/>
          </a:prstGeom>
        </p:spPr>
        <p:txBody>
          <a:bodyPr/>
          <a:lstStyle>
            <a:lvl1pPr marL="0" indent="0">
              <a:buNone/>
              <a:defRPr sz="1600">
                <a:solidFill>
                  <a:srgbClr val="57595C"/>
                </a:solidFill>
                <a:latin typeface="Arial Narrow" panose="020B0606020202030204" pitchFamily="34" charset="0"/>
              </a:defRPr>
            </a:lvl1pPr>
          </a:lstStyle>
          <a:p>
            <a:pPr lvl="0"/>
            <a:r>
              <a:rPr lang="en-US"/>
              <a:t>Click to insert subtitle</a:t>
            </a:r>
          </a:p>
        </p:txBody>
      </p:sp>
    </p:spTree>
    <p:extLst>
      <p:ext uri="{BB962C8B-B14F-4D97-AF65-F5344CB8AC3E}">
        <p14:creationId xmlns:p14="http://schemas.microsoft.com/office/powerpoint/2010/main" val="289490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Title Slide">
    <p:spTree>
      <p:nvGrpSpPr>
        <p:cNvPr id="1" name=""/>
        <p:cNvGrpSpPr/>
        <p:nvPr/>
      </p:nvGrpSpPr>
      <p:grpSpPr>
        <a:xfrm>
          <a:off x="0" y="0"/>
          <a:ext cx="0" cy="0"/>
          <a:chOff x="0" y="0"/>
          <a:chExt cx="0" cy="0"/>
        </a:xfrm>
      </p:grpSpPr>
      <p:sp>
        <p:nvSpPr>
          <p:cNvPr id="2" name="Rectangle 1"/>
          <p:cNvSpPr/>
          <p:nvPr userDrawn="1"/>
        </p:nvSpPr>
        <p:spPr>
          <a:xfrm>
            <a:off x="0" y="-425"/>
            <a:ext cx="1221997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367190" y="2858822"/>
            <a:ext cx="5366110" cy="1203624"/>
          </a:xfrm>
        </p:spPr>
        <p:txBody>
          <a:bodyPr anchor="ctr">
            <a:normAutofit/>
          </a:bodyPr>
          <a:lstStyle>
            <a:lvl1pPr algn="l">
              <a:lnSpc>
                <a:spcPct val="100000"/>
              </a:lnSpc>
              <a:defRPr sz="4400" b="1" baseline="0">
                <a:solidFill>
                  <a:schemeClr val="bg1"/>
                </a:solidFill>
                <a:latin typeface="Arial Narrow" panose="020B0606020202030204" pitchFamily="34" charset="0"/>
              </a:defRPr>
            </a:lvl1pPr>
          </a:lstStyle>
          <a:p>
            <a:r>
              <a:rPr lang="en-US"/>
              <a:t>CLICK TO </a:t>
            </a:r>
            <a:br>
              <a:rPr lang="en-US"/>
            </a:br>
            <a:r>
              <a:rPr lang="en-US"/>
              <a:t>INSERT TITLE</a:t>
            </a:r>
          </a:p>
        </p:txBody>
      </p:sp>
      <p:sp>
        <p:nvSpPr>
          <p:cNvPr id="3" name="Freeform: Shape 2">
            <a:extLst>
              <a:ext uri="{FF2B5EF4-FFF2-40B4-BE49-F238E27FC236}">
                <a16:creationId xmlns:a16="http://schemas.microsoft.com/office/drawing/2014/main" id="{6DE9C995-BAAD-ED5E-451F-583EE8604B48}"/>
              </a:ext>
            </a:extLst>
          </p:cNvPr>
          <p:cNvSpPr/>
          <p:nvPr userDrawn="1"/>
        </p:nvSpPr>
        <p:spPr>
          <a:xfrm rot="5400000">
            <a:off x="-890531" y="1930380"/>
            <a:ext cx="6857576" cy="2996820"/>
          </a:xfrm>
          <a:custGeom>
            <a:avLst/>
            <a:gdLst>
              <a:gd name="connsiteX0" fmla="*/ 0 w 6857999"/>
              <a:gd name="connsiteY0" fmla="*/ 2996820 h 2996820"/>
              <a:gd name="connsiteX1" fmla="*/ 0 w 6857999"/>
              <a:gd name="connsiteY1" fmla="*/ 2595838 h 2996820"/>
              <a:gd name="connsiteX2" fmla="*/ 3514725 w 6857999"/>
              <a:gd name="connsiteY2" fmla="*/ 0 h 2996820"/>
              <a:gd name="connsiteX3" fmla="*/ 6857999 w 6857999"/>
              <a:gd name="connsiteY3" fmla="*/ 2469211 h 2996820"/>
              <a:gd name="connsiteX4" fmla="*/ 6857999 w 6857999"/>
              <a:gd name="connsiteY4" fmla="*/ 2996820 h 2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2996820">
                <a:moveTo>
                  <a:pt x="0" y="2996820"/>
                </a:moveTo>
                <a:lnTo>
                  <a:pt x="0" y="2595838"/>
                </a:lnTo>
                <a:lnTo>
                  <a:pt x="3514725" y="0"/>
                </a:lnTo>
                <a:lnTo>
                  <a:pt x="6857999" y="2469211"/>
                </a:lnTo>
                <a:lnTo>
                  <a:pt x="6857999" y="2996820"/>
                </a:lnTo>
                <a:close/>
              </a:path>
            </a:pathLst>
          </a:custGeom>
          <a:solidFill>
            <a:srgbClr val="172F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11" name="Picture 10">
            <a:extLst>
              <a:ext uri="{FF2B5EF4-FFF2-40B4-BE49-F238E27FC236}">
                <a16:creationId xmlns:a16="http://schemas.microsoft.com/office/drawing/2014/main" id="{6E0D7227-5858-6EA2-5585-EA989F10C3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9070" y="514348"/>
            <a:ext cx="2304288" cy="736203"/>
          </a:xfrm>
          <a:prstGeom prst="rect">
            <a:avLst/>
          </a:prstGeom>
        </p:spPr>
      </p:pic>
      <p:sp>
        <p:nvSpPr>
          <p:cNvPr id="7" name="Picture Placeholder 2">
            <a:extLst>
              <a:ext uri="{FF2B5EF4-FFF2-40B4-BE49-F238E27FC236}">
                <a16:creationId xmlns:a16="http://schemas.microsoft.com/office/drawing/2014/main" id="{7DE5E35C-838F-EE0E-D1B4-A3ECF5E9DA06}"/>
              </a:ext>
            </a:extLst>
          </p:cNvPr>
          <p:cNvSpPr>
            <a:spLocks noGrp="1"/>
          </p:cNvSpPr>
          <p:nvPr>
            <p:ph type="pic" idx="13" hasCustomPrompt="1"/>
          </p:nvPr>
        </p:nvSpPr>
        <p:spPr>
          <a:xfrm>
            <a:off x="-5361" y="-424"/>
            <a:ext cx="3813354" cy="6858000"/>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0 w 4670297"/>
              <a:gd name="connsiteY0" fmla="*/ 3149774 h 3254722"/>
              <a:gd name="connsiteX1" fmla="*/ 3775930 w 4670297"/>
              <a:gd name="connsiteY1" fmla="*/ 93470 h 3254722"/>
              <a:gd name="connsiteX2" fmla="*/ 4670297 w 4670297"/>
              <a:gd name="connsiteY2" fmla="*/ 990105 h 3254722"/>
              <a:gd name="connsiteX3" fmla="*/ 3775930 w 4670297"/>
              <a:gd name="connsiteY3" fmla="*/ 1886740 h 3254722"/>
              <a:gd name="connsiteX4" fmla="*/ 0 w 4670297"/>
              <a:gd name="connsiteY4" fmla="*/ 3149774 h 3254722"/>
              <a:gd name="connsiteX0" fmla="*/ 0 w 4670297"/>
              <a:gd name="connsiteY0" fmla="*/ 3149774 h 3149774"/>
              <a:gd name="connsiteX1" fmla="*/ 3775930 w 4670297"/>
              <a:gd name="connsiteY1" fmla="*/ 93470 h 3149774"/>
              <a:gd name="connsiteX2" fmla="*/ 4670297 w 4670297"/>
              <a:gd name="connsiteY2" fmla="*/ 990105 h 3149774"/>
              <a:gd name="connsiteX3" fmla="*/ 3775930 w 4670297"/>
              <a:gd name="connsiteY3" fmla="*/ 1886740 h 3149774"/>
              <a:gd name="connsiteX4" fmla="*/ 0 w 4670297"/>
              <a:gd name="connsiteY4" fmla="*/ 3149774 h 3149774"/>
              <a:gd name="connsiteX0" fmla="*/ 0 w 4670297"/>
              <a:gd name="connsiteY0" fmla="*/ 3149774 h 3149774"/>
              <a:gd name="connsiteX1" fmla="*/ 3775930 w 4670297"/>
              <a:gd name="connsiteY1" fmla="*/ 93470 h 3149774"/>
              <a:gd name="connsiteX2" fmla="*/ 4670297 w 4670297"/>
              <a:gd name="connsiteY2" fmla="*/ 990105 h 3149774"/>
              <a:gd name="connsiteX3" fmla="*/ 3565377 w 4670297"/>
              <a:gd name="connsiteY3" fmla="*/ 1982993 h 3149774"/>
              <a:gd name="connsiteX4" fmla="*/ 0 w 4670297"/>
              <a:gd name="connsiteY4" fmla="*/ 3149774 h 3149774"/>
              <a:gd name="connsiteX0" fmla="*/ 0 w 4670297"/>
              <a:gd name="connsiteY0" fmla="*/ 3149774 h 3318052"/>
              <a:gd name="connsiteX1" fmla="*/ 3775930 w 4670297"/>
              <a:gd name="connsiteY1" fmla="*/ 93470 h 3318052"/>
              <a:gd name="connsiteX2" fmla="*/ 4670297 w 4670297"/>
              <a:gd name="connsiteY2" fmla="*/ 990105 h 3318052"/>
              <a:gd name="connsiteX3" fmla="*/ 1339535 w 4670297"/>
              <a:gd name="connsiteY3" fmla="*/ 3162088 h 3318052"/>
              <a:gd name="connsiteX4" fmla="*/ 0 w 4670297"/>
              <a:gd name="connsiteY4" fmla="*/ 3149774 h 3318052"/>
              <a:gd name="connsiteX0" fmla="*/ 0 w 4670297"/>
              <a:gd name="connsiteY0" fmla="*/ 3149774 h 3171856"/>
              <a:gd name="connsiteX1" fmla="*/ 3775930 w 4670297"/>
              <a:gd name="connsiteY1" fmla="*/ 93470 h 3171856"/>
              <a:gd name="connsiteX2" fmla="*/ 4670297 w 4670297"/>
              <a:gd name="connsiteY2" fmla="*/ 990105 h 3171856"/>
              <a:gd name="connsiteX3" fmla="*/ 1339535 w 4670297"/>
              <a:gd name="connsiteY3" fmla="*/ 3162088 h 3171856"/>
              <a:gd name="connsiteX4" fmla="*/ 0 w 4670297"/>
              <a:gd name="connsiteY4" fmla="*/ 3149774 h 3171856"/>
              <a:gd name="connsiteX0" fmla="*/ 0 w 4676313"/>
              <a:gd name="connsiteY0" fmla="*/ 3188062 h 3188062"/>
              <a:gd name="connsiteX1" fmla="*/ 3781946 w 4676313"/>
              <a:gd name="connsiteY1" fmla="*/ 95664 h 3188062"/>
              <a:gd name="connsiteX2" fmla="*/ 4676313 w 4676313"/>
              <a:gd name="connsiteY2" fmla="*/ 992299 h 3188062"/>
              <a:gd name="connsiteX3" fmla="*/ 1345551 w 4676313"/>
              <a:gd name="connsiteY3" fmla="*/ 3164282 h 3188062"/>
              <a:gd name="connsiteX4" fmla="*/ 0 w 4676313"/>
              <a:gd name="connsiteY4" fmla="*/ 3188062 h 3188062"/>
              <a:gd name="connsiteX0" fmla="*/ 0 w 4676313"/>
              <a:gd name="connsiteY0" fmla="*/ 3188062 h 3191852"/>
              <a:gd name="connsiteX1" fmla="*/ 3781946 w 4676313"/>
              <a:gd name="connsiteY1" fmla="*/ 95664 h 3191852"/>
              <a:gd name="connsiteX2" fmla="*/ 4676313 w 4676313"/>
              <a:gd name="connsiteY2" fmla="*/ 992299 h 3191852"/>
              <a:gd name="connsiteX3" fmla="*/ 1327503 w 4676313"/>
              <a:gd name="connsiteY3" fmla="*/ 3176314 h 3191852"/>
              <a:gd name="connsiteX4" fmla="*/ 0 w 4676313"/>
              <a:gd name="connsiteY4" fmla="*/ 3188062 h 3191852"/>
              <a:gd name="connsiteX0" fmla="*/ 0 w 4676313"/>
              <a:gd name="connsiteY0" fmla="*/ 3188062 h 3188062"/>
              <a:gd name="connsiteX1" fmla="*/ 3781946 w 4676313"/>
              <a:gd name="connsiteY1" fmla="*/ 95664 h 3188062"/>
              <a:gd name="connsiteX2" fmla="*/ 4676313 w 4676313"/>
              <a:gd name="connsiteY2" fmla="*/ 992299 h 3188062"/>
              <a:gd name="connsiteX3" fmla="*/ 1327503 w 4676313"/>
              <a:gd name="connsiteY3" fmla="*/ 3176314 h 3188062"/>
              <a:gd name="connsiteX4" fmla="*/ 0 w 4676313"/>
              <a:gd name="connsiteY4" fmla="*/ 3188062 h 3188062"/>
              <a:gd name="connsiteX0" fmla="*/ 343411 w 5019724"/>
              <a:gd name="connsiteY0" fmla="*/ 6873285 h 6873285"/>
              <a:gd name="connsiteX1" fmla="*/ 347441 w 5019724"/>
              <a:gd name="connsiteY1" fmla="*/ 21019 h 6873285"/>
              <a:gd name="connsiteX2" fmla="*/ 5019724 w 5019724"/>
              <a:gd name="connsiteY2" fmla="*/ 4677522 h 6873285"/>
              <a:gd name="connsiteX3" fmla="*/ 1670914 w 5019724"/>
              <a:gd name="connsiteY3" fmla="*/ 6861537 h 6873285"/>
              <a:gd name="connsiteX4" fmla="*/ 343411 w 5019724"/>
              <a:gd name="connsiteY4" fmla="*/ 6873285 h 6873285"/>
              <a:gd name="connsiteX0" fmla="*/ 4034 w 4680347"/>
              <a:gd name="connsiteY0" fmla="*/ 6873285 h 6873285"/>
              <a:gd name="connsiteX1" fmla="*/ 8064 w 4680347"/>
              <a:gd name="connsiteY1" fmla="*/ 21019 h 6873285"/>
              <a:gd name="connsiteX2" fmla="*/ 4680347 w 4680347"/>
              <a:gd name="connsiteY2" fmla="*/ 4677522 h 6873285"/>
              <a:gd name="connsiteX3" fmla="*/ 1331537 w 4680347"/>
              <a:gd name="connsiteY3" fmla="*/ 6861537 h 6873285"/>
              <a:gd name="connsiteX4" fmla="*/ 4034 w 4680347"/>
              <a:gd name="connsiteY4" fmla="*/ 6873285 h 6873285"/>
              <a:gd name="connsiteX0" fmla="*/ 4034 w 5184668"/>
              <a:gd name="connsiteY0" fmla="*/ 6873285 h 6873285"/>
              <a:gd name="connsiteX1" fmla="*/ 8064 w 5184668"/>
              <a:gd name="connsiteY1" fmla="*/ 21019 h 6873285"/>
              <a:gd name="connsiteX2" fmla="*/ 4680347 w 5184668"/>
              <a:gd name="connsiteY2" fmla="*/ 4677522 h 6873285"/>
              <a:gd name="connsiteX3" fmla="*/ 4679628 w 5184668"/>
              <a:gd name="connsiteY3" fmla="*/ 4678724 h 6873285"/>
              <a:gd name="connsiteX4" fmla="*/ 1331537 w 5184668"/>
              <a:gd name="connsiteY4" fmla="*/ 6861537 h 6873285"/>
              <a:gd name="connsiteX5" fmla="*/ 4034 w 5184668"/>
              <a:gd name="connsiteY5" fmla="*/ 6873285 h 6873285"/>
              <a:gd name="connsiteX0" fmla="*/ 4034 w 5097313"/>
              <a:gd name="connsiteY0" fmla="*/ 6873285 h 6873285"/>
              <a:gd name="connsiteX1" fmla="*/ 8064 w 5097313"/>
              <a:gd name="connsiteY1" fmla="*/ 21019 h 6873285"/>
              <a:gd name="connsiteX2" fmla="*/ 4680347 w 5097313"/>
              <a:gd name="connsiteY2" fmla="*/ 4677522 h 6873285"/>
              <a:gd name="connsiteX3" fmla="*/ 4451028 w 5097313"/>
              <a:gd name="connsiteY3" fmla="*/ 5412650 h 6873285"/>
              <a:gd name="connsiteX4" fmla="*/ 1331537 w 5097313"/>
              <a:gd name="connsiteY4" fmla="*/ 6861537 h 6873285"/>
              <a:gd name="connsiteX5" fmla="*/ 4034 w 5097313"/>
              <a:gd name="connsiteY5" fmla="*/ 6873285 h 6873285"/>
              <a:gd name="connsiteX0" fmla="*/ 4034 w 4519240"/>
              <a:gd name="connsiteY0" fmla="*/ 7190437 h 7190437"/>
              <a:gd name="connsiteX1" fmla="*/ 8064 w 4519240"/>
              <a:gd name="connsiteY1" fmla="*/ 338171 h 7190437"/>
              <a:gd name="connsiteX2" fmla="*/ 1203220 w 4519240"/>
              <a:gd name="connsiteY2" fmla="*/ 314390 h 7190437"/>
              <a:gd name="connsiteX3" fmla="*/ 4451028 w 4519240"/>
              <a:gd name="connsiteY3" fmla="*/ 5729802 h 7190437"/>
              <a:gd name="connsiteX4" fmla="*/ 1331537 w 4519240"/>
              <a:gd name="connsiteY4" fmla="*/ 7178689 h 7190437"/>
              <a:gd name="connsiteX5" fmla="*/ 4034 w 451924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85305"/>
              <a:gd name="connsiteY0" fmla="*/ 7190437 h 7190437"/>
              <a:gd name="connsiteX1" fmla="*/ 8064 w 3885305"/>
              <a:gd name="connsiteY1" fmla="*/ 338171 h 7190437"/>
              <a:gd name="connsiteX2" fmla="*/ 1203220 w 3885305"/>
              <a:gd name="connsiteY2" fmla="*/ 314390 h 7190437"/>
              <a:gd name="connsiteX3" fmla="*/ 3801323 w 3885305"/>
              <a:gd name="connsiteY3" fmla="*/ 3564118 h 7190437"/>
              <a:gd name="connsiteX4" fmla="*/ 1331537 w 3885305"/>
              <a:gd name="connsiteY4" fmla="*/ 7178689 h 7190437"/>
              <a:gd name="connsiteX5" fmla="*/ 4034 w 3885305"/>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021771 h 7028071"/>
              <a:gd name="connsiteX1" fmla="*/ 8064 w 3813354"/>
              <a:gd name="connsiteY1" fmla="*/ 169505 h 7028071"/>
              <a:gd name="connsiteX2" fmla="*/ 1203220 w 3813354"/>
              <a:gd name="connsiteY2" fmla="*/ 145724 h 7028071"/>
              <a:gd name="connsiteX3" fmla="*/ 3813354 w 3813354"/>
              <a:gd name="connsiteY3" fmla="*/ 3678194 h 7028071"/>
              <a:gd name="connsiteX4" fmla="*/ 1331537 w 3813354"/>
              <a:gd name="connsiteY4" fmla="*/ 7028071 h 7028071"/>
              <a:gd name="connsiteX5" fmla="*/ 4034 w 3813354"/>
              <a:gd name="connsiteY5" fmla="*/ 7021771 h 7028071"/>
              <a:gd name="connsiteX0" fmla="*/ 4034 w 3813354"/>
              <a:gd name="connsiteY0" fmla="*/ 6876171 h 6882471"/>
              <a:gd name="connsiteX1" fmla="*/ 8064 w 3813354"/>
              <a:gd name="connsiteY1" fmla="*/ 23905 h 6882471"/>
              <a:gd name="connsiteX2" fmla="*/ 1203220 w 3813354"/>
              <a:gd name="connsiteY2" fmla="*/ 124 h 6882471"/>
              <a:gd name="connsiteX3" fmla="*/ 3813354 w 3813354"/>
              <a:gd name="connsiteY3" fmla="*/ 3532594 h 6882471"/>
              <a:gd name="connsiteX4" fmla="*/ 1331537 w 3813354"/>
              <a:gd name="connsiteY4" fmla="*/ 6882471 h 6882471"/>
              <a:gd name="connsiteX5" fmla="*/ 4034 w 3813354"/>
              <a:gd name="connsiteY5" fmla="*/ 6876171 h 6882471"/>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354" h="6882347">
                <a:moveTo>
                  <a:pt x="4034" y="6876047"/>
                </a:moveTo>
                <a:cubicBezTo>
                  <a:pt x="4034" y="6380849"/>
                  <a:pt x="-7316" y="1213904"/>
                  <a:pt x="8064" y="5733"/>
                </a:cubicBezTo>
                <a:lnTo>
                  <a:pt x="1203220" y="0"/>
                </a:lnTo>
                <a:cubicBezTo>
                  <a:pt x="1903608" y="896600"/>
                  <a:pt x="3258568" y="2813536"/>
                  <a:pt x="3813354" y="3532470"/>
                </a:cubicBezTo>
                <a:cubicBezTo>
                  <a:pt x="3363503" y="4215309"/>
                  <a:pt x="1900251" y="6089466"/>
                  <a:pt x="1331537" y="6882347"/>
                </a:cubicBezTo>
                <a:lnTo>
                  <a:pt x="4034" y="6876047"/>
                </a:lnTo>
                <a:close/>
              </a:path>
            </a:pathLst>
          </a:custGeom>
          <a:solidFill>
            <a:srgbClr val="3C545F"/>
          </a:solidFill>
        </p:spPr>
        <p:txBody>
          <a:bodyPr lIns="0" tIns="0" rIns="0" anchor="t" anchorCtr="0"/>
          <a:lstStyle>
            <a:lvl1pPr marL="0" indent="0" algn="ctr">
              <a:buNone/>
              <a:defRPr sz="1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Tree>
    <p:extLst>
      <p:ext uri="{BB962C8B-B14F-4D97-AF65-F5344CB8AC3E}">
        <p14:creationId xmlns:p14="http://schemas.microsoft.com/office/powerpoint/2010/main" val="2784144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ontent Slide">
    <p:spTree>
      <p:nvGrpSpPr>
        <p:cNvPr id="1" name=""/>
        <p:cNvGrpSpPr/>
        <p:nvPr/>
      </p:nvGrpSpPr>
      <p:grpSpPr>
        <a:xfrm>
          <a:off x="0" y="0"/>
          <a:ext cx="0" cy="0"/>
          <a:chOff x="0" y="0"/>
          <a:chExt cx="0" cy="0"/>
        </a:xfrm>
      </p:grpSpPr>
      <p:sp>
        <p:nvSpPr>
          <p:cNvPr id="3" name="Rectangle 2"/>
          <p:cNvSpPr/>
          <p:nvPr userDrawn="1"/>
        </p:nvSpPr>
        <p:spPr>
          <a:xfrm>
            <a:off x="6538601" y="-7502"/>
            <a:ext cx="5653400" cy="6865502"/>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6"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7669544" y="1122219"/>
            <a:ext cx="3938586" cy="938149"/>
          </a:xfrm>
        </p:spPr>
        <p:txBody>
          <a:bodyPr anchor="ctr">
            <a:normAutofit/>
          </a:bodyPr>
          <a:lstStyle>
            <a:lvl1pPr algn="l">
              <a:defRPr kumimoji="0" lang="en-US" sz="2800" b="1" i="0" u="none" strike="noStrike" kern="1200" cap="none" spc="300" normalizeH="0" baseline="0" dirty="0">
                <a:ln>
                  <a:noFill/>
                </a:ln>
                <a:solidFill>
                  <a:schemeClr val="bg1"/>
                </a:solidFill>
                <a:effectLst/>
                <a:uLnTx/>
                <a:uFillTx/>
                <a:latin typeface="Arial Narrow" panose="020B0606020202030204" pitchFamily="34" charset="0"/>
                <a:ea typeface="+mj-ea"/>
                <a:cs typeface="+mj-cs"/>
              </a:defRPr>
            </a:lvl1pPr>
          </a:lstStyle>
          <a:p>
            <a:r>
              <a:rPr lang="en-US"/>
              <a:t>CLICK TO INSERT HEADING</a:t>
            </a:r>
          </a:p>
        </p:txBody>
      </p:sp>
      <p:sp>
        <p:nvSpPr>
          <p:cNvPr id="7" name="TextBox 6">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8"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9" name="Picture 8">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351445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ontent Slide">
    <p:spTree>
      <p:nvGrpSpPr>
        <p:cNvPr id="1" name=""/>
        <p:cNvGrpSpPr/>
        <p:nvPr/>
      </p:nvGrpSpPr>
      <p:grpSpPr>
        <a:xfrm>
          <a:off x="0" y="0"/>
          <a:ext cx="0" cy="0"/>
          <a:chOff x="0" y="0"/>
          <a:chExt cx="0" cy="0"/>
        </a:xfrm>
      </p:grpSpPr>
      <p:sp>
        <p:nvSpPr>
          <p:cNvPr id="11" name="Rectangle 10"/>
          <p:cNvSpPr/>
          <p:nvPr userDrawn="1"/>
        </p:nvSpPr>
        <p:spPr>
          <a:xfrm>
            <a:off x="-493" y="-5062"/>
            <a:ext cx="5377007" cy="6865501"/>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7" name="TextBox 6">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8"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9" name="Picture 8">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924369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Content Slide">
    <p:spTree>
      <p:nvGrpSpPr>
        <p:cNvPr id="1" name=""/>
        <p:cNvGrpSpPr/>
        <p:nvPr/>
      </p:nvGrpSpPr>
      <p:grpSpPr>
        <a:xfrm>
          <a:off x="0" y="0"/>
          <a:ext cx="0" cy="0"/>
          <a:chOff x="0" y="0"/>
          <a:chExt cx="0" cy="0"/>
        </a:xfrm>
      </p:grpSpPr>
      <p:sp>
        <p:nvSpPr>
          <p:cNvPr id="5" name="Rectangle 4"/>
          <p:cNvSpPr/>
          <p:nvPr userDrawn="1"/>
        </p:nvSpPr>
        <p:spPr>
          <a:xfrm>
            <a:off x="6173234" y="0"/>
            <a:ext cx="6018767" cy="68579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sp>
        <p:nvSpPr>
          <p:cNvPr id="6"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721434" y="1045029"/>
            <a:ext cx="5000728" cy="843148"/>
          </a:xfrm>
        </p:spPr>
        <p:txBody>
          <a:bodyPr anchor="ctr">
            <a:normAutofit/>
          </a:bodyPr>
          <a:lstStyle>
            <a:lvl1pPr algn="ctr">
              <a:defRPr kumimoji="0" lang="en-US" sz="2800" b="1" i="0" u="none" strike="noStrike" kern="1200" cap="none" spc="200" normalizeH="0" baseline="0" dirty="0">
                <a:ln>
                  <a:noFill/>
                </a:ln>
                <a:solidFill>
                  <a:srgbClr val="EC1C24"/>
                </a:solidFill>
                <a:effectLst/>
                <a:uLnTx/>
                <a:uFillTx/>
                <a:latin typeface="Arial Narrow" panose="020B0606020202030204" pitchFamily="34" charset="0"/>
                <a:ea typeface="+mj-ea"/>
                <a:cs typeface="+mj-cs"/>
              </a:defRPr>
            </a:lvl1pPr>
          </a:lstStyle>
          <a:p>
            <a:r>
              <a:rPr lang="en-US"/>
              <a:t>CLICK TO INSERT HEADING</a:t>
            </a:r>
          </a:p>
        </p:txBody>
      </p:sp>
      <p:sp>
        <p:nvSpPr>
          <p:cNvPr id="10" name="TextBox 9">
            <a:extLst>
              <a:ext uri="{FF2B5EF4-FFF2-40B4-BE49-F238E27FC236}">
                <a16:creationId xmlns:a16="http://schemas.microsoft.com/office/drawing/2014/main" id="{FFD860AF-0460-418A-8A5F-055155744899}"/>
              </a:ext>
            </a:extLst>
          </p:cNvPr>
          <p:cNvSpPr txBox="1"/>
          <p:nvPr userDrawn="1"/>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11" name="Shape 11">
            <a:extLst>
              <a:ext uri="{FF2B5EF4-FFF2-40B4-BE49-F238E27FC236}">
                <a16:creationId xmlns:a16="http://schemas.microsoft.com/office/drawing/2014/main" id="{02637E51-6FA9-40B9-81C3-78F944432D9C}"/>
              </a:ext>
            </a:extLst>
          </p:cNvPr>
          <p:cNvSpPr txBox="1">
            <a:spLocks noGrp="1"/>
          </p:cNvSpPr>
          <p:nvPr>
            <p:ph type="sldNum" idx="12"/>
          </p:nvPr>
        </p:nvSpPr>
        <p:spPr>
          <a:xfrm>
            <a:off x="11722162" y="6479499"/>
            <a:ext cx="370220"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ctr" defTabSz="914400" rtl="0" eaLnBrk="1" latinLnBrk="0" hangingPunct="1">
              <a:spcBef>
                <a:spcPts val="0"/>
              </a:spcBef>
              <a:buNone/>
              <a:defRPr lang="en-US" sz="1100" b="0" i="1" kern="1200" smtClean="0">
                <a:solidFill>
                  <a:schemeClr val="bg1">
                    <a:lumMod val="65000"/>
                  </a:schemeClr>
                </a:solidFill>
                <a:latin typeface="Arial Narrow" panose="020B0606020202030204" pitchFamily="34" charset="0"/>
                <a:ea typeface="Open Sans" charset="0"/>
                <a:cs typeface="Open Sans" charset="0"/>
              </a:defRPr>
            </a:lvl1pPr>
            <a:lvl2pPr marL="0" marR="0" lvl="1"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2pPr>
            <a:lvl3pPr marL="0" marR="0" lvl="2"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3pPr>
            <a:lvl4pPr marL="0" marR="0" lvl="3"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4pPr>
            <a:lvl5pPr marL="0" marR="0" lvl="4"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5pPr>
            <a:lvl6pPr marL="0" marR="0" lvl="5"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6pPr>
            <a:lvl7pPr marL="0" marR="0" lvl="6"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7pPr>
            <a:lvl8pPr marL="0" marR="0" lvl="7"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8pPr>
            <a:lvl9pPr marL="0" marR="0" lvl="8" indent="0" algn="r" defTabSz="914400" rtl="0" eaLnBrk="1" latinLnBrk="0" hangingPunct="1">
              <a:spcBef>
                <a:spcPts val="0"/>
              </a:spcBef>
              <a:buNone/>
              <a:defRPr sz="1050" b="0" i="0" u="none" strike="noStrike" kern="1200" cap="none">
                <a:solidFill>
                  <a:srgbClr val="A5A5A5"/>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pic>
        <p:nvPicPr>
          <p:cNvPr id="13" name="Picture 12">
            <a:extLst>
              <a:ext uri="{FF2B5EF4-FFF2-40B4-BE49-F238E27FC236}">
                <a16:creationId xmlns:a16="http://schemas.microsoft.com/office/drawing/2014/main" id="{3F648F70-7FC7-7C42-805F-7DF74EAE226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85440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Divider Slide ">
    <p:spTree>
      <p:nvGrpSpPr>
        <p:cNvPr id="1" name=""/>
        <p:cNvGrpSpPr/>
        <p:nvPr/>
      </p:nvGrpSpPr>
      <p:grpSpPr>
        <a:xfrm>
          <a:off x="0" y="0"/>
          <a:ext cx="0" cy="0"/>
          <a:chOff x="0" y="0"/>
          <a:chExt cx="0" cy="0"/>
        </a:xfrm>
      </p:grpSpPr>
      <p:sp>
        <p:nvSpPr>
          <p:cNvPr id="3" name="Rectangle 2"/>
          <p:cNvSpPr/>
          <p:nvPr userDrawn="1"/>
        </p:nvSpPr>
        <p:spPr>
          <a:xfrm>
            <a:off x="-4138"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5" name="Group 4"/>
          <p:cNvGrpSpPr/>
          <p:nvPr/>
        </p:nvGrpSpPr>
        <p:grpSpPr>
          <a:xfrm>
            <a:off x="1253681" y="1887993"/>
            <a:ext cx="2416333" cy="2421217"/>
            <a:chOff x="5973056" y="1616286"/>
            <a:chExt cx="1054142" cy="1056273"/>
          </a:xfrm>
        </p:grpSpPr>
        <p:sp>
          <p:nvSpPr>
            <p:cNvPr id="13" name="Freeform 6"/>
            <p:cNvSpPr>
              <a:spLocks/>
            </p:cNvSpPr>
            <p:nvPr/>
          </p:nvSpPr>
          <p:spPr bwMode="auto">
            <a:xfrm>
              <a:off x="6134183" y="1616286"/>
              <a:ext cx="893015" cy="970168"/>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4" name="Freeform 7"/>
            <p:cNvSpPr>
              <a:spLocks/>
            </p:cNvSpPr>
            <p:nvPr/>
          </p:nvSpPr>
          <p:spPr bwMode="auto">
            <a:xfrm>
              <a:off x="5973056" y="2008445"/>
              <a:ext cx="558401" cy="664114"/>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16"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3241999" y="2896422"/>
            <a:ext cx="7438470" cy="1258523"/>
          </a:xfrm>
        </p:spPr>
        <p:txBody>
          <a:bodyPr anchor="ctr"/>
          <a:lstStyle>
            <a:lvl1pPr algn="l">
              <a:defRPr sz="6000" b="1" baseline="0">
                <a:solidFill>
                  <a:schemeClr val="bg1"/>
                </a:solidFill>
              </a:defRPr>
            </a:lvl1pPr>
          </a:lstStyle>
          <a:p>
            <a:r>
              <a:rPr lang="en-US"/>
              <a:t>WHY WARGAME?</a:t>
            </a:r>
          </a:p>
        </p:txBody>
      </p:sp>
      <p:sp>
        <p:nvSpPr>
          <p:cNvPr id="6" name="Oval 5">
            <a:extLst>
              <a:ext uri="{FF2B5EF4-FFF2-40B4-BE49-F238E27FC236}">
                <a16:creationId xmlns:a16="http://schemas.microsoft.com/office/drawing/2014/main" id="{8E9AE08C-3ED9-6255-D0BC-B3F4227CB4D6}"/>
              </a:ext>
            </a:extLst>
          </p:cNvPr>
          <p:cNvSpPr/>
          <p:nvPr userDrawn="1"/>
        </p:nvSpPr>
        <p:spPr>
          <a:xfrm>
            <a:off x="3201454" y="2235376"/>
            <a:ext cx="837900" cy="837900"/>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Freeform 5">
            <a:extLst>
              <a:ext uri="{FF2B5EF4-FFF2-40B4-BE49-F238E27FC236}">
                <a16:creationId xmlns:a16="http://schemas.microsoft.com/office/drawing/2014/main" id="{8775BE9A-6F41-D002-FEA9-EA1E0A9A83F7}"/>
              </a:ext>
            </a:extLst>
          </p:cNvPr>
          <p:cNvSpPr>
            <a:spLocks noEditPoints="1"/>
          </p:cNvSpPr>
          <p:nvPr userDrawn="1"/>
        </p:nvSpPr>
        <p:spPr bwMode="auto">
          <a:xfrm>
            <a:off x="3365586" y="2318056"/>
            <a:ext cx="544513" cy="623888"/>
          </a:xfrm>
          <a:custGeom>
            <a:avLst/>
            <a:gdLst>
              <a:gd name="T0" fmla="*/ 35 w 802"/>
              <a:gd name="T1" fmla="*/ 654 h 917"/>
              <a:gd name="T2" fmla="*/ 85 w 802"/>
              <a:gd name="T3" fmla="*/ 382 h 917"/>
              <a:gd name="T4" fmla="*/ 435 w 802"/>
              <a:gd name="T5" fmla="*/ 55 h 917"/>
              <a:gd name="T6" fmla="*/ 524 w 802"/>
              <a:gd name="T7" fmla="*/ 47 h 917"/>
              <a:gd name="T8" fmla="*/ 578 w 802"/>
              <a:gd name="T9" fmla="*/ 105 h 917"/>
              <a:gd name="T10" fmla="*/ 694 w 802"/>
              <a:gd name="T11" fmla="*/ 275 h 917"/>
              <a:gd name="T12" fmla="*/ 782 w 802"/>
              <a:gd name="T13" fmla="*/ 421 h 917"/>
              <a:gd name="T14" fmla="*/ 608 w 802"/>
              <a:gd name="T15" fmla="*/ 442 h 917"/>
              <a:gd name="T16" fmla="*/ 493 w 802"/>
              <a:gd name="T17" fmla="*/ 430 h 917"/>
              <a:gd name="T18" fmla="*/ 553 w 802"/>
              <a:gd name="T19" fmla="*/ 617 h 917"/>
              <a:gd name="T20" fmla="*/ 658 w 802"/>
              <a:gd name="T21" fmla="*/ 749 h 917"/>
              <a:gd name="T22" fmla="*/ 688 w 802"/>
              <a:gd name="T23" fmla="*/ 860 h 917"/>
              <a:gd name="T24" fmla="*/ 625 w 802"/>
              <a:gd name="T25" fmla="*/ 917 h 917"/>
              <a:gd name="T26" fmla="*/ 76 w 802"/>
              <a:gd name="T27" fmla="*/ 910 h 917"/>
              <a:gd name="T28" fmla="*/ 59 w 802"/>
              <a:gd name="T29" fmla="*/ 785 h 917"/>
              <a:gd name="T30" fmla="*/ 89 w 802"/>
              <a:gd name="T31" fmla="*/ 726 h 917"/>
              <a:gd name="T32" fmla="*/ 597 w 802"/>
              <a:gd name="T33" fmla="*/ 738 h 917"/>
              <a:gd name="T34" fmla="*/ 477 w 802"/>
              <a:gd name="T35" fmla="*/ 555 h 917"/>
              <a:gd name="T36" fmla="*/ 587 w 802"/>
              <a:gd name="T37" fmla="*/ 377 h 917"/>
              <a:gd name="T38" fmla="*/ 728 w 802"/>
              <a:gd name="T39" fmla="*/ 442 h 917"/>
              <a:gd name="T40" fmla="*/ 660 w 802"/>
              <a:gd name="T41" fmla="*/ 291 h 917"/>
              <a:gd name="T42" fmla="*/ 537 w 802"/>
              <a:gd name="T43" fmla="*/ 130 h 917"/>
              <a:gd name="T44" fmla="*/ 492 w 802"/>
              <a:gd name="T45" fmla="*/ 56 h 917"/>
              <a:gd name="T46" fmla="*/ 441 w 802"/>
              <a:gd name="T47" fmla="*/ 146 h 917"/>
              <a:gd name="T48" fmla="*/ 216 w 802"/>
              <a:gd name="T49" fmla="*/ 396 h 917"/>
              <a:gd name="T50" fmla="*/ 145 w 802"/>
              <a:gd name="T51" fmla="*/ 739 h 917"/>
              <a:gd name="T52" fmla="*/ 597 w 802"/>
              <a:gd name="T53" fmla="*/ 738 h 917"/>
              <a:gd name="T54" fmla="*/ 627 w 802"/>
              <a:gd name="T55" fmla="*/ 884 h 917"/>
              <a:gd name="T56" fmla="*/ 648 w 802"/>
              <a:gd name="T57" fmla="*/ 802 h 917"/>
              <a:gd name="T58" fmla="*/ 275 w 802"/>
              <a:gd name="T59" fmla="*/ 770 h 917"/>
              <a:gd name="T60" fmla="*/ 90 w 802"/>
              <a:gd name="T61" fmla="*/ 794 h 917"/>
              <a:gd name="T62" fmla="*/ 111 w 802"/>
              <a:gd name="T63" fmla="*/ 884 h 917"/>
              <a:gd name="T64" fmla="*/ 432 w 802"/>
              <a:gd name="T65" fmla="*/ 95 h 917"/>
              <a:gd name="T66" fmla="*/ 214 w 802"/>
              <a:gd name="T67" fmla="*/ 246 h 917"/>
              <a:gd name="T68" fmla="*/ 82 w 802"/>
              <a:gd name="T69" fmla="*/ 623 h 917"/>
              <a:gd name="T70" fmla="*/ 248 w 802"/>
              <a:gd name="T71" fmla="*/ 284 h 917"/>
              <a:gd name="T72" fmla="*/ 432 w 802"/>
              <a:gd name="T73" fmla="*/ 95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2" h="917">
                <a:moveTo>
                  <a:pt x="93" y="654"/>
                </a:moveTo>
                <a:cubicBezTo>
                  <a:pt x="72" y="654"/>
                  <a:pt x="54" y="654"/>
                  <a:pt x="35" y="654"/>
                </a:cubicBezTo>
                <a:cubicBezTo>
                  <a:pt x="5" y="654"/>
                  <a:pt x="0" y="648"/>
                  <a:pt x="6" y="618"/>
                </a:cubicBezTo>
                <a:cubicBezTo>
                  <a:pt x="23" y="537"/>
                  <a:pt x="47" y="457"/>
                  <a:pt x="85" y="382"/>
                </a:cubicBezTo>
                <a:cubicBezTo>
                  <a:pt x="142" y="270"/>
                  <a:pt x="220" y="176"/>
                  <a:pt x="322" y="103"/>
                </a:cubicBezTo>
                <a:cubicBezTo>
                  <a:pt x="356" y="79"/>
                  <a:pt x="393" y="62"/>
                  <a:pt x="435" y="55"/>
                </a:cubicBezTo>
                <a:cubicBezTo>
                  <a:pt x="447" y="53"/>
                  <a:pt x="458" y="43"/>
                  <a:pt x="467" y="34"/>
                </a:cubicBezTo>
                <a:cubicBezTo>
                  <a:pt x="501" y="0"/>
                  <a:pt x="509" y="1"/>
                  <a:pt x="524" y="47"/>
                </a:cubicBezTo>
                <a:cubicBezTo>
                  <a:pt x="525" y="49"/>
                  <a:pt x="526" y="52"/>
                  <a:pt x="526" y="54"/>
                </a:cubicBezTo>
                <a:cubicBezTo>
                  <a:pt x="532" y="83"/>
                  <a:pt x="544" y="99"/>
                  <a:pt x="578" y="105"/>
                </a:cubicBezTo>
                <a:cubicBezTo>
                  <a:pt x="630" y="113"/>
                  <a:pt x="660" y="157"/>
                  <a:pt x="660" y="219"/>
                </a:cubicBezTo>
                <a:cubicBezTo>
                  <a:pt x="660" y="248"/>
                  <a:pt x="673" y="262"/>
                  <a:pt x="694" y="275"/>
                </a:cubicBezTo>
                <a:cubicBezTo>
                  <a:pt x="715" y="288"/>
                  <a:pt x="737" y="302"/>
                  <a:pt x="757" y="317"/>
                </a:cubicBezTo>
                <a:cubicBezTo>
                  <a:pt x="796" y="347"/>
                  <a:pt x="802" y="376"/>
                  <a:pt x="782" y="421"/>
                </a:cubicBezTo>
                <a:cubicBezTo>
                  <a:pt x="764" y="461"/>
                  <a:pt x="738" y="483"/>
                  <a:pt x="690" y="481"/>
                </a:cubicBezTo>
                <a:cubicBezTo>
                  <a:pt x="655" y="479"/>
                  <a:pt x="629" y="471"/>
                  <a:pt x="608" y="442"/>
                </a:cubicBezTo>
                <a:cubicBezTo>
                  <a:pt x="598" y="427"/>
                  <a:pt x="584" y="415"/>
                  <a:pt x="569" y="404"/>
                </a:cubicBezTo>
                <a:cubicBezTo>
                  <a:pt x="540" y="382"/>
                  <a:pt x="505" y="394"/>
                  <a:pt x="493" y="430"/>
                </a:cubicBezTo>
                <a:cubicBezTo>
                  <a:pt x="482" y="465"/>
                  <a:pt x="487" y="499"/>
                  <a:pt x="502" y="531"/>
                </a:cubicBezTo>
                <a:cubicBezTo>
                  <a:pt x="517" y="561"/>
                  <a:pt x="534" y="590"/>
                  <a:pt x="553" y="617"/>
                </a:cubicBezTo>
                <a:cubicBezTo>
                  <a:pt x="572" y="647"/>
                  <a:pt x="593" y="675"/>
                  <a:pt x="614" y="704"/>
                </a:cubicBezTo>
                <a:cubicBezTo>
                  <a:pt x="626" y="721"/>
                  <a:pt x="638" y="738"/>
                  <a:pt x="658" y="749"/>
                </a:cubicBezTo>
                <a:cubicBezTo>
                  <a:pt x="669" y="755"/>
                  <a:pt x="677" y="773"/>
                  <a:pt x="680" y="786"/>
                </a:cubicBezTo>
                <a:cubicBezTo>
                  <a:pt x="685" y="810"/>
                  <a:pt x="686" y="835"/>
                  <a:pt x="688" y="860"/>
                </a:cubicBezTo>
                <a:cubicBezTo>
                  <a:pt x="690" y="888"/>
                  <a:pt x="673" y="910"/>
                  <a:pt x="645" y="916"/>
                </a:cubicBezTo>
                <a:cubicBezTo>
                  <a:pt x="638" y="917"/>
                  <a:pt x="632" y="917"/>
                  <a:pt x="625" y="917"/>
                </a:cubicBezTo>
                <a:cubicBezTo>
                  <a:pt x="454" y="917"/>
                  <a:pt x="284" y="917"/>
                  <a:pt x="113" y="917"/>
                </a:cubicBezTo>
                <a:cubicBezTo>
                  <a:pt x="101" y="917"/>
                  <a:pt x="87" y="915"/>
                  <a:pt x="76" y="910"/>
                </a:cubicBezTo>
                <a:cubicBezTo>
                  <a:pt x="57" y="900"/>
                  <a:pt x="48" y="882"/>
                  <a:pt x="50" y="860"/>
                </a:cubicBezTo>
                <a:cubicBezTo>
                  <a:pt x="52" y="835"/>
                  <a:pt x="54" y="809"/>
                  <a:pt x="59" y="785"/>
                </a:cubicBezTo>
                <a:cubicBezTo>
                  <a:pt x="61" y="772"/>
                  <a:pt x="72" y="761"/>
                  <a:pt x="78" y="749"/>
                </a:cubicBezTo>
                <a:cubicBezTo>
                  <a:pt x="82" y="741"/>
                  <a:pt x="88" y="734"/>
                  <a:pt x="89" y="726"/>
                </a:cubicBezTo>
                <a:cubicBezTo>
                  <a:pt x="92" y="703"/>
                  <a:pt x="92" y="681"/>
                  <a:pt x="93" y="654"/>
                </a:cubicBezTo>
                <a:close/>
                <a:moveTo>
                  <a:pt x="597" y="738"/>
                </a:moveTo>
                <a:cubicBezTo>
                  <a:pt x="584" y="721"/>
                  <a:pt x="575" y="709"/>
                  <a:pt x="567" y="696"/>
                </a:cubicBezTo>
                <a:cubicBezTo>
                  <a:pt x="536" y="649"/>
                  <a:pt x="504" y="604"/>
                  <a:pt x="477" y="555"/>
                </a:cubicBezTo>
                <a:cubicBezTo>
                  <a:pt x="453" y="512"/>
                  <a:pt x="446" y="464"/>
                  <a:pt x="464" y="416"/>
                </a:cubicBezTo>
                <a:cubicBezTo>
                  <a:pt x="483" y="362"/>
                  <a:pt x="541" y="344"/>
                  <a:pt x="587" y="377"/>
                </a:cubicBezTo>
                <a:cubicBezTo>
                  <a:pt x="607" y="392"/>
                  <a:pt x="624" y="412"/>
                  <a:pt x="641" y="430"/>
                </a:cubicBezTo>
                <a:cubicBezTo>
                  <a:pt x="655" y="446"/>
                  <a:pt x="711" y="454"/>
                  <a:pt x="728" y="442"/>
                </a:cubicBezTo>
                <a:cubicBezTo>
                  <a:pt x="767" y="415"/>
                  <a:pt x="769" y="364"/>
                  <a:pt x="731" y="337"/>
                </a:cubicBezTo>
                <a:cubicBezTo>
                  <a:pt x="708" y="321"/>
                  <a:pt x="684" y="306"/>
                  <a:pt x="660" y="291"/>
                </a:cubicBezTo>
                <a:cubicBezTo>
                  <a:pt x="638" y="276"/>
                  <a:pt x="628" y="256"/>
                  <a:pt x="628" y="229"/>
                </a:cubicBezTo>
                <a:cubicBezTo>
                  <a:pt x="628" y="161"/>
                  <a:pt x="604" y="135"/>
                  <a:pt x="537" y="130"/>
                </a:cubicBezTo>
                <a:cubicBezTo>
                  <a:pt x="522" y="129"/>
                  <a:pt x="514" y="123"/>
                  <a:pt x="510" y="109"/>
                </a:cubicBezTo>
                <a:cubicBezTo>
                  <a:pt x="505" y="92"/>
                  <a:pt x="499" y="76"/>
                  <a:pt x="492" y="56"/>
                </a:cubicBezTo>
                <a:cubicBezTo>
                  <a:pt x="473" y="77"/>
                  <a:pt x="460" y="98"/>
                  <a:pt x="458" y="122"/>
                </a:cubicBezTo>
                <a:cubicBezTo>
                  <a:pt x="457" y="135"/>
                  <a:pt x="451" y="141"/>
                  <a:pt x="441" y="146"/>
                </a:cubicBezTo>
                <a:cubicBezTo>
                  <a:pt x="421" y="157"/>
                  <a:pt x="401" y="168"/>
                  <a:pt x="383" y="182"/>
                </a:cubicBezTo>
                <a:cubicBezTo>
                  <a:pt x="312" y="241"/>
                  <a:pt x="260" y="316"/>
                  <a:pt x="216" y="396"/>
                </a:cubicBezTo>
                <a:cubicBezTo>
                  <a:pt x="161" y="495"/>
                  <a:pt x="128" y="601"/>
                  <a:pt x="121" y="714"/>
                </a:cubicBezTo>
                <a:cubicBezTo>
                  <a:pt x="120" y="733"/>
                  <a:pt x="126" y="739"/>
                  <a:pt x="145" y="739"/>
                </a:cubicBezTo>
                <a:cubicBezTo>
                  <a:pt x="287" y="738"/>
                  <a:pt x="428" y="738"/>
                  <a:pt x="569" y="738"/>
                </a:cubicBezTo>
                <a:cubicBezTo>
                  <a:pt x="577" y="738"/>
                  <a:pt x="584" y="738"/>
                  <a:pt x="597" y="738"/>
                </a:cubicBezTo>
                <a:close/>
                <a:moveTo>
                  <a:pt x="369" y="884"/>
                </a:moveTo>
                <a:cubicBezTo>
                  <a:pt x="455" y="884"/>
                  <a:pt x="541" y="884"/>
                  <a:pt x="627" y="884"/>
                </a:cubicBezTo>
                <a:cubicBezTo>
                  <a:pt x="651" y="884"/>
                  <a:pt x="656" y="879"/>
                  <a:pt x="654" y="855"/>
                </a:cubicBezTo>
                <a:cubicBezTo>
                  <a:pt x="653" y="837"/>
                  <a:pt x="650" y="820"/>
                  <a:pt x="648" y="802"/>
                </a:cubicBezTo>
                <a:cubicBezTo>
                  <a:pt x="644" y="772"/>
                  <a:pt x="643" y="771"/>
                  <a:pt x="612" y="770"/>
                </a:cubicBezTo>
                <a:cubicBezTo>
                  <a:pt x="500" y="770"/>
                  <a:pt x="387" y="770"/>
                  <a:pt x="275" y="770"/>
                </a:cubicBezTo>
                <a:cubicBezTo>
                  <a:pt x="223" y="770"/>
                  <a:pt x="170" y="771"/>
                  <a:pt x="117" y="770"/>
                </a:cubicBezTo>
                <a:cubicBezTo>
                  <a:pt x="100" y="770"/>
                  <a:pt x="91" y="777"/>
                  <a:pt x="90" y="794"/>
                </a:cubicBezTo>
                <a:cubicBezTo>
                  <a:pt x="88" y="815"/>
                  <a:pt x="86" y="835"/>
                  <a:pt x="84" y="856"/>
                </a:cubicBezTo>
                <a:cubicBezTo>
                  <a:pt x="83" y="880"/>
                  <a:pt x="87" y="884"/>
                  <a:pt x="111" y="884"/>
                </a:cubicBezTo>
                <a:cubicBezTo>
                  <a:pt x="197" y="884"/>
                  <a:pt x="283" y="884"/>
                  <a:pt x="369" y="884"/>
                </a:cubicBezTo>
                <a:close/>
                <a:moveTo>
                  <a:pt x="432" y="95"/>
                </a:moveTo>
                <a:cubicBezTo>
                  <a:pt x="430" y="93"/>
                  <a:pt x="428" y="91"/>
                  <a:pt x="425" y="89"/>
                </a:cubicBezTo>
                <a:cubicBezTo>
                  <a:pt x="336" y="115"/>
                  <a:pt x="273" y="178"/>
                  <a:pt x="214" y="246"/>
                </a:cubicBezTo>
                <a:cubicBezTo>
                  <a:pt x="121" y="354"/>
                  <a:pt x="68" y="481"/>
                  <a:pt x="39" y="623"/>
                </a:cubicBezTo>
                <a:cubicBezTo>
                  <a:pt x="55" y="623"/>
                  <a:pt x="68" y="622"/>
                  <a:pt x="82" y="623"/>
                </a:cubicBezTo>
                <a:cubicBezTo>
                  <a:pt x="95" y="624"/>
                  <a:pt x="100" y="619"/>
                  <a:pt x="103" y="606"/>
                </a:cubicBezTo>
                <a:cubicBezTo>
                  <a:pt x="127" y="488"/>
                  <a:pt x="178" y="381"/>
                  <a:pt x="248" y="284"/>
                </a:cubicBezTo>
                <a:cubicBezTo>
                  <a:pt x="295" y="219"/>
                  <a:pt x="346" y="159"/>
                  <a:pt x="418" y="119"/>
                </a:cubicBezTo>
                <a:cubicBezTo>
                  <a:pt x="425" y="115"/>
                  <a:pt x="427" y="103"/>
                  <a:pt x="432"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6020202030204" pitchFamily="34" charset="0"/>
            </a:endParaRPr>
          </a:p>
        </p:txBody>
      </p:sp>
    </p:spTree>
    <p:extLst>
      <p:ext uri="{BB962C8B-B14F-4D97-AF65-F5344CB8AC3E}">
        <p14:creationId xmlns:p14="http://schemas.microsoft.com/office/powerpoint/2010/main" val="939051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7_Divider Slide">
    <p:spTree>
      <p:nvGrpSpPr>
        <p:cNvPr id="1" name=""/>
        <p:cNvGrpSpPr/>
        <p:nvPr/>
      </p:nvGrpSpPr>
      <p:grpSpPr>
        <a:xfrm>
          <a:off x="0" y="0"/>
          <a:ext cx="0" cy="0"/>
          <a:chOff x="0" y="0"/>
          <a:chExt cx="0" cy="0"/>
        </a:xfrm>
      </p:grpSpPr>
      <p:grpSp>
        <p:nvGrpSpPr>
          <p:cNvPr id="37" name="Group 36"/>
          <p:cNvGrpSpPr/>
          <p:nvPr userDrawn="1"/>
        </p:nvGrpSpPr>
        <p:grpSpPr>
          <a:xfrm>
            <a:off x="-4461" y="-4460"/>
            <a:ext cx="2487283" cy="5268865"/>
            <a:chOff x="-4461" y="-4460"/>
            <a:chExt cx="2487283" cy="5268865"/>
          </a:xfrm>
        </p:grpSpPr>
        <p:sp>
          <p:nvSpPr>
            <p:cNvPr id="21" name="Freeform 20"/>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36" name="Picture 35"/>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7000"/>
                      </a14:imgEffect>
                    </a14:imgLayer>
                  </a14:imgProps>
                </a:ext>
              </a:extLst>
            </a:blip>
            <a:srcRect l="6426" t="20347"/>
            <a:stretch/>
          </p:blipFill>
          <p:spPr>
            <a:xfrm>
              <a:off x="-4461" y="-4460"/>
              <a:ext cx="2487283" cy="5268865"/>
            </a:xfrm>
            <a:prstGeom prst="rect">
              <a:avLst/>
            </a:prstGeom>
          </p:spPr>
        </p:pic>
      </p:grpSp>
      <p:grpSp>
        <p:nvGrpSpPr>
          <p:cNvPr id="38" name="Group 37"/>
          <p:cNvGrpSpPr/>
          <p:nvPr userDrawn="1"/>
        </p:nvGrpSpPr>
        <p:grpSpPr>
          <a:xfrm flipH="1" flipV="1">
            <a:off x="9713446" y="1603303"/>
            <a:ext cx="2484492" cy="5266573"/>
            <a:chOff x="-4461" y="-4460"/>
            <a:chExt cx="2487283" cy="5268865"/>
          </a:xfrm>
        </p:grpSpPr>
        <p:sp>
          <p:nvSpPr>
            <p:cNvPr id="39" name="Freeform 38"/>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40" name="Picture 39"/>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7000"/>
                      </a14:imgEffect>
                    </a14:imgLayer>
                  </a14:imgProps>
                </a:ext>
              </a:extLst>
            </a:blip>
            <a:srcRect l="6426" t="20347"/>
            <a:stretch/>
          </p:blipFill>
          <p:spPr>
            <a:xfrm>
              <a:off x="-4461" y="-4460"/>
              <a:ext cx="2487283" cy="5268865"/>
            </a:xfrm>
            <a:prstGeom prst="rect">
              <a:avLst/>
            </a:prstGeom>
          </p:spPr>
        </p:pic>
      </p:grpSp>
      <p:sp>
        <p:nvSpPr>
          <p:cNvPr id="11"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2064543" y="3442049"/>
            <a:ext cx="7438470" cy="1258523"/>
          </a:xfrm>
        </p:spPr>
        <p:txBody>
          <a:bodyPr anchor="ctr">
            <a:normAutofit/>
          </a:bodyPr>
          <a:lstStyle>
            <a:lvl1pPr algn="ctr">
              <a:defRPr sz="4400" b="1" baseline="0">
                <a:solidFill>
                  <a:srgbClr val="57595C"/>
                </a:solidFill>
              </a:defRPr>
            </a:lvl1pPr>
          </a:lstStyle>
          <a:p>
            <a:r>
              <a:rPr lang="en-US"/>
              <a:t>WHY WARGAME?</a:t>
            </a:r>
          </a:p>
        </p:txBody>
      </p:sp>
      <p:sp>
        <p:nvSpPr>
          <p:cNvPr id="16" name="Oval 15"/>
          <p:cNvSpPr/>
          <p:nvPr userDrawn="1"/>
        </p:nvSpPr>
        <p:spPr>
          <a:xfrm>
            <a:off x="4807667" y="1690652"/>
            <a:ext cx="1764172" cy="1764172"/>
          </a:xfrm>
          <a:prstGeom prst="ellipse">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3" name="Freeform 5"/>
          <p:cNvSpPr>
            <a:spLocks noEditPoints="1"/>
          </p:cNvSpPr>
          <p:nvPr userDrawn="1"/>
        </p:nvSpPr>
        <p:spPr bwMode="auto">
          <a:xfrm>
            <a:off x="5136265" y="1838151"/>
            <a:ext cx="1183167" cy="1355640"/>
          </a:xfrm>
          <a:custGeom>
            <a:avLst/>
            <a:gdLst>
              <a:gd name="T0" fmla="*/ 35 w 802"/>
              <a:gd name="T1" fmla="*/ 654 h 917"/>
              <a:gd name="T2" fmla="*/ 85 w 802"/>
              <a:gd name="T3" fmla="*/ 382 h 917"/>
              <a:gd name="T4" fmla="*/ 435 w 802"/>
              <a:gd name="T5" fmla="*/ 55 h 917"/>
              <a:gd name="T6" fmla="*/ 524 w 802"/>
              <a:gd name="T7" fmla="*/ 47 h 917"/>
              <a:gd name="T8" fmla="*/ 578 w 802"/>
              <a:gd name="T9" fmla="*/ 105 h 917"/>
              <a:gd name="T10" fmla="*/ 694 w 802"/>
              <a:gd name="T11" fmla="*/ 275 h 917"/>
              <a:gd name="T12" fmla="*/ 782 w 802"/>
              <a:gd name="T13" fmla="*/ 421 h 917"/>
              <a:gd name="T14" fmla="*/ 608 w 802"/>
              <a:gd name="T15" fmla="*/ 442 h 917"/>
              <a:gd name="T16" fmla="*/ 493 w 802"/>
              <a:gd name="T17" fmla="*/ 430 h 917"/>
              <a:gd name="T18" fmla="*/ 553 w 802"/>
              <a:gd name="T19" fmla="*/ 617 h 917"/>
              <a:gd name="T20" fmla="*/ 658 w 802"/>
              <a:gd name="T21" fmla="*/ 749 h 917"/>
              <a:gd name="T22" fmla="*/ 688 w 802"/>
              <a:gd name="T23" fmla="*/ 860 h 917"/>
              <a:gd name="T24" fmla="*/ 625 w 802"/>
              <a:gd name="T25" fmla="*/ 917 h 917"/>
              <a:gd name="T26" fmla="*/ 76 w 802"/>
              <a:gd name="T27" fmla="*/ 910 h 917"/>
              <a:gd name="T28" fmla="*/ 59 w 802"/>
              <a:gd name="T29" fmla="*/ 785 h 917"/>
              <a:gd name="T30" fmla="*/ 89 w 802"/>
              <a:gd name="T31" fmla="*/ 726 h 917"/>
              <a:gd name="T32" fmla="*/ 597 w 802"/>
              <a:gd name="T33" fmla="*/ 738 h 917"/>
              <a:gd name="T34" fmla="*/ 477 w 802"/>
              <a:gd name="T35" fmla="*/ 555 h 917"/>
              <a:gd name="T36" fmla="*/ 587 w 802"/>
              <a:gd name="T37" fmla="*/ 377 h 917"/>
              <a:gd name="T38" fmla="*/ 728 w 802"/>
              <a:gd name="T39" fmla="*/ 442 h 917"/>
              <a:gd name="T40" fmla="*/ 660 w 802"/>
              <a:gd name="T41" fmla="*/ 291 h 917"/>
              <a:gd name="T42" fmla="*/ 537 w 802"/>
              <a:gd name="T43" fmla="*/ 130 h 917"/>
              <a:gd name="T44" fmla="*/ 492 w 802"/>
              <a:gd name="T45" fmla="*/ 56 h 917"/>
              <a:gd name="T46" fmla="*/ 441 w 802"/>
              <a:gd name="T47" fmla="*/ 146 h 917"/>
              <a:gd name="T48" fmla="*/ 216 w 802"/>
              <a:gd name="T49" fmla="*/ 396 h 917"/>
              <a:gd name="T50" fmla="*/ 145 w 802"/>
              <a:gd name="T51" fmla="*/ 739 h 917"/>
              <a:gd name="T52" fmla="*/ 597 w 802"/>
              <a:gd name="T53" fmla="*/ 738 h 917"/>
              <a:gd name="T54" fmla="*/ 627 w 802"/>
              <a:gd name="T55" fmla="*/ 884 h 917"/>
              <a:gd name="T56" fmla="*/ 648 w 802"/>
              <a:gd name="T57" fmla="*/ 802 h 917"/>
              <a:gd name="T58" fmla="*/ 275 w 802"/>
              <a:gd name="T59" fmla="*/ 770 h 917"/>
              <a:gd name="T60" fmla="*/ 90 w 802"/>
              <a:gd name="T61" fmla="*/ 794 h 917"/>
              <a:gd name="T62" fmla="*/ 111 w 802"/>
              <a:gd name="T63" fmla="*/ 884 h 917"/>
              <a:gd name="T64" fmla="*/ 432 w 802"/>
              <a:gd name="T65" fmla="*/ 95 h 917"/>
              <a:gd name="T66" fmla="*/ 214 w 802"/>
              <a:gd name="T67" fmla="*/ 246 h 917"/>
              <a:gd name="T68" fmla="*/ 82 w 802"/>
              <a:gd name="T69" fmla="*/ 623 h 917"/>
              <a:gd name="T70" fmla="*/ 248 w 802"/>
              <a:gd name="T71" fmla="*/ 284 h 917"/>
              <a:gd name="T72" fmla="*/ 432 w 802"/>
              <a:gd name="T73" fmla="*/ 95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2" h="917">
                <a:moveTo>
                  <a:pt x="93" y="654"/>
                </a:moveTo>
                <a:cubicBezTo>
                  <a:pt x="72" y="654"/>
                  <a:pt x="54" y="654"/>
                  <a:pt x="35" y="654"/>
                </a:cubicBezTo>
                <a:cubicBezTo>
                  <a:pt x="5" y="654"/>
                  <a:pt x="0" y="648"/>
                  <a:pt x="6" y="618"/>
                </a:cubicBezTo>
                <a:cubicBezTo>
                  <a:pt x="23" y="537"/>
                  <a:pt x="47" y="457"/>
                  <a:pt x="85" y="382"/>
                </a:cubicBezTo>
                <a:cubicBezTo>
                  <a:pt x="142" y="270"/>
                  <a:pt x="220" y="176"/>
                  <a:pt x="322" y="103"/>
                </a:cubicBezTo>
                <a:cubicBezTo>
                  <a:pt x="356" y="79"/>
                  <a:pt x="393" y="62"/>
                  <a:pt x="435" y="55"/>
                </a:cubicBezTo>
                <a:cubicBezTo>
                  <a:pt x="447" y="53"/>
                  <a:pt x="458" y="43"/>
                  <a:pt x="467" y="34"/>
                </a:cubicBezTo>
                <a:cubicBezTo>
                  <a:pt x="501" y="0"/>
                  <a:pt x="509" y="1"/>
                  <a:pt x="524" y="47"/>
                </a:cubicBezTo>
                <a:cubicBezTo>
                  <a:pt x="525" y="49"/>
                  <a:pt x="526" y="52"/>
                  <a:pt x="526" y="54"/>
                </a:cubicBezTo>
                <a:cubicBezTo>
                  <a:pt x="532" y="83"/>
                  <a:pt x="544" y="99"/>
                  <a:pt x="578" y="105"/>
                </a:cubicBezTo>
                <a:cubicBezTo>
                  <a:pt x="630" y="113"/>
                  <a:pt x="660" y="157"/>
                  <a:pt x="660" y="219"/>
                </a:cubicBezTo>
                <a:cubicBezTo>
                  <a:pt x="660" y="248"/>
                  <a:pt x="673" y="262"/>
                  <a:pt x="694" y="275"/>
                </a:cubicBezTo>
                <a:cubicBezTo>
                  <a:pt x="715" y="288"/>
                  <a:pt x="737" y="302"/>
                  <a:pt x="757" y="317"/>
                </a:cubicBezTo>
                <a:cubicBezTo>
                  <a:pt x="796" y="347"/>
                  <a:pt x="802" y="376"/>
                  <a:pt x="782" y="421"/>
                </a:cubicBezTo>
                <a:cubicBezTo>
                  <a:pt x="764" y="461"/>
                  <a:pt x="738" y="483"/>
                  <a:pt x="690" y="481"/>
                </a:cubicBezTo>
                <a:cubicBezTo>
                  <a:pt x="655" y="479"/>
                  <a:pt x="629" y="471"/>
                  <a:pt x="608" y="442"/>
                </a:cubicBezTo>
                <a:cubicBezTo>
                  <a:pt x="598" y="427"/>
                  <a:pt x="584" y="415"/>
                  <a:pt x="569" y="404"/>
                </a:cubicBezTo>
                <a:cubicBezTo>
                  <a:pt x="540" y="382"/>
                  <a:pt x="505" y="394"/>
                  <a:pt x="493" y="430"/>
                </a:cubicBezTo>
                <a:cubicBezTo>
                  <a:pt x="482" y="465"/>
                  <a:pt x="487" y="499"/>
                  <a:pt x="502" y="531"/>
                </a:cubicBezTo>
                <a:cubicBezTo>
                  <a:pt x="517" y="561"/>
                  <a:pt x="534" y="590"/>
                  <a:pt x="553" y="617"/>
                </a:cubicBezTo>
                <a:cubicBezTo>
                  <a:pt x="572" y="647"/>
                  <a:pt x="593" y="675"/>
                  <a:pt x="614" y="704"/>
                </a:cubicBezTo>
                <a:cubicBezTo>
                  <a:pt x="626" y="721"/>
                  <a:pt x="638" y="738"/>
                  <a:pt x="658" y="749"/>
                </a:cubicBezTo>
                <a:cubicBezTo>
                  <a:pt x="669" y="755"/>
                  <a:pt x="677" y="773"/>
                  <a:pt x="680" y="786"/>
                </a:cubicBezTo>
                <a:cubicBezTo>
                  <a:pt x="685" y="810"/>
                  <a:pt x="686" y="835"/>
                  <a:pt x="688" y="860"/>
                </a:cubicBezTo>
                <a:cubicBezTo>
                  <a:pt x="690" y="888"/>
                  <a:pt x="673" y="910"/>
                  <a:pt x="645" y="916"/>
                </a:cubicBezTo>
                <a:cubicBezTo>
                  <a:pt x="638" y="917"/>
                  <a:pt x="632" y="917"/>
                  <a:pt x="625" y="917"/>
                </a:cubicBezTo>
                <a:cubicBezTo>
                  <a:pt x="454" y="917"/>
                  <a:pt x="284" y="917"/>
                  <a:pt x="113" y="917"/>
                </a:cubicBezTo>
                <a:cubicBezTo>
                  <a:pt x="101" y="917"/>
                  <a:pt x="87" y="915"/>
                  <a:pt x="76" y="910"/>
                </a:cubicBezTo>
                <a:cubicBezTo>
                  <a:pt x="57" y="900"/>
                  <a:pt x="48" y="882"/>
                  <a:pt x="50" y="860"/>
                </a:cubicBezTo>
                <a:cubicBezTo>
                  <a:pt x="52" y="835"/>
                  <a:pt x="54" y="809"/>
                  <a:pt x="59" y="785"/>
                </a:cubicBezTo>
                <a:cubicBezTo>
                  <a:pt x="61" y="772"/>
                  <a:pt x="72" y="761"/>
                  <a:pt x="78" y="749"/>
                </a:cubicBezTo>
                <a:cubicBezTo>
                  <a:pt x="82" y="741"/>
                  <a:pt x="88" y="734"/>
                  <a:pt x="89" y="726"/>
                </a:cubicBezTo>
                <a:cubicBezTo>
                  <a:pt x="92" y="703"/>
                  <a:pt x="92" y="681"/>
                  <a:pt x="93" y="654"/>
                </a:cubicBezTo>
                <a:close/>
                <a:moveTo>
                  <a:pt x="597" y="738"/>
                </a:moveTo>
                <a:cubicBezTo>
                  <a:pt x="584" y="721"/>
                  <a:pt x="575" y="709"/>
                  <a:pt x="567" y="696"/>
                </a:cubicBezTo>
                <a:cubicBezTo>
                  <a:pt x="536" y="649"/>
                  <a:pt x="504" y="604"/>
                  <a:pt x="477" y="555"/>
                </a:cubicBezTo>
                <a:cubicBezTo>
                  <a:pt x="453" y="512"/>
                  <a:pt x="446" y="464"/>
                  <a:pt x="464" y="416"/>
                </a:cubicBezTo>
                <a:cubicBezTo>
                  <a:pt x="483" y="362"/>
                  <a:pt x="541" y="344"/>
                  <a:pt x="587" y="377"/>
                </a:cubicBezTo>
                <a:cubicBezTo>
                  <a:pt x="607" y="392"/>
                  <a:pt x="624" y="412"/>
                  <a:pt x="641" y="430"/>
                </a:cubicBezTo>
                <a:cubicBezTo>
                  <a:pt x="655" y="446"/>
                  <a:pt x="711" y="454"/>
                  <a:pt x="728" y="442"/>
                </a:cubicBezTo>
                <a:cubicBezTo>
                  <a:pt x="767" y="415"/>
                  <a:pt x="769" y="364"/>
                  <a:pt x="731" y="337"/>
                </a:cubicBezTo>
                <a:cubicBezTo>
                  <a:pt x="708" y="321"/>
                  <a:pt x="684" y="306"/>
                  <a:pt x="660" y="291"/>
                </a:cubicBezTo>
                <a:cubicBezTo>
                  <a:pt x="638" y="276"/>
                  <a:pt x="628" y="256"/>
                  <a:pt x="628" y="229"/>
                </a:cubicBezTo>
                <a:cubicBezTo>
                  <a:pt x="628" y="161"/>
                  <a:pt x="604" y="135"/>
                  <a:pt x="537" y="130"/>
                </a:cubicBezTo>
                <a:cubicBezTo>
                  <a:pt x="522" y="129"/>
                  <a:pt x="514" y="123"/>
                  <a:pt x="510" y="109"/>
                </a:cubicBezTo>
                <a:cubicBezTo>
                  <a:pt x="505" y="92"/>
                  <a:pt x="499" y="76"/>
                  <a:pt x="492" y="56"/>
                </a:cubicBezTo>
                <a:cubicBezTo>
                  <a:pt x="473" y="77"/>
                  <a:pt x="460" y="98"/>
                  <a:pt x="458" y="122"/>
                </a:cubicBezTo>
                <a:cubicBezTo>
                  <a:pt x="457" y="135"/>
                  <a:pt x="451" y="141"/>
                  <a:pt x="441" y="146"/>
                </a:cubicBezTo>
                <a:cubicBezTo>
                  <a:pt x="421" y="157"/>
                  <a:pt x="401" y="168"/>
                  <a:pt x="383" y="182"/>
                </a:cubicBezTo>
                <a:cubicBezTo>
                  <a:pt x="312" y="241"/>
                  <a:pt x="260" y="316"/>
                  <a:pt x="216" y="396"/>
                </a:cubicBezTo>
                <a:cubicBezTo>
                  <a:pt x="161" y="495"/>
                  <a:pt x="128" y="601"/>
                  <a:pt x="121" y="714"/>
                </a:cubicBezTo>
                <a:cubicBezTo>
                  <a:pt x="120" y="733"/>
                  <a:pt x="126" y="739"/>
                  <a:pt x="145" y="739"/>
                </a:cubicBezTo>
                <a:cubicBezTo>
                  <a:pt x="287" y="738"/>
                  <a:pt x="428" y="738"/>
                  <a:pt x="569" y="738"/>
                </a:cubicBezTo>
                <a:cubicBezTo>
                  <a:pt x="577" y="738"/>
                  <a:pt x="584" y="738"/>
                  <a:pt x="597" y="738"/>
                </a:cubicBezTo>
                <a:close/>
                <a:moveTo>
                  <a:pt x="369" y="884"/>
                </a:moveTo>
                <a:cubicBezTo>
                  <a:pt x="455" y="884"/>
                  <a:pt x="541" y="884"/>
                  <a:pt x="627" y="884"/>
                </a:cubicBezTo>
                <a:cubicBezTo>
                  <a:pt x="651" y="884"/>
                  <a:pt x="656" y="879"/>
                  <a:pt x="654" y="855"/>
                </a:cubicBezTo>
                <a:cubicBezTo>
                  <a:pt x="653" y="837"/>
                  <a:pt x="650" y="820"/>
                  <a:pt x="648" y="802"/>
                </a:cubicBezTo>
                <a:cubicBezTo>
                  <a:pt x="644" y="772"/>
                  <a:pt x="643" y="771"/>
                  <a:pt x="612" y="770"/>
                </a:cubicBezTo>
                <a:cubicBezTo>
                  <a:pt x="500" y="770"/>
                  <a:pt x="387" y="770"/>
                  <a:pt x="275" y="770"/>
                </a:cubicBezTo>
                <a:cubicBezTo>
                  <a:pt x="223" y="770"/>
                  <a:pt x="170" y="771"/>
                  <a:pt x="117" y="770"/>
                </a:cubicBezTo>
                <a:cubicBezTo>
                  <a:pt x="100" y="770"/>
                  <a:pt x="91" y="777"/>
                  <a:pt x="90" y="794"/>
                </a:cubicBezTo>
                <a:cubicBezTo>
                  <a:pt x="88" y="815"/>
                  <a:pt x="86" y="835"/>
                  <a:pt x="84" y="856"/>
                </a:cubicBezTo>
                <a:cubicBezTo>
                  <a:pt x="83" y="880"/>
                  <a:pt x="87" y="884"/>
                  <a:pt x="111" y="884"/>
                </a:cubicBezTo>
                <a:cubicBezTo>
                  <a:pt x="197" y="884"/>
                  <a:pt x="283" y="884"/>
                  <a:pt x="369" y="884"/>
                </a:cubicBezTo>
                <a:close/>
                <a:moveTo>
                  <a:pt x="432" y="95"/>
                </a:moveTo>
                <a:cubicBezTo>
                  <a:pt x="430" y="93"/>
                  <a:pt x="428" y="91"/>
                  <a:pt x="425" y="89"/>
                </a:cubicBezTo>
                <a:cubicBezTo>
                  <a:pt x="336" y="115"/>
                  <a:pt x="273" y="178"/>
                  <a:pt x="214" y="246"/>
                </a:cubicBezTo>
                <a:cubicBezTo>
                  <a:pt x="121" y="354"/>
                  <a:pt x="68" y="481"/>
                  <a:pt x="39" y="623"/>
                </a:cubicBezTo>
                <a:cubicBezTo>
                  <a:pt x="55" y="623"/>
                  <a:pt x="68" y="622"/>
                  <a:pt x="82" y="623"/>
                </a:cubicBezTo>
                <a:cubicBezTo>
                  <a:pt x="95" y="624"/>
                  <a:pt x="100" y="619"/>
                  <a:pt x="103" y="606"/>
                </a:cubicBezTo>
                <a:cubicBezTo>
                  <a:pt x="127" y="488"/>
                  <a:pt x="178" y="381"/>
                  <a:pt x="248" y="284"/>
                </a:cubicBezTo>
                <a:cubicBezTo>
                  <a:pt x="295" y="219"/>
                  <a:pt x="346" y="159"/>
                  <a:pt x="418" y="119"/>
                </a:cubicBezTo>
                <a:cubicBezTo>
                  <a:pt x="425" y="115"/>
                  <a:pt x="427" y="103"/>
                  <a:pt x="432"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Narrow" panose="020B0606020202030204" pitchFamily="34" charset="0"/>
            </a:endParaRPr>
          </a:p>
        </p:txBody>
      </p:sp>
    </p:spTree>
    <p:extLst>
      <p:ext uri="{BB962C8B-B14F-4D97-AF65-F5344CB8AC3E}">
        <p14:creationId xmlns:p14="http://schemas.microsoft.com/office/powerpoint/2010/main" val="1165493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403C0-0622-AC47-09BB-AFBB245C3F74}"/>
              </a:ext>
            </a:extLst>
          </p:cNvPr>
          <p:cNvPicPr>
            <a:picLocks noChangeAspect="1"/>
          </p:cNvPicPr>
          <p:nvPr userDrawn="1"/>
        </p:nvPicPr>
        <p:blipFill>
          <a:blip r:embed="rId2"/>
          <a:srcRect/>
          <a:stretch/>
        </p:blipFill>
        <p:spPr>
          <a:xfrm>
            <a:off x="1939090" y="2997"/>
            <a:ext cx="10287000" cy="6852005"/>
          </a:xfrm>
          <a:prstGeom prst="rect">
            <a:avLst/>
          </a:prstGeom>
        </p:spPr>
      </p:pic>
      <p:sp>
        <p:nvSpPr>
          <p:cNvPr id="4" name="Rectangle 3"/>
          <p:cNvSpPr/>
          <p:nvPr userDrawn="1"/>
        </p:nvSpPr>
        <p:spPr>
          <a:xfrm>
            <a:off x="0" y="-6016"/>
            <a:ext cx="12228095" cy="6864015"/>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8095" h="6864015">
                <a:moveTo>
                  <a:pt x="0" y="6016"/>
                </a:moveTo>
                <a:lnTo>
                  <a:pt x="12222079" y="0"/>
                </a:lnTo>
                <a:cubicBezTo>
                  <a:pt x="12224084" y="2288005"/>
                  <a:pt x="12226090" y="4576010"/>
                  <a:pt x="12228095" y="6864015"/>
                </a:cubicBezTo>
                <a:lnTo>
                  <a:pt x="0" y="6864015"/>
                </a:lnTo>
                <a:lnTo>
                  <a:pt x="0" y="6016"/>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2" name="Rectangle 3">
            <a:extLst>
              <a:ext uri="{FF2B5EF4-FFF2-40B4-BE49-F238E27FC236}">
                <a16:creationId xmlns:a16="http://schemas.microsoft.com/office/drawing/2014/main" id="{2AE5B96A-0AB3-70F0-E0D7-5A742C2C70D2}"/>
              </a:ext>
            </a:extLst>
          </p:cNvPr>
          <p:cNvSpPr/>
          <p:nvPr userDrawn="1"/>
        </p:nvSpPr>
        <p:spPr>
          <a:xfrm>
            <a:off x="-1" y="-425"/>
            <a:ext cx="9224115" cy="6864016"/>
          </a:xfrm>
          <a:custGeom>
            <a:avLst/>
            <a:gdLst>
              <a:gd name="connsiteX0" fmla="*/ 0 w 12219978"/>
              <a:gd name="connsiteY0" fmla="*/ 0 h 6858000"/>
              <a:gd name="connsiteX1" fmla="*/ 12219978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12219978"/>
              <a:gd name="connsiteY0" fmla="*/ 0 h 6858000"/>
              <a:gd name="connsiteX1" fmla="*/ 2799251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9097783"/>
              <a:gd name="connsiteY0" fmla="*/ 0 h 6858000"/>
              <a:gd name="connsiteX1" fmla="*/ 2799251 w 9097783"/>
              <a:gd name="connsiteY1" fmla="*/ 0 h 6858000"/>
              <a:gd name="connsiteX2" fmla="*/ 9097783 w 9097783"/>
              <a:gd name="connsiteY2" fmla="*/ 6851984 h 6858000"/>
              <a:gd name="connsiteX3" fmla="*/ 0 w 9097783"/>
              <a:gd name="connsiteY3" fmla="*/ 6858000 h 6858000"/>
              <a:gd name="connsiteX4" fmla="*/ 0 w 9097783"/>
              <a:gd name="connsiteY4" fmla="*/ 0 h 6858000"/>
              <a:gd name="connsiteX0" fmla="*/ 0 w 9224115"/>
              <a:gd name="connsiteY0" fmla="*/ 0 h 6864016"/>
              <a:gd name="connsiteX1" fmla="*/ 2799251 w 9224115"/>
              <a:gd name="connsiteY1" fmla="*/ 0 h 6864016"/>
              <a:gd name="connsiteX2" fmla="*/ 9224115 w 9224115"/>
              <a:gd name="connsiteY2" fmla="*/ 6864016 h 6864016"/>
              <a:gd name="connsiteX3" fmla="*/ 0 w 9224115"/>
              <a:gd name="connsiteY3" fmla="*/ 6858000 h 6864016"/>
              <a:gd name="connsiteX4" fmla="*/ 0 w 9224115"/>
              <a:gd name="connsiteY4" fmla="*/ 0 h 686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115" h="6864016">
                <a:moveTo>
                  <a:pt x="0" y="0"/>
                </a:moveTo>
                <a:lnTo>
                  <a:pt x="2799251" y="0"/>
                </a:lnTo>
                <a:lnTo>
                  <a:pt x="9224115" y="6864016"/>
                </a:lnTo>
                <a:lnTo>
                  <a:pt x="0" y="6858000"/>
                </a:lnTo>
                <a:lnTo>
                  <a:pt x="0" y="0"/>
                </a:lnTo>
                <a:close/>
              </a:path>
            </a:pathLst>
          </a:cu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8" name="Title 1">
            <a:extLst>
              <a:ext uri="{FF2B5EF4-FFF2-40B4-BE49-F238E27FC236}">
                <a16:creationId xmlns:a16="http://schemas.microsoft.com/office/drawing/2014/main" id="{CA6406F0-6D0F-87C9-3098-DC0C76107CDE}"/>
              </a:ext>
            </a:extLst>
          </p:cNvPr>
          <p:cNvSpPr>
            <a:spLocks noGrp="1"/>
          </p:cNvSpPr>
          <p:nvPr>
            <p:ph type="ctrTitle" hasCustomPrompt="1"/>
          </p:nvPr>
        </p:nvSpPr>
        <p:spPr>
          <a:xfrm>
            <a:off x="613610" y="4538249"/>
            <a:ext cx="6015789" cy="1706381"/>
          </a:xfrm>
        </p:spPr>
        <p:txBody>
          <a:bodyPr anchor="ctr">
            <a:normAutofit/>
          </a:bodyPr>
          <a:lstStyle>
            <a:lvl1pPr algn="l">
              <a:defRPr sz="5400" b="1" baseline="0">
                <a:solidFill>
                  <a:schemeClr val="bg1"/>
                </a:solidFill>
              </a:defRPr>
            </a:lvl1pPr>
          </a:lstStyle>
          <a:p>
            <a:r>
              <a:rPr lang="en-US"/>
              <a:t>CLICK TO INSERT DIVIDER TITLE</a:t>
            </a:r>
          </a:p>
        </p:txBody>
      </p:sp>
      <p:cxnSp>
        <p:nvCxnSpPr>
          <p:cNvPr id="3" name="Straight Connector 2">
            <a:extLst>
              <a:ext uri="{FF2B5EF4-FFF2-40B4-BE49-F238E27FC236}">
                <a16:creationId xmlns:a16="http://schemas.microsoft.com/office/drawing/2014/main" id="{E5E43277-92BE-BBAC-82C1-4162B8541538}"/>
              </a:ext>
            </a:extLst>
          </p:cNvPr>
          <p:cNvCxnSpPr>
            <a:cxnSpLocks/>
          </p:cNvCxnSpPr>
          <p:nvPr userDrawn="1"/>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74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Divider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C985E6-2753-FA14-2116-58A3E21F94C7}"/>
              </a:ext>
            </a:extLst>
          </p:cNvPr>
          <p:cNvSpPr>
            <a:spLocks noGrp="1"/>
          </p:cNvSpPr>
          <p:nvPr>
            <p:ph type="pic" sz="quarter" idx="10" hasCustomPrompt="1"/>
          </p:nvPr>
        </p:nvSpPr>
        <p:spPr>
          <a:xfrm>
            <a:off x="2779713" y="0"/>
            <a:ext cx="9412287" cy="6858000"/>
          </a:xfrm>
          <a:custGeom>
            <a:avLst/>
            <a:gdLst>
              <a:gd name="connsiteX0" fmla="*/ 0 w 9412287"/>
              <a:gd name="connsiteY0" fmla="*/ 0 h 6858000"/>
              <a:gd name="connsiteX1" fmla="*/ 9412287 w 9412287"/>
              <a:gd name="connsiteY1" fmla="*/ 0 h 6858000"/>
              <a:gd name="connsiteX2" fmla="*/ 9412287 w 9412287"/>
              <a:gd name="connsiteY2" fmla="*/ 6858000 h 6858000"/>
              <a:gd name="connsiteX3" fmla="*/ 0 w 9412287"/>
              <a:gd name="connsiteY3" fmla="*/ 6858000 h 6858000"/>
              <a:gd name="connsiteX4" fmla="*/ 0 w 9412287"/>
              <a:gd name="connsiteY4" fmla="*/ 0 h 6858000"/>
              <a:gd name="connsiteX0" fmla="*/ 0 w 9412287"/>
              <a:gd name="connsiteY0" fmla="*/ 0 h 6858000"/>
              <a:gd name="connsiteX1" fmla="*/ 9412287 w 9412287"/>
              <a:gd name="connsiteY1" fmla="*/ 0 h 6858000"/>
              <a:gd name="connsiteX2" fmla="*/ 9412287 w 9412287"/>
              <a:gd name="connsiteY2" fmla="*/ 6858000 h 6858000"/>
              <a:gd name="connsiteX3" fmla="*/ 6418847 w 9412287"/>
              <a:gd name="connsiteY3" fmla="*/ 6851985 h 6858000"/>
              <a:gd name="connsiteX4" fmla="*/ 0 w 94122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2287" h="6858000">
                <a:moveTo>
                  <a:pt x="0" y="0"/>
                </a:moveTo>
                <a:lnTo>
                  <a:pt x="9412287" y="0"/>
                </a:lnTo>
                <a:lnTo>
                  <a:pt x="9412287" y="6858000"/>
                </a:lnTo>
                <a:lnTo>
                  <a:pt x="6418847" y="6851985"/>
                </a:lnTo>
                <a:lnTo>
                  <a:pt x="0" y="0"/>
                </a:lnTo>
                <a:close/>
              </a:path>
            </a:pathLst>
          </a:custGeom>
          <a:solidFill>
            <a:srgbClr val="536972"/>
          </a:solidFill>
        </p:spPr>
        <p:txBody>
          <a:bodyPr/>
          <a:lstStyle>
            <a:lvl1pPr marL="0" indent="0">
              <a:buNone/>
              <a:defRPr/>
            </a:lvl1pPr>
          </a:lstStyle>
          <a:p>
            <a:r>
              <a:rPr lang="en-US"/>
              <a:t> </a:t>
            </a:r>
          </a:p>
        </p:txBody>
      </p:sp>
      <p:sp>
        <p:nvSpPr>
          <p:cNvPr id="3" name="Rectangle 3">
            <a:extLst>
              <a:ext uri="{FF2B5EF4-FFF2-40B4-BE49-F238E27FC236}">
                <a16:creationId xmlns:a16="http://schemas.microsoft.com/office/drawing/2014/main" id="{0C016CA6-963D-340B-A144-9F861FC03569}"/>
              </a:ext>
            </a:extLst>
          </p:cNvPr>
          <p:cNvSpPr/>
          <p:nvPr userDrawn="1"/>
        </p:nvSpPr>
        <p:spPr>
          <a:xfrm>
            <a:off x="-1" y="-425"/>
            <a:ext cx="9224115" cy="6864016"/>
          </a:xfrm>
          <a:custGeom>
            <a:avLst/>
            <a:gdLst>
              <a:gd name="connsiteX0" fmla="*/ 0 w 12219978"/>
              <a:gd name="connsiteY0" fmla="*/ 0 h 6858000"/>
              <a:gd name="connsiteX1" fmla="*/ 12219978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12219978"/>
              <a:gd name="connsiteY0" fmla="*/ 0 h 6858000"/>
              <a:gd name="connsiteX1" fmla="*/ 2799251 w 12219978"/>
              <a:gd name="connsiteY1" fmla="*/ 0 h 6858000"/>
              <a:gd name="connsiteX2" fmla="*/ 12219978 w 12219978"/>
              <a:gd name="connsiteY2" fmla="*/ 6858000 h 6858000"/>
              <a:gd name="connsiteX3" fmla="*/ 0 w 12219978"/>
              <a:gd name="connsiteY3" fmla="*/ 6858000 h 6858000"/>
              <a:gd name="connsiteX4" fmla="*/ 0 w 12219978"/>
              <a:gd name="connsiteY4" fmla="*/ 0 h 6858000"/>
              <a:gd name="connsiteX0" fmla="*/ 0 w 9097783"/>
              <a:gd name="connsiteY0" fmla="*/ 0 h 6858000"/>
              <a:gd name="connsiteX1" fmla="*/ 2799251 w 9097783"/>
              <a:gd name="connsiteY1" fmla="*/ 0 h 6858000"/>
              <a:gd name="connsiteX2" fmla="*/ 9097783 w 9097783"/>
              <a:gd name="connsiteY2" fmla="*/ 6851984 h 6858000"/>
              <a:gd name="connsiteX3" fmla="*/ 0 w 9097783"/>
              <a:gd name="connsiteY3" fmla="*/ 6858000 h 6858000"/>
              <a:gd name="connsiteX4" fmla="*/ 0 w 9097783"/>
              <a:gd name="connsiteY4" fmla="*/ 0 h 6858000"/>
              <a:gd name="connsiteX0" fmla="*/ 0 w 9224115"/>
              <a:gd name="connsiteY0" fmla="*/ 0 h 6864016"/>
              <a:gd name="connsiteX1" fmla="*/ 2799251 w 9224115"/>
              <a:gd name="connsiteY1" fmla="*/ 0 h 6864016"/>
              <a:gd name="connsiteX2" fmla="*/ 9224115 w 9224115"/>
              <a:gd name="connsiteY2" fmla="*/ 6864016 h 6864016"/>
              <a:gd name="connsiteX3" fmla="*/ 0 w 9224115"/>
              <a:gd name="connsiteY3" fmla="*/ 6858000 h 6864016"/>
              <a:gd name="connsiteX4" fmla="*/ 0 w 9224115"/>
              <a:gd name="connsiteY4" fmla="*/ 0 h 686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115" h="6864016">
                <a:moveTo>
                  <a:pt x="0" y="0"/>
                </a:moveTo>
                <a:lnTo>
                  <a:pt x="2799251" y="0"/>
                </a:lnTo>
                <a:lnTo>
                  <a:pt x="9224115" y="6864016"/>
                </a:lnTo>
                <a:lnTo>
                  <a:pt x="0" y="6858000"/>
                </a:lnTo>
                <a:lnTo>
                  <a:pt x="0" y="0"/>
                </a:lnTo>
                <a:close/>
              </a:path>
            </a:pathLst>
          </a:cu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7" name="Title 1">
            <a:extLst>
              <a:ext uri="{FF2B5EF4-FFF2-40B4-BE49-F238E27FC236}">
                <a16:creationId xmlns:a16="http://schemas.microsoft.com/office/drawing/2014/main" id="{B875286F-1A12-6703-4F65-99CE9ECE6502}"/>
              </a:ext>
            </a:extLst>
          </p:cNvPr>
          <p:cNvSpPr>
            <a:spLocks noGrp="1"/>
          </p:cNvSpPr>
          <p:nvPr>
            <p:ph type="ctrTitle" hasCustomPrompt="1"/>
          </p:nvPr>
        </p:nvSpPr>
        <p:spPr>
          <a:xfrm>
            <a:off x="613610" y="4538249"/>
            <a:ext cx="6015789" cy="1706381"/>
          </a:xfrm>
        </p:spPr>
        <p:txBody>
          <a:bodyPr anchor="ctr">
            <a:normAutofit/>
          </a:bodyPr>
          <a:lstStyle>
            <a:lvl1pPr algn="l">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1289808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60D7E-4C05-A6B3-5FDB-0B1166CCC756}"/>
              </a:ext>
            </a:extLst>
          </p:cNvPr>
          <p:cNvPicPr>
            <a:picLocks noChangeAspect="1"/>
          </p:cNvPicPr>
          <p:nvPr userDrawn="1"/>
        </p:nvPicPr>
        <p:blipFill>
          <a:blip r:embed="rId2"/>
          <a:srcRect l="20" r="20"/>
          <a:stretch/>
        </p:blipFill>
        <p:spPr>
          <a:xfrm>
            <a:off x="0" y="860257"/>
            <a:ext cx="12192000" cy="5143500"/>
          </a:xfrm>
          <a:prstGeom prst="rect">
            <a:avLst/>
          </a:prstGeom>
        </p:spPr>
      </p:pic>
      <p:sp>
        <p:nvSpPr>
          <p:cNvPr id="4" name="Rectangle 3">
            <a:extLst>
              <a:ext uri="{FF2B5EF4-FFF2-40B4-BE49-F238E27FC236}">
                <a16:creationId xmlns:a16="http://schemas.microsoft.com/office/drawing/2014/main" id="{D252EF0F-865E-3C9F-B011-7DF3C5B6E893}"/>
              </a:ext>
            </a:extLst>
          </p:cNvPr>
          <p:cNvSpPr/>
          <p:nvPr userDrawn="1"/>
        </p:nvSpPr>
        <p:spPr>
          <a:xfrm>
            <a:off x="0" y="842211"/>
            <a:ext cx="12192000" cy="5197642"/>
          </a:xfrm>
          <a:prstGeom prst="rect">
            <a:avLst/>
          </a:pr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rial Narrow" panose="020B0606020202030204" pitchFamily="34" charset="0"/>
            </a:endParaRPr>
          </a:p>
        </p:txBody>
      </p:sp>
      <p:sp>
        <p:nvSpPr>
          <p:cNvPr id="6" name="Rectangle 5">
            <a:extLst>
              <a:ext uri="{FF2B5EF4-FFF2-40B4-BE49-F238E27FC236}">
                <a16:creationId xmlns:a16="http://schemas.microsoft.com/office/drawing/2014/main" id="{BDFE5A0E-A026-C27A-76D5-8FE01DCC2653}"/>
              </a:ext>
            </a:extLst>
          </p:cNvPr>
          <p:cNvSpPr/>
          <p:nvPr userDrawn="1"/>
        </p:nvSpPr>
        <p:spPr>
          <a:xfrm>
            <a:off x="0" y="-850"/>
            <a:ext cx="12192000" cy="861108"/>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1" name="Title 1">
            <a:extLst>
              <a:ext uri="{FF2B5EF4-FFF2-40B4-BE49-F238E27FC236}">
                <a16:creationId xmlns:a16="http://schemas.microsoft.com/office/drawing/2014/main" id="{3BC0A182-FCC6-FEF6-B3D1-C9F256795958}"/>
              </a:ext>
            </a:extLst>
          </p:cNvPr>
          <p:cNvSpPr>
            <a:spLocks noGrp="1"/>
          </p:cNvSpPr>
          <p:nvPr>
            <p:ph type="ctrTitle" hasCustomPrompt="1"/>
          </p:nvPr>
        </p:nvSpPr>
        <p:spPr>
          <a:xfrm>
            <a:off x="523373" y="3960733"/>
            <a:ext cx="6015789" cy="1706381"/>
          </a:xfrm>
        </p:spPr>
        <p:txBody>
          <a:bodyPr anchor="ctr">
            <a:normAutofit/>
          </a:bodyPr>
          <a:lstStyle>
            <a:lvl1pPr algn="l">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1862905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4D544D-EAED-298B-5216-1383ACD94F54}"/>
              </a:ext>
            </a:extLst>
          </p:cNvPr>
          <p:cNvSpPr/>
          <p:nvPr userDrawn="1"/>
        </p:nvSpPr>
        <p:spPr>
          <a:xfrm>
            <a:off x="0" y="842211"/>
            <a:ext cx="12192000" cy="5197642"/>
          </a:xfrm>
          <a:prstGeom prst="rect">
            <a:avLst/>
          </a:pr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rial Narrow" panose="020B0606020202030204" pitchFamily="34" charset="0"/>
            </a:endParaRPr>
          </a:p>
        </p:txBody>
      </p:sp>
      <p:sp>
        <p:nvSpPr>
          <p:cNvPr id="8" name="Picture Placeholder 2">
            <a:extLst>
              <a:ext uri="{FF2B5EF4-FFF2-40B4-BE49-F238E27FC236}">
                <a16:creationId xmlns:a16="http://schemas.microsoft.com/office/drawing/2014/main" id="{9AA2D786-1621-3F92-C3CE-5EADE7E00BA7}"/>
              </a:ext>
            </a:extLst>
          </p:cNvPr>
          <p:cNvSpPr>
            <a:spLocks noGrp="1"/>
          </p:cNvSpPr>
          <p:nvPr>
            <p:ph type="pic" sz="quarter" idx="10" hasCustomPrompt="1"/>
          </p:nvPr>
        </p:nvSpPr>
        <p:spPr>
          <a:xfrm>
            <a:off x="0" y="854075"/>
            <a:ext cx="12192000" cy="5143500"/>
          </a:xfrm>
          <a:prstGeom prst="rect">
            <a:avLst/>
          </a:prstGeom>
        </p:spPr>
        <p:txBody>
          <a:bodyPr/>
          <a:lstStyle>
            <a:lvl1pPr marL="0" indent="0">
              <a:buNone/>
              <a:defRPr/>
            </a:lvl1pPr>
          </a:lstStyle>
          <a:p>
            <a:r>
              <a:rPr lang="en-US"/>
              <a:t> </a:t>
            </a:r>
          </a:p>
        </p:txBody>
      </p:sp>
      <p:sp>
        <p:nvSpPr>
          <p:cNvPr id="6" name="Rectangle 5">
            <a:extLst>
              <a:ext uri="{FF2B5EF4-FFF2-40B4-BE49-F238E27FC236}">
                <a16:creationId xmlns:a16="http://schemas.microsoft.com/office/drawing/2014/main" id="{BDFE5A0E-A026-C27A-76D5-8FE01DCC2653}"/>
              </a:ext>
            </a:extLst>
          </p:cNvPr>
          <p:cNvSpPr/>
          <p:nvPr userDrawn="1"/>
        </p:nvSpPr>
        <p:spPr>
          <a:xfrm>
            <a:off x="0" y="-850"/>
            <a:ext cx="12192000" cy="861108"/>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F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1" name="Title 1">
            <a:extLst>
              <a:ext uri="{FF2B5EF4-FFF2-40B4-BE49-F238E27FC236}">
                <a16:creationId xmlns:a16="http://schemas.microsoft.com/office/drawing/2014/main" id="{3BC0A182-FCC6-FEF6-B3D1-C9F256795958}"/>
              </a:ext>
            </a:extLst>
          </p:cNvPr>
          <p:cNvSpPr>
            <a:spLocks noGrp="1"/>
          </p:cNvSpPr>
          <p:nvPr>
            <p:ph type="ctrTitle" hasCustomPrompt="1"/>
          </p:nvPr>
        </p:nvSpPr>
        <p:spPr>
          <a:xfrm>
            <a:off x="523373" y="3960733"/>
            <a:ext cx="6015789" cy="1706381"/>
          </a:xfrm>
        </p:spPr>
        <p:txBody>
          <a:bodyPr anchor="ctr">
            <a:normAutofit/>
          </a:bodyPr>
          <a:lstStyle>
            <a:lvl1pPr algn="l">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1554695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l="55" r="55"/>
          <a:stretch/>
        </p:blipFill>
        <p:spPr>
          <a:xfrm>
            <a:off x="0" y="-8276"/>
            <a:ext cx="12192000" cy="6868345"/>
          </a:xfrm>
          <a:prstGeom prst="rect">
            <a:avLst/>
          </a:prstGeom>
        </p:spPr>
      </p:pic>
      <p:sp>
        <p:nvSpPr>
          <p:cNvPr id="4" name="Rectangle 3"/>
          <p:cNvSpPr/>
          <p:nvPr userDrawn="1"/>
        </p:nvSpPr>
        <p:spPr>
          <a:xfrm>
            <a:off x="0" y="-10346"/>
            <a:ext cx="12192000" cy="6868345"/>
          </a:xfrm>
          <a:prstGeom prst="rect">
            <a:avLst/>
          </a:prstGeom>
          <a:solidFill>
            <a:srgbClr val="1A37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7"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0" y="2565070"/>
            <a:ext cx="12192000" cy="1706381"/>
          </a:xfrm>
        </p:spPr>
        <p:txBody>
          <a:bodyPr anchor="ctr">
            <a:normAutofit/>
          </a:bodyPr>
          <a:lstStyle>
            <a:lvl1pPr algn="ctr">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297610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Title Slide">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8C98E087-6BB3-A100-C431-28D3BDD14161}"/>
              </a:ext>
            </a:extLst>
          </p:cNvPr>
          <p:cNvPicPr>
            <a:picLocks noChangeAspect="1"/>
          </p:cNvPicPr>
          <p:nvPr userDrawn="1"/>
        </p:nvPicPr>
        <p:blipFill rotWithShape="1">
          <a:blip r:embed="rId2"/>
          <a:srcRect l="42" t="3765" r="42" b="2202"/>
          <a:stretch/>
        </p:blipFill>
        <p:spPr>
          <a:xfrm>
            <a:off x="-368" y="861106"/>
            <a:ext cx="12192368" cy="5142651"/>
          </a:xfrm>
          <a:prstGeom prst="rect">
            <a:avLst/>
          </a:prstGeom>
        </p:spPr>
      </p:pic>
      <p:sp>
        <p:nvSpPr>
          <p:cNvPr id="6" name="Rectangle 5">
            <a:extLst>
              <a:ext uri="{FF2B5EF4-FFF2-40B4-BE49-F238E27FC236}">
                <a16:creationId xmlns:a16="http://schemas.microsoft.com/office/drawing/2014/main" id="{BDFE5A0E-A026-C27A-76D5-8FE01DCC2653}"/>
              </a:ext>
            </a:extLst>
          </p:cNvPr>
          <p:cNvSpPr/>
          <p:nvPr userDrawn="1"/>
        </p:nvSpPr>
        <p:spPr>
          <a:xfrm>
            <a:off x="0" y="-850"/>
            <a:ext cx="12192000" cy="861108"/>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14" name="Rectangle 13">
            <a:extLst>
              <a:ext uri="{FF2B5EF4-FFF2-40B4-BE49-F238E27FC236}">
                <a16:creationId xmlns:a16="http://schemas.microsoft.com/office/drawing/2014/main" id="{AC3B77BE-325E-6D0A-B9F6-CF2A054FBD7D}"/>
              </a:ext>
            </a:extLst>
          </p:cNvPr>
          <p:cNvSpPr/>
          <p:nvPr userDrawn="1"/>
        </p:nvSpPr>
        <p:spPr>
          <a:xfrm>
            <a:off x="0" y="-850"/>
            <a:ext cx="7140742" cy="2123574"/>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Freeform: Shape 20">
            <a:extLst>
              <a:ext uri="{FF2B5EF4-FFF2-40B4-BE49-F238E27FC236}">
                <a16:creationId xmlns:a16="http://schemas.microsoft.com/office/drawing/2014/main" id="{8DFFB1F8-1A58-66FF-AF29-16EC6F11EFE0}"/>
              </a:ext>
            </a:extLst>
          </p:cNvPr>
          <p:cNvSpPr/>
          <p:nvPr userDrawn="1"/>
        </p:nvSpPr>
        <p:spPr>
          <a:xfrm>
            <a:off x="0" y="860421"/>
            <a:ext cx="12192000" cy="5149355"/>
          </a:xfrm>
          <a:custGeom>
            <a:avLst/>
            <a:gdLst>
              <a:gd name="connsiteX0" fmla="*/ 7134726 w 12192000"/>
              <a:gd name="connsiteY0" fmla="*/ 0 h 5149355"/>
              <a:gd name="connsiteX1" fmla="*/ 12192000 w 12192000"/>
              <a:gd name="connsiteY1" fmla="*/ 0 h 5149355"/>
              <a:gd name="connsiteX2" fmla="*/ 12192000 w 12192000"/>
              <a:gd name="connsiteY2" fmla="*/ 5149355 h 5149355"/>
              <a:gd name="connsiteX3" fmla="*/ 0 w 12192000"/>
              <a:gd name="connsiteY3" fmla="*/ 5149355 h 5149355"/>
              <a:gd name="connsiteX4" fmla="*/ 0 w 12192000"/>
              <a:gd name="connsiteY4" fmla="*/ 1255557 h 5149355"/>
              <a:gd name="connsiteX5" fmla="*/ 7134726 w 12192000"/>
              <a:gd name="connsiteY5" fmla="*/ 1255557 h 5149355"/>
              <a:gd name="connsiteX6" fmla="*/ 7134726 w 12192000"/>
              <a:gd name="connsiteY6" fmla="*/ 0 h 514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49355">
                <a:moveTo>
                  <a:pt x="7134726" y="0"/>
                </a:moveTo>
                <a:lnTo>
                  <a:pt x="12192000" y="0"/>
                </a:lnTo>
                <a:lnTo>
                  <a:pt x="12192000" y="5149355"/>
                </a:lnTo>
                <a:lnTo>
                  <a:pt x="0" y="5149355"/>
                </a:lnTo>
                <a:lnTo>
                  <a:pt x="0" y="1255557"/>
                </a:lnTo>
                <a:lnTo>
                  <a:pt x="7134726" y="1255557"/>
                </a:lnTo>
                <a:lnTo>
                  <a:pt x="7134726" y="0"/>
                </a:lnTo>
                <a:close/>
              </a:path>
            </a:pathLst>
          </a:custGeom>
          <a:solidFill>
            <a:srgbClr val="1B3844">
              <a:alpha val="50980"/>
            </a:srgbClr>
          </a:solidFill>
          <a:ln w="12700" cap="flat" cmpd="sng" algn="ctr">
            <a:noFill/>
            <a:prstDash val="solid"/>
            <a:miter lim="800000"/>
          </a:ln>
          <a:effectLst/>
        </p:spPr>
        <p:txBody>
          <a:bodyPr wrap="square" rtlCol="0" anchor="ctr">
            <a:noAutofit/>
          </a:bodyPr>
          <a:lstStyle/>
          <a:p>
            <a:pPr algn="ctr"/>
            <a:endParaRPr lang="en-US" sz="1100" kern="0">
              <a:solidFill>
                <a:srgbClr val="FFFFFF"/>
              </a:solidFill>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9" name="Picture 8">
            <a:extLst>
              <a:ext uri="{FF2B5EF4-FFF2-40B4-BE49-F238E27FC236}">
                <a16:creationId xmlns:a16="http://schemas.microsoft.com/office/drawing/2014/main" id="{0B4986CA-0799-1DB6-A222-930B7E509C52}"/>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10684041" y="6209823"/>
            <a:ext cx="1398626" cy="446851"/>
          </a:xfrm>
          <a:prstGeom prst="rect">
            <a:avLst/>
          </a:prstGeom>
        </p:spPr>
      </p:pic>
      <p:sp>
        <p:nvSpPr>
          <p:cNvPr id="13" name="Title 1">
            <a:extLst>
              <a:ext uri="{FF2B5EF4-FFF2-40B4-BE49-F238E27FC236}">
                <a16:creationId xmlns:a16="http://schemas.microsoft.com/office/drawing/2014/main" id="{02FC0E14-FB97-0F08-E623-BF157A642943}"/>
              </a:ext>
            </a:extLst>
          </p:cNvPr>
          <p:cNvSpPr>
            <a:spLocks noGrp="1"/>
          </p:cNvSpPr>
          <p:nvPr>
            <p:ph type="ctrTitle" hasCustomPrompt="1"/>
          </p:nvPr>
        </p:nvSpPr>
        <p:spPr>
          <a:xfrm>
            <a:off x="588070" y="739941"/>
            <a:ext cx="6420325" cy="741943"/>
          </a:xfrm>
        </p:spPr>
        <p:txBody>
          <a:bodyPr anchor="ctr">
            <a:normAutofit/>
          </a:bodyPr>
          <a:lstStyle>
            <a:lvl1pPr algn="l">
              <a:lnSpc>
                <a:spcPct val="100000"/>
              </a:lnSpc>
              <a:defRPr sz="4000" b="1" spc="300" baseline="0">
                <a:solidFill>
                  <a:schemeClr val="bg1"/>
                </a:solidFill>
                <a:latin typeface="Arial Narrow" panose="020B0606020202030204" pitchFamily="34" charset="0"/>
              </a:defRPr>
            </a:lvl1pPr>
          </a:lstStyle>
          <a:p>
            <a:r>
              <a:rPr lang="en-US"/>
              <a:t>CLICK TO INSERT TITLE</a:t>
            </a:r>
          </a:p>
        </p:txBody>
      </p:sp>
      <p:sp>
        <p:nvSpPr>
          <p:cNvPr id="15" name="Subtitle 2">
            <a:extLst>
              <a:ext uri="{FF2B5EF4-FFF2-40B4-BE49-F238E27FC236}">
                <a16:creationId xmlns:a16="http://schemas.microsoft.com/office/drawing/2014/main" id="{BCD472C3-2ED1-FBF9-F0CF-8E12A500F341}"/>
              </a:ext>
            </a:extLst>
          </p:cNvPr>
          <p:cNvSpPr>
            <a:spLocks noGrp="1"/>
          </p:cNvSpPr>
          <p:nvPr>
            <p:ph type="subTitle" idx="1" hasCustomPrompt="1"/>
          </p:nvPr>
        </p:nvSpPr>
        <p:spPr>
          <a:xfrm>
            <a:off x="613627" y="1481886"/>
            <a:ext cx="5868452" cy="372288"/>
          </a:xfrm>
          <a:prstGeom prst="rect">
            <a:avLst/>
          </a:prstGeom>
        </p:spPr>
        <p:txBody>
          <a:bodyPr anchor="ctr"/>
          <a:lstStyle>
            <a:lvl1pPr marL="0" indent="0" algn="l">
              <a:buNone/>
              <a:defRPr sz="1900" spc="450" baseline="0">
                <a:solidFill>
                  <a:srgbClr val="5F737C"/>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a:t>
            </a:r>
          </a:p>
        </p:txBody>
      </p:sp>
    </p:spTree>
    <p:extLst>
      <p:ext uri="{BB962C8B-B14F-4D97-AF65-F5344CB8AC3E}">
        <p14:creationId xmlns:p14="http://schemas.microsoft.com/office/powerpoint/2010/main" val="664474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_Divider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89E1FB-4D8F-0F96-1942-08127BD35322}"/>
              </a:ext>
            </a:extLst>
          </p:cNvPr>
          <p:cNvSpPr>
            <a:spLocks noGrp="1"/>
          </p:cNvSpPr>
          <p:nvPr>
            <p:ph type="pic" sz="quarter" idx="10" hasCustomPrompt="1"/>
          </p:nvPr>
        </p:nvSpPr>
        <p:spPr>
          <a:xfrm>
            <a:off x="0" y="0"/>
            <a:ext cx="12192000" cy="6858000"/>
          </a:xfrm>
          <a:prstGeom prst="rect">
            <a:avLst/>
          </a:prstGeom>
          <a:solidFill>
            <a:srgbClr val="536972"/>
          </a:solidFill>
        </p:spPr>
        <p:txBody>
          <a:bodyPr/>
          <a:lstStyle>
            <a:lvl1pPr marL="0" indent="0">
              <a:buNone/>
              <a:defRPr/>
            </a:lvl1pPr>
          </a:lstStyle>
          <a:p>
            <a:r>
              <a:rPr lang="en-US"/>
              <a:t>  </a:t>
            </a:r>
          </a:p>
        </p:txBody>
      </p:sp>
      <p:sp>
        <p:nvSpPr>
          <p:cNvPr id="5" name="Title 1">
            <a:extLst>
              <a:ext uri="{FF2B5EF4-FFF2-40B4-BE49-F238E27FC236}">
                <a16:creationId xmlns:a16="http://schemas.microsoft.com/office/drawing/2014/main" id="{5B1B8823-DDE2-DBF3-7EE9-F098203803C7}"/>
              </a:ext>
            </a:extLst>
          </p:cNvPr>
          <p:cNvSpPr>
            <a:spLocks noGrp="1"/>
          </p:cNvSpPr>
          <p:nvPr>
            <p:ph type="ctrTitle" hasCustomPrompt="1"/>
          </p:nvPr>
        </p:nvSpPr>
        <p:spPr>
          <a:xfrm>
            <a:off x="0" y="2276312"/>
            <a:ext cx="12192000" cy="996277"/>
          </a:xfrm>
        </p:spPr>
        <p:txBody>
          <a:bodyPr anchor="ctr">
            <a:normAutofit/>
          </a:bodyPr>
          <a:lstStyle>
            <a:lvl1pPr algn="ctr">
              <a:defRPr sz="5400" b="1" baseline="0">
                <a:solidFill>
                  <a:schemeClr val="bg1"/>
                </a:solidFill>
              </a:defRPr>
            </a:lvl1pPr>
          </a:lstStyle>
          <a:p>
            <a:r>
              <a:rPr lang="en-US"/>
              <a:t>CLICK TO INSERT DIVIDER TITLE</a:t>
            </a:r>
          </a:p>
        </p:txBody>
      </p:sp>
    </p:spTree>
    <p:extLst>
      <p:ext uri="{BB962C8B-B14F-4D97-AF65-F5344CB8AC3E}">
        <p14:creationId xmlns:p14="http://schemas.microsoft.com/office/powerpoint/2010/main" val="105366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4_Wrap Up Slide">
    <p:spTree>
      <p:nvGrpSpPr>
        <p:cNvPr id="1" name=""/>
        <p:cNvGrpSpPr/>
        <p:nvPr/>
      </p:nvGrpSpPr>
      <p:grpSpPr>
        <a:xfrm>
          <a:off x="0" y="0"/>
          <a:ext cx="0" cy="0"/>
          <a:chOff x="0" y="0"/>
          <a:chExt cx="0" cy="0"/>
        </a:xfrm>
      </p:grpSpPr>
      <p:sp>
        <p:nvSpPr>
          <p:cNvPr id="3" name="Rectangle 2"/>
          <p:cNvSpPr/>
          <p:nvPr userDrawn="1"/>
        </p:nvSpPr>
        <p:spPr>
          <a:xfrm>
            <a:off x="0"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13" name="Group 12"/>
          <p:cNvGrpSpPr/>
          <p:nvPr userDrawn="1"/>
        </p:nvGrpSpPr>
        <p:grpSpPr>
          <a:xfrm>
            <a:off x="1477110" y="2090734"/>
            <a:ext cx="2416333" cy="2421217"/>
            <a:chOff x="5973056" y="1616286"/>
            <a:chExt cx="1054142" cy="1056273"/>
          </a:xfrm>
        </p:grpSpPr>
        <p:sp>
          <p:nvSpPr>
            <p:cNvPr id="14" name="Freeform 6"/>
            <p:cNvSpPr>
              <a:spLocks/>
            </p:cNvSpPr>
            <p:nvPr/>
          </p:nvSpPr>
          <p:spPr bwMode="auto">
            <a:xfrm>
              <a:off x="6134183" y="1616286"/>
              <a:ext cx="893015" cy="970168"/>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5" name="Freeform 7"/>
            <p:cNvSpPr>
              <a:spLocks/>
            </p:cNvSpPr>
            <p:nvPr/>
          </p:nvSpPr>
          <p:spPr bwMode="auto">
            <a:xfrm>
              <a:off x="5973056" y="2008445"/>
              <a:ext cx="558401" cy="664114"/>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solidFill>
              <a:srgbClr val="314B5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
        <p:nvSpPr>
          <p:cNvPr id="20" name="Picture Placeholder 2"/>
          <p:cNvSpPr>
            <a:spLocks noGrp="1"/>
          </p:cNvSpPr>
          <p:nvPr>
            <p:ph type="pic" idx="13" hasCustomPrompt="1"/>
          </p:nvPr>
        </p:nvSpPr>
        <p:spPr>
          <a:xfrm>
            <a:off x="3248450" y="2137719"/>
            <a:ext cx="1215306" cy="1218387"/>
          </a:xfrm>
          <a:prstGeom prst="ellipse">
            <a:avLst/>
          </a:prstGeom>
          <a:solidFill>
            <a:srgbClr val="F2F2F2"/>
          </a:solidFill>
        </p:spPr>
        <p:txBody>
          <a:bodyPr lIns="0" tIns="0" rIns="0" anchor="t" anchorCtr="0"/>
          <a:lstStyle>
            <a:lvl1pPr marL="0" indent="0" algn="ctr">
              <a:buNone/>
              <a:defRPr sz="14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headshot </a:t>
            </a:r>
          </a:p>
        </p:txBody>
      </p:sp>
      <p:sp>
        <p:nvSpPr>
          <p:cNvPr id="19"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798691" y="2711523"/>
            <a:ext cx="6037542" cy="535353"/>
          </a:xfrm>
        </p:spPr>
        <p:txBody>
          <a:bodyPr anchor="ctr">
            <a:noAutofit/>
          </a:bodyPr>
          <a:lstStyle>
            <a:lvl1pPr algn="l">
              <a:defRPr lang="en-US" sz="3600" b="1" kern="1200" baseline="0" dirty="0">
                <a:solidFill>
                  <a:prstClr val="white"/>
                </a:solidFill>
                <a:latin typeface="Arial Narrow" panose="020B0606020202030204" pitchFamily="34" charset="0"/>
                <a:ea typeface="+mn-ea"/>
                <a:cs typeface="+mn-cs"/>
              </a:defRPr>
            </a:lvl1pPr>
          </a:lstStyle>
          <a:p>
            <a:r>
              <a:rPr lang="en-US"/>
              <a:t>CLICK TO INSERT NAME</a:t>
            </a:r>
          </a:p>
        </p:txBody>
      </p:sp>
      <p:sp>
        <p:nvSpPr>
          <p:cNvPr id="21" name="Text Placeholder 30"/>
          <p:cNvSpPr>
            <a:spLocks noGrp="1"/>
          </p:cNvSpPr>
          <p:nvPr>
            <p:ph type="body" sz="quarter" idx="10" hasCustomPrompt="1"/>
          </p:nvPr>
        </p:nvSpPr>
        <p:spPr>
          <a:xfrm>
            <a:off x="4810566" y="3255940"/>
            <a:ext cx="6017645" cy="322328"/>
          </a:xfrm>
          <a:prstGeom prst="rect">
            <a:avLst/>
          </a:prstGeom>
        </p:spPr>
        <p:txBody>
          <a:bodyPr/>
          <a:lstStyle>
            <a:lvl1pPr marL="0" indent="0">
              <a:buNone/>
              <a:defRPr kumimoji="0" lang="en-US" sz="2000" b="0" i="0" u="none" strike="noStrike" kern="1200" cap="none" spc="600" normalizeH="0" baseline="0" dirty="0">
                <a:ln>
                  <a:noFill/>
                </a:ln>
                <a:solidFill>
                  <a:prstClr val="white"/>
                </a:solidFill>
                <a:effectLst/>
                <a:uLnTx/>
                <a:uFillTx/>
                <a:latin typeface="Arial Narrow" panose="020B0606020202030204" pitchFamily="34" charset="0"/>
                <a:ea typeface="+mn-ea"/>
                <a:cs typeface="+mn-cs"/>
              </a:defRPr>
            </a:lvl1pPr>
            <a:lvl5pPr>
              <a:defRPr/>
            </a:lvl5pPr>
          </a:lstStyle>
          <a:p>
            <a:pPr lvl="0"/>
            <a:r>
              <a:rPr lang="en-US"/>
              <a:t>CLICK TO INSERT TITLE</a:t>
            </a:r>
          </a:p>
        </p:txBody>
      </p:sp>
      <p:sp>
        <p:nvSpPr>
          <p:cNvPr id="22" name="Text Placeholder 30"/>
          <p:cNvSpPr>
            <a:spLocks noGrp="1"/>
          </p:cNvSpPr>
          <p:nvPr>
            <p:ph type="body" sz="quarter" idx="11" hasCustomPrompt="1"/>
          </p:nvPr>
        </p:nvSpPr>
        <p:spPr>
          <a:xfrm>
            <a:off x="4810566" y="3580909"/>
            <a:ext cx="6017645" cy="323576"/>
          </a:xfrm>
          <a:prstGeom prst="rect">
            <a:avLst/>
          </a:prstGeom>
        </p:spPr>
        <p:txBody>
          <a:bodyPr/>
          <a:lstStyle>
            <a:lvl1pPr marL="0" indent="0">
              <a:buNone/>
              <a:defRPr lang="en-US" sz="2000" kern="1200" baseline="0" dirty="0">
                <a:solidFill>
                  <a:srgbClr val="FFFFFF"/>
                </a:solidFill>
                <a:latin typeface="Arial Narrow" panose="020B0606020202030204" pitchFamily="34" charset="0"/>
                <a:ea typeface="+mn-ea"/>
                <a:cs typeface="Arial Narrow" panose="020B0606020202030204" pitchFamily="34" charset="0"/>
              </a:defRPr>
            </a:lvl1pPr>
            <a:lvl5pPr>
              <a:defRPr/>
            </a:lvl5pPr>
          </a:lstStyle>
          <a:p>
            <a:pPr lvl="0"/>
            <a:r>
              <a:rPr lang="en-US"/>
              <a:t>Click to insert email address</a:t>
            </a:r>
          </a:p>
        </p:txBody>
      </p:sp>
      <p:sp>
        <p:nvSpPr>
          <p:cNvPr id="23" name="Text Placeholder 30"/>
          <p:cNvSpPr>
            <a:spLocks noGrp="1"/>
          </p:cNvSpPr>
          <p:nvPr>
            <p:ph type="body" sz="quarter" idx="12" hasCustomPrompt="1"/>
          </p:nvPr>
        </p:nvSpPr>
        <p:spPr>
          <a:xfrm>
            <a:off x="4810566" y="3913093"/>
            <a:ext cx="6017645" cy="319638"/>
          </a:xfrm>
          <a:prstGeom prst="rect">
            <a:avLst/>
          </a:prstGeom>
        </p:spPr>
        <p:txBody>
          <a:bodyPr/>
          <a:lstStyle>
            <a:lvl1pPr marL="0" indent="0">
              <a:buNone/>
              <a:defRPr kumimoji="0" lang="en-US" sz="2000" b="0" i="0" u="none" strike="noStrike" kern="1200" cap="none" spc="0" normalizeH="0" baseline="0" dirty="0">
                <a:ln>
                  <a:noFill/>
                </a:ln>
                <a:solidFill>
                  <a:srgbClr val="FFFFFF"/>
                </a:solidFill>
                <a:effectLst/>
                <a:uLnTx/>
                <a:uFillTx/>
                <a:latin typeface="Arial Narrow" panose="020B0606020202030204" pitchFamily="34" charset="0"/>
                <a:ea typeface="+mn-ea"/>
                <a:cs typeface="Arial Narrow" panose="020B0606020202030204" pitchFamily="34" charset="0"/>
              </a:defRPr>
            </a:lvl1pPr>
            <a:lvl5pPr>
              <a:defRPr/>
            </a:lvl5pPr>
          </a:lstStyle>
          <a:p>
            <a:pPr lvl="0"/>
            <a:r>
              <a:rPr lang="en-US"/>
              <a:t>Click to insert phone number</a:t>
            </a:r>
          </a:p>
        </p:txBody>
      </p:sp>
    </p:spTree>
    <p:extLst>
      <p:ext uri="{BB962C8B-B14F-4D97-AF65-F5344CB8AC3E}">
        <p14:creationId xmlns:p14="http://schemas.microsoft.com/office/powerpoint/2010/main" val="1346218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5_Wrap Up Slide">
    <p:spTree>
      <p:nvGrpSpPr>
        <p:cNvPr id="1" name=""/>
        <p:cNvGrpSpPr/>
        <p:nvPr/>
      </p:nvGrpSpPr>
      <p:grpSpPr>
        <a:xfrm>
          <a:off x="0" y="0"/>
          <a:ext cx="0" cy="0"/>
          <a:chOff x="0" y="0"/>
          <a:chExt cx="0" cy="0"/>
        </a:xfrm>
      </p:grpSpPr>
      <p:sp>
        <p:nvSpPr>
          <p:cNvPr id="3" name="Rectangle 2"/>
          <p:cNvSpPr/>
          <p:nvPr userDrawn="1"/>
        </p:nvSpPr>
        <p:spPr>
          <a:xfrm>
            <a:off x="0"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1037" y="1074098"/>
            <a:ext cx="2281369" cy="2264345"/>
          </a:xfrm>
          <a:prstGeom prst="rect">
            <a:avLst/>
          </a:prstGeom>
        </p:spPr>
      </p:pic>
      <p:sp>
        <p:nvSpPr>
          <p:cNvPr id="5" name="Title 5"/>
          <p:cNvSpPr txBox="1">
            <a:spLocks/>
          </p:cNvSpPr>
          <p:nvPr userDrawn="1"/>
        </p:nvSpPr>
        <p:spPr>
          <a:xfrm>
            <a:off x="3232954" y="1394084"/>
            <a:ext cx="9107872" cy="1624371"/>
          </a:xfrm>
          <a:prstGeom prst="rect">
            <a:avLst/>
          </a:prstGeom>
          <a:noFill/>
        </p:spPr>
        <p:txBody>
          <a:bodyPr vert="horz" lIns="91416" tIns="45708" rIns="91416" bIns="45708" rtlCol="0" anchor="ctr">
            <a:noAutofit/>
          </a:bodyPr>
          <a:lstStyle>
            <a:lvl1pPr algn="l" defTabSz="914400" rtl="0" eaLnBrk="1" latinLnBrk="0" hangingPunct="1">
              <a:spcBef>
                <a:spcPct val="0"/>
              </a:spcBef>
              <a:buNone/>
              <a:defRPr sz="4000" b="1" kern="1200" spc="0">
                <a:solidFill>
                  <a:schemeClr val="tx1">
                    <a:lumMod val="50000"/>
                    <a:lumOff val="50000"/>
                  </a:schemeClr>
                </a:solidFill>
                <a:latin typeface="Arial Narrow" panose="020B0606020202030204" pitchFamily="34" charset="0"/>
                <a:ea typeface="+mj-ea"/>
                <a:cs typeface="+mj-cs"/>
              </a:defRPr>
            </a:lvl1pPr>
          </a:lstStyle>
          <a:p>
            <a:pPr marL="0" marR="0" lvl="0" indent="0" defTabSz="914126"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300" normalizeH="0" baseline="0" noProof="0">
                <a:ln w="12700">
                  <a:solidFill>
                    <a:prstClr val="white"/>
                  </a:solidFill>
                </a:ln>
                <a:noFill/>
                <a:effectLst/>
                <a:uLnTx/>
                <a:uFillTx/>
                <a:latin typeface="Arial Narrow" panose="020B0606020202030204" pitchFamily="34" charset="0"/>
                <a:ea typeface="+mj-ea"/>
                <a:cs typeface="+mj-cs"/>
              </a:rPr>
              <a:t>THANK YOU! </a:t>
            </a:r>
          </a:p>
        </p:txBody>
      </p:sp>
      <p:sp>
        <p:nvSpPr>
          <p:cNvPr id="11" name="Picture Placeholder 2"/>
          <p:cNvSpPr>
            <a:spLocks noGrp="1"/>
          </p:cNvSpPr>
          <p:nvPr>
            <p:ph type="pic" idx="13" hasCustomPrompt="1"/>
          </p:nvPr>
        </p:nvSpPr>
        <p:spPr>
          <a:xfrm>
            <a:off x="3444393" y="3491346"/>
            <a:ext cx="1788734" cy="1793269"/>
          </a:xfrm>
          <a:prstGeom prst="ellipse">
            <a:avLst/>
          </a:prstGeom>
          <a:solidFill>
            <a:srgbClr val="F2F2F2"/>
          </a:solidFill>
        </p:spPr>
        <p:txBody>
          <a:bodyPr lIns="0" tIns="0" rIns="0" anchor="t" anchorCtr="0"/>
          <a:lstStyle>
            <a:lvl1pPr marL="0" indent="0" algn="ctr">
              <a:buNone/>
              <a:defRPr sz="14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headshot </a:t>
            </a:r>
          </a:p>
        </p:txBody>
      </p:sp>
      <p:sp>
        <p:nvSpPr>
          <p:cNvPr id="10"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5339019" y="3619985"/>
            <a:ext cx="6037542" cy="535353"/>
          </a:xfrm>
        </p:spPr>
        <p:txBody>
          <a:bodyPr anchor="ctr">
            <a:noAutofit/>
          </a:bodyPr>
          <a:lstStyle>
            <a:lvl1pPr algn="l">
              <a:defRPr lang="en-US" sz="3600" b="1" kern="1200" baseline="0" dirty="0">
                <a:solidFill>
                  <a:prstClr val="white"/>
                </a:solidFill>
                <a:latin typeface="Arial Narrow" panose="020B0606020202030204" pitchFamily="34" charset="0"/>
                <a:ea typeface="+mn-ea"/>
                <a:cs typeface="+mn-cs"/>
              </a:defRPr>
            </a:lvl1pPr>
          </a:lstStyle>
          <a:p>
            <a:r>
              <a:rPr lang="en-US"/>
              <a:t>CLICK TO INSERT NAME</a:t>
            </a:r>
          </a:p>
        </p:txBody>
      </p:sp>
      <p:sp>
        <p:nvSpPr>
          <p:cNvPr id="12" name="Text Placeholder 30"/>
          <p:cNvSpPr>
            <a:spLocks noGrp="1"/>
          </p:cNvSpPr>
          <p:nvPr>
            <p:ph type="body" sz="quarter" idx="10" hasCustomPrompt="1"/>
          </p:nvPr>
        </p:nvSpPr>
        <p:spPr>
          <a:xfrm>
            <a:off x="5350894" y="4164402"/>
            <a:ext cx="6017645" cy="322328"/>
          </a:xfrm>
          <a:prstGeom prst="rect">
            <a:avLst/>
          </a:prstGeom>
        </p:spPr>
        <p:txBody>
          <a:bodyPr/>
          <a:lstStyle>
            <a:lvl1pPr marL="0" indent="0">
              <a:buNone/>
              <a:defRPr kumimoji="0" lang="en-US" sz="2000" b="0" i="0" u="none" strike="noStrike" kern="1200" cap="none" spc="600" normalizeH="0" baseline="0" dirty="0">
                <a:ln>
                  <a:noFill/>
                </a:ln>
                <a:solidFill>
                  <a:prstClr val="white"/>
                </a:solidFill>
                <a:effectLst/>
                <a:uLnTx/>
                <a:uFillTx/>
                <a:latin typeface="Arial Narrow" panose="020B0606020202030204" pitchFamily="34" charset="0"/>
                <a:ea typeface="+mn-ea"/>
                <a:cs typeface="+mn-cs"/>
              </a:defRPr>
            </a:lvl1pPr>
            <a:lvl5pPr>
              <a:defRPr/>
            </a:lvl5pPr>
          </a:lstStyle>
          <a:p>
            <a:pPr lvl="0"/>
            <a:r>
              <a:rPr lang="en-US"/>
              <a:t>CLICK TO INSERT TITLE</a:t>
            </a:r>
          </a:p>
        </p:txBody>
      </p:sp>
      <p:sp>
        <p:nvSpPr>
          <p:cNvPr id="13" name="Text Placeholder 30"/>
          <p:cNvSpPr>
            <a:spLocks noGrp="1"/>
          </p:cNvSpPr>
          <p:nvPr>
            <p:ph type="body" sz="quarter" idx="11" hasCustomPrompt="1"/>
          </p:nvPr>
        </p:nvSpPr>
        <p:spPr>
          <a:xfrm>
            <a:off x="5350894" y="4489371"/>
            <a:ext cx="6017645" cy="323576"/>
          </a:xfrm>
          <a:prstGeom prst="rect">
            <a:avLst/>
          </a:prstGeom>
        </p:spPr>
        <p:txBody>
          <a:bodyPr/>
          <a:lstStyle>
            <a:lvl1pPr marL="0" indent="0">
              <a:buNone/>
              <a:defRPr lang="en-US" sz="2000" kern="1200" baseline="0" dirty="0">
                <a:solidFill>
                  <a:srgbClr val="FFFFFF"/>
                </a:solidFill>
                <a:latin typeface="Arial Narrow" panose="020B0606020202030204" pitchFamily="34" charset="0"/>
                <a:ea typeface="+mn-ea"/>
                <a:cs typeface="Arial Narrow" panose="020B0606020202030204" pitchFamily="34" charset="0"/>
              </a:defRPr>
            </a:lvl1pPr>
            <a:lvl5pPr>
              <a:defRPr/>
            </a:lvl5pPr>
          </a:lstStyle>
          <a:p>
            <a:pPr lvl="0"/>
            <a:r>
              <a:rPr lang="en-US"/>
              <a:t>Click to insert email address</a:t>
            </a:r>
          </a:p>
        </p:txBody>
      </p:sp>
      <p:sp>
        <p:nvSpPr>
          <p:cNvPr id="14" name="Text Placeholder 30"/>
          <p:cNvSpPr>
            <a:spLocks noGrp="1"/>
          </p:cNvSpPr>
          <p:nvPr>
            <p:ph type="body" sz="quarter" idx="12" hasCustomPrompt="1"/>
          </p:nvPr>
        </p:nvSpPr>
        <p:spPr>
          <a:xfrm>
            <a:off x="5350894" y="4821555"/>
            <a:ext cx="6017645" cy="319638"/>
          </a:xfrm>
          <a:prstGeom prst="rect">
            <a:avLst/>
          </a:prstGeom>
        </p:spPr>
        <p:txBody>
          <a:bodyPr/>
          <a:lstStyle>
            <a:lvl1pPr marL="0" indent="0">
              <a:buNone/>
              <a:defRPr kumimoji="0" lang="en-US" sz="2000" b="0" i="0" u="none" strike="noStrike" kern="1200" cap="none" spc="0" normalizeH="0" baseline="0" dirty="0">
                <a:ln>
                  <a:noFill/>
                </a:ln>
                <a:solidFill>
                  <a:srgbClr val="FFFFFF"/>
                </a:solidFill>
                <a:effectLst/>
                <a:uLnTx/>
                <a:uFillTx/>
                <a:latin typeface="Arial Narrow" panose="020B0606020202030204" pitchFamily="34" charset="0"/>
                <a:ea typeface="+mn-ea"/>
                <a:cs typeface="Arial Narrow" panose="020B0606020202030204" pitchFamily="34" charset="0"/>
              </a:defRPr>
            </a:lvl1pPr>
            <a:lvl5pPr>
              <a:defRPr/>
            </a:lvl5pPr>
          </a:lstStyle>
          <a:p>
            <a:pPr lvl="0"/>
            <a:r>
              <a:rPr lang="en-US"/>
              <a:t>Click to insert phone number</a:t>
            </a:r>
          </a:p>
        </p:txBody>
      </p:sp>
    </p:spTree>
    <p:extLst>
      <p:ext uri="{BB962C8B-B14F-4D97-AF65-F5344CB8AC3E}">
        <p14:creationId xmlns:p14="http://schemas.microsoft.com/office/powerpoint/2010/main" val="676934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6_Wrap Up Slide">
    <p:spTree>
      <p:nvGrpSpPr>
        <p:cNvPr id="1" name=""/>
        <p:cNvGrpSpPr/>
        <p:nvPr/>
      </p:nvGrpSpPr>
      <p:grpSpPr>
        <a:xfrm>
          <a:off x="0" y="0"/>
          <a:ext cx="0" cy="0"/>
          <a:chOff x="0" y="0"/>
          <a:chExt cx="0" cy="0"/>
        </a:xfrm>
      </p:grpSpPr>
      <p:grpSp>
        <p:nvGrpSpPr>
          <p:cNvPr id="37" name="Group 36"/>
          <p:cNvGrpSpPr/>
          <p:nvPr userDrawn="1"/>
        </p:nvGrpSpPr>
        <p:grpSpPr>
          <a:xfrm>
            <a:off x="-4461" y="-4460"/>
            <a:ext cx="2487283" cy="5268865"/>
            <a:chOff x="-4461" y="-4460"/>
            <a:chExt cx="2487283" cy="5268865"/>
          </a:xfrm>
        </p:grpSpPr>
        <p:sp>
          <p:nvSpPr>
            <p:cNvPr id="21" name="Freeform 20"/>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36" name="Picture 3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grpSp>
        <p:nvGrpSpPr>
          <p:cNvPr id="38" name="Group 37"/>
          <p:cNvGrpSpPr/>
          <p:nvPr userDrawn="1"/>
        </p:nvGrpSpPr>
        <p:grpSpPr>
          <a:xfrm flipH="1" flipV="1">
            <a:off x="9707508" y="1591427"/>
            <a:ext cx="2484492" cy="5266573"/>
            <a:chOff x="-4461" y="-4460"/>
            <a:chExt cx="2487283" cy="5268865"/>
          </a:xfrm>
        </p:grpSpPr>
        <p:sp>
          <p:nvSpPr>
            <p:cNvPr id="39" name="Freeform 38"/>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40" name="Picture 3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sp>
        <p:nvSpPr>
          <p:cNvPr id="12" name="Title 5"/>
          <p:cNvSpPr txBox="1">
            <a:spLocks/>
          </p:cNvSpPr>
          <p:nvPr userDrawn="1"/>
        </p:nvSpPr>
        <p:spPr>
          <a:xfrm>
            <a:off x="2454957" y="2218766"/>
            <a:ext cx="6841308" cy="1624371"/>
          </a:xfrm>
          <a:prstGeom prst="rect">
            <a:avLst/>
          </a:prstGeom>
          <a:noFill/>
        </p:spPr>
        <p:txBody>
          <a:bodyPr vert="horz" lIns="91416" tIns="45708" rIns="91416" bIns="45708" rtlCol="0" anchor="ctr">
            <a:noAutofit/>
          </a:bodyPr>
          <a:lstStyle>
            <a:lvl1pPr algn="l" defTabSz="914400" rtl="0" eaLnBrk="1" latinLnBrk="0" hangingPunct="1">
              <a:spcBef>
                <a:spcPct val="0"/>
              </a:spcBef>
              <a:buNone/>
              <a:defRPr sz="4000" b="1" kern="1200" spc="0">
                <a:solidFill>
                  <a:schemeClr val="tx1">
                    <a:lumMod val="50000"/>
                    <a:lumOff val="50000"/>
                  </a:schemeClr>
                </a:solidFill>
                <a:latin typeface="Arial Narrow" panose="020B0606020202030204" pitchFamily="34" charset="0"/>
                <a:ea typeface="+mj-ea"/>
                <a:cs typeface="+mj-cs"/>
              </a:defRPr>
            </a:lvl1p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300" normalizeH="0" baseline="0" noProof="0">
                <a:ln w="19050">
                  <a:solidFill>
                    <a:schemeClr val="bg1">
                      <a:lumMod val="75000"/>
                    </a:schemeClr>
                  </a:solidFill>
                </a:ln>
                <a:noFill/>
                <a:effectLst/>
                <a:uLnTx/>
                <a:uFillTx/>
                <a:latin typeface="Arial Narrow" panose="020B0606020202030204" pitchFamily="34" charset="0"/>
                <a:ea typeface="+mj-ea"/>
                <a:cs typeface="+mj-cs"/>
              </a:rPr>
              <a:t>THANK YOU! </a:t>
            </a:r>
          </a:p>
        </p:txBody>
      </p:sp>
      <p:sp>
        <p:nvSpPr>
          <p:cNvPr id="27" name="Picture Placeholder 2"/>
          <p:cNvSpPr>
            <a:spLocks noGrp="1"/>
          </p:cNvSpPr>
          <p:nvPr>
            <p:ph type="pic" idx="13" hasCustomPrompt="1"/>
          </p:nvPr>
        </p:nvSpPr>
        <p:spPr>
          <a:xfrm>
            <a:off x="2886254" y="3770416"/>
            <a:ext cx="1788734" cy="1793269"/>
          </a:xfrm>
          <a:prstGeom prst="ellipse">
            <a:avLst/>
          </a:prstGeom>
          <a:solidFill>
            <a:srgbClr val="F2F2F2"/>
          </a:solidFill>
        </p:spPr>
        <p:txBody>
          <a:bodyPr lIns="0" tIns="0" rIns="0" anchor="t" anchorCtr="0"/>
          <a:lstStyle>
            <a:lvl1pPr marL="0" indent="0" algn="ctr">
              <a:buNone/>
              <a:defRPr sz="14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headshot </a:t>
            </a:r>
          </a:p>
        </p:txBody>
      </p:sp>
      <p:sp>
        <p:nvSpPr>
          <p:cNvPr id="20"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858070" y="3863430"/>
            <a:ext cx="4832195" cy="535353"/>
          </a:xfrm>
        </p:spPr>
        <p:txBody>
          <a:bodyPr anchor="ctr">
            <a:noAutofit/>
          </a:bodyPr>
          <a:lstStyle>
            <a:lvl1pPr algn="l">
              <a:defRPr lang="en-US" sz="3000" b="1" kern="1200" baseline="0" dirty="0">
                <a:solidFill>
                  <a:srgbClr val="57595C"/>
                </a:solidFill>
                <a:latin typeface="Arial Narrow" panose="020B0606020202030204" pitchFamily="34" charset="0"/>
                <a:ea typeface="+mn-ea"/>
                <a:cs typeface="+mn-cs"/>
              </a:defRPr>
            </a:lvl1pPr>
          </a:lstStyle>
          <a:p>
            <a:r>
              <a:rPr lang="en-US"/>
              <a:t>CLICK TO INSERT NAME</a:t>
            </a:r>
          </a:p>
        </p:txBody>
      </p:sp>
      <p:sp>
        <p:nvSpPr>
          <p:cNvPr id="22" name="Text Placeholder 30"/>
          <p:cNvSpPr>
            <a:spLocks noGrp="1"/>
          </p:cNvSpPr>
          <p:nvPr>
            <p:ph type="body" sz="quarter" idx="10" hasCustomPrompt="1"/>
          </p:nvPr>
        </p:nvSpPr>
        <p:spPr>
          <a:xfrm>
            <a:off x="4869945" y="4407847"/>
            <a:ext cx="4816269" cy="322328"/>
          </a:xfrm>
          <a:prstGeom prst="rect">
            <a:avLst/>
          </a:prstGeom>
        </p:spPr>
        <p:txBody>
          <a:bodyPr/>
          <a:lstStyle>
            <a:lvl1pPr marL="0" indent="0">
              <a:buNone/>
              <a:defRPr kumimoji="0" lang="en-US" sz="2000" b="0" i="0" u="none" strike="noStrike" kern="1200" cap="none" spc="600" normalizeH="0" baseline="0" dirty="0">
                <a:ln>
                  <a:noFill/>
                </a:ln>
                <a:solidFill>
                  <a:srgbClr val="57595C"/>
                </a:solidFill>
                <a:effectLst/>
                <a:uLnTx/>
                <a:uFillTx/>
                <a:latin typeface="Arial Narrow" panose="020B0606020202030204" pitchFamily="34" charset="0"/>
                <a:ea typeface="+mn-ea"/>
                <a:cs typeface="+mn-cs"/>
              </a:defRPr>
            </a:lvl1pPr>
            <a:lvl5pPr>
              <a:defRPr/>
            </a:lvl5pPr>
          </a:lstStyle>
          <a:p>
            <a:pPr lvl="0"/>
            <a:r>
              <a:rPr lang="en-US"/>
              <a:t>CLICK TO INSERT TITLE</a:t>
            </a:r>
          </a:p>
        </p:txBody>
      </p:sp>
      <p:sp>
        <p:nvSpPr>
          <p:cNvPr id="23" name="Text Placeholder 30"/>
          <p:cNvSpPr>
            <a:spLocks noGrp="1"/>
          </p:cNvSpPr>
          <p:nvPr>
            <p:ph type="body" sz="quarter" idx="11" hasCustomPrompt="1"/>
          </p:nvPr>
        </p:nvSpPr>
        <p:spPr>
          <a:xfrm>
            <a:off x="4869945" y="4732816"/>
            <a:ext cx="4816269" cy="323576"/>
          </a:xfrm>
          <a:prstGeom prst="rect">
            <a:avLst/>
          </a:prstGeom>
        </p:spPr>
        <p:txBody>
          <a:bodyPr/>
          <a:lstStyle>
            <a:lvl1pPr marL="0" indent="0">
              <a:buNone/>
              <a:defRPr lang="en-US" sz="2000" kern="1200" baseline="0" dirty="0">
                <a:solidFill>
                  <a:srgbClr val="57595C"/>
                </a:solidFill>
                <a:latin typeface="Arial Narrow" panose="020B0606020202030204" pitchFamily="34" charset="0"/>
                <a:ea typeface="+mn-ea"/>
                <a:cs typeface="Arial Narrow" panose="020B0606020202030204" pitchFamily="34" charset="0"/>
              </a:defRPr>
            </a:lvl1pPr>
            <a:lvl5pPr>
              <a:defRPr/>
            </a:lvl5pPr>
          </a:lstStyle>
          <a:p>
            <a:pPr lvl="0"/>
            <a:r>
              <a:rPr lang="en-US"/>
              <a:t>Click to insert email address</a:t>
            </a:r>
          </a:p>
        </p:txBody>
      </p:sp>
      <p:sp>
        <p:nvSpPr>
          <p:cNvPr id="24" name="Text Placeholder 30"/>
          <p:cNvSpPr>
            <a:spLocks noGrp="1"/>
          </p:cNvSpPr>
          <p:nvPr>
            <p:ph type="body" sz="quarter" idx="12" hasCustomPrompt="1"/>
          </p:nvPr>
        </p:nvSpPr>
        <p:spPr>
          <a:xfrm>
            <a:off x="4869945" y="5065000"/>
            <a:ext cx="4816269" cy="319638"/>
          </a:xfrm>
          <a:prstGeom prst="rect">
            <a:avLst/>
          </a:prstGeom>
        </p:spPr>
        <p:txBody>
          <a:bodyPr/>
          <a:lstStyle>
            <a:lvl1pPr marL="0" indent="0">
              <a:buNone/>
              <a:defRPr kumimoji="0" lang="en-US" sz="2000" b="0" i="0" u="none" strike="noStrike" kern="1200" cap="none" spc="0" normalizeH="0" baseline="0" dirty="0">
                <a:ln>
                  <a:noFill/>
                </a:ln>
                <a:solidFill>
                  <a:srgbClr val="57595C"/>
                </a:solidFill>
                <a:effectLst/>
                <a:uLnTx/>
                <a:uFillTx/>
                <a:latin typeface="Arial Narrow" panose="020B0606020202030204" pitchFamily="34" charset="0"/>
                <a:ea typeface="+mn-ea"/>
                <a:cs typeface="Arial Narrow" panose="020B0606020202030204" pitchFamily="34" charset="0"/>
              </a:defRPr>
            </a:lvl1pPr>
            <a:lvl5pPr>
              <a:defRPr/>
            </a:lvl5pPr>
          </a:lstStyle>
          <a:p>
            <a:pPr lvl="0"/>
            <a:r>
              <a:rPr lang="en-US"/>
              <a:t>Click to insert phone number</a:t>
            </a:r>
          </a:p>
        </p:txBody>
      </p:sp>
      <p:grpSp>
        <p:nvGrpSpPr>
          <p:cNvPr id="25" name="Group 24">
            <a:extLst>
              <a:ext uri="{FF2B5EF4-FFF2-40B4-BE49-F238E27FC236}">
                <a16:creationId xmlns:a16="http://schemas.microsoft.com/office/drawing/2014/main" id="{E6920398-E647-4670-AFCA-31B58A0620F4}"/>
              </a:ext>
            </a:extLst>
          </p:cNvPr>
          <p:cNvGrpSpPr/>
          <p:nvPr userDrawn="1"/>
        </p:nvGrpSpPr>
        <p:grpSpPr>
          <a:xfrm>
            <a:off x="5448657" y="892113"/>
            <a:ext cx="881773" cy="883555"/>
            <a:chOff x="5973056" y="1616286"/>
            <a:chExt cx="1054142" cy="1056273"/>
          </a:xfrm>
          <a:solidFill>
            <a:srgbClr val="FF0000"/>
          </a:solidFill>
        </p:grpSpPr>
        <p:sp>
          <p:nvSpPr>
            <p:cNvPr id="26" name="Freeform 6">
              <a:extLst>
                <a:ext uri="{FF2B5EF4-FFF2-40B4-BE49-F238E27FC236}">
                  <a16:creationId xmlns:a16="http://schemas.microsoft.com/office/drawing/2014/main" id="{52FFBAF2-0F95-47A1-9BE9-CC50B0DB0F93}"/>
                </a:ext>
              </a:extLst>
            </p:cNvPr>
            <p:cNvSpPr>
              <a:spLocks/>
            </p:cNvSpPr>
            <p:nvPr/>
          </p:nvSpPr>
          <p:spPr bwMode="auto">
            <a:xfrm>
              <a:off x="6134183" y="1616286"/>
              <a:ext cx="893015" cy="970168"/>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28" name="Freeform 7">
              <a:extLst>
                <a:ext uri="{FF2B5EF4-FFF2-40B4-BE49-F238E27FC236}">
                  <a16:creationId xmlns:a16="http://schemas.microsoft.com/office/drawing/2014/main" id="{4884BF57-78EB-462F-A1BF-95AD78D2DC19}"/>
                </a:ext>
              </a:extLst>
            </p:cNvPr>
            <p:cNvSpPr>
              <a:spLocks/>
            </p:cNvSpPr>
            <p:nvPr/>
          </p:nvSpPr>
          <p:spPr bwMode="auto">
            <a:xfrm>
              <a:off x="5973056" y="2008445"/>
              <a:ext cx="558401" cy="664114"/>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spTree>
    <p:extLst>
      <p:ext uri="{BB962C8B-B14F-4D97-AF65-F5344CB8AC3E}">
        <p14:creationId xmlns:p14="http://schemas.microsoft.com/office/powerpoint/2010/main" val="413718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7_Wrap Up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E5D26F-E42D-8F4B-8C1E-4799B237F345}"/>
              </a:ext>
            </a:extLst>
          </p:cNvPr>
          <p:cNvPicPr>
            <a:picLocks noChangeAspect="1"/>
          </p:cNvPicPr>
          <p:nvPr userDrawn="1"/>
        </p:nvPicPr>
        <p:blipFill>
          <a:blip r:embed="rId2"/>
          <a:stretch>
            <a:fillRect/>
          </a:stretch>
        </p:blipFill>
        <p:spPr>
          <a:xfrm>
            <a:off x="2828376" y="1979557"/>
            <a:ext cx="5984130" cy="2898887"/>
          </a:xfrm>
          <a:prstGeom prst="rect">
            <a:avLst/>
          </a:prstGeom>
        </p:spPr>
      </p:pic>
      <p:grpSp>
        <p:nvGrpSpPr>
          <p:cNvPr id="37" name="Group 36"/>
          <p:cNvGrpSpPr/>
          <p:nvPr userDrawn="1"/>
        </p:nvGrpSpPr>
        <p:grpSpPr>
          <a:xfrm>
            <a:off x="-4461" y="-4460"/>
            <a:ext cx="2487283" cy="5268865"/>
            <a:chOff x="-4461" y="-4460"/>
            <a:chExt cx="2487283" cy="5268865"/>
          </a:xfrm>
        </p:grpSpPr>
        <p:sp>
          <p:nvSpPr>
            <p:cNvPr id="21" name="Freeform 20"/>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36" name="Picture 35"/>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grpSp>
        <p:nvGrpSpPr>
          <p:cNvPr id="38" name="Group 37"/>
          <p:cNvGrpSpPr/>
          <p:nvPr userDrawn="1"/>
        </p:nvGrpSpPr>
        <p:grpSpPr>
          <a:xfrm flipH="1" flipV="1">
            <a:off x="9713446" y="1603303"/>
            <a:ext cx="2484492" cy="5266573"/>
            <a:chOff x="-4461" y="-4460"/>
            <a:chExt cx="2487283" cy="5268865"/>
          </a:xfrm>
        </p:grpSpPr>
        <p:sp>
          <p:nvSpPr>
            <p:cNvPr id="39" name="Freeform 38"/>
            <p:cNvSpPr/>
            <p:nvPr userDrawn="1"/>
          </p:nvSpPr>
          <p:spPr>
            <a:xfrm>
              <a:off x="0" y="2"/>
              <a:ext cx="2480031" cy="5262111"/>
            </a:xfrm>
            <a:custGeom>
              <a:avLst/>
              <a:gdLst>
                <a:gd name="connsiteX0" fmla="*/ 0 w 2480031"/>
                <a:gd name="connsiteY0" fmla="*/ 0 h 5262111"/>
                <a:gd name="connsiteX1" fmla="*/ 697159 w 2480031"/>
                <a:gd name="connsiteY1" fmla="*/ 0 h 5262111"/>
                <a:gd name="connsiteX2" fmla="*/ 2480031 w 2480031"/>
                <a:gd name="connsiteY2" fmla="*/ 2195318 h 5262111"/>
                <a:gd name="connsiteX3" fmla="*/ 2179932 w 2480031"/>
                <a:gd name="connsiteY3" fmla="*/ 2564841 h 5262111"/>
                <a:gd name="connsiteX4" fmla="*/ 0 w 2480031"/>
                <a:gd name="connsiteY4" fmla="*/ 5262111 h 5262111"/>
                <a:gd name="connsiteX5" fmla="*/ 0 w 2480031"/>
                <a:gd name="connsiteY5" fmla="*/ 0 h 526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031" h="5262111">
                  <a:moveTo>
                    <a:pt x="0" y="0"/>
                  </a:moveTo>
                  <a:lnTo>
                    <a:pt x="697159" y="0"/>
                  </a:lnTo>
                  <a:lnTo>
                    <a:pt x="2480031" y="2195318"/>
                  </a:lnTo>
                  <a:lnTo>
                    <a:pt x="2179932" y="2564841"/>
                  </a:lnTo>
                  <a:lnTo>
                    <a:pt x="0" y="5262111"/>
                  </a:lnTo>
                  <a:lnTo>
                    <a:pt x="0" y="0"/>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40" name="Picture 3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4461" y="-4460"/>
              <a:ext cx="2487283" cy="5268865"/>
            </a:xfrm>
            <a:prstGeom prst="rect">
              <a:avLst/>
            </a:prstGeom>
          </p:spPr>
        </p:pic>
      </p:grpSp>
    </p:spTree>
    <p:extLst>
      <p:ext uri="{BB962C8B-B14F-4D97-AF65-F5344CB8AC3E}">
        <p14:creationId xmlns:p14="http://schemas.microsoft.com/office/powerpoint/2010/main" val="427092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FE5A0E-A026-C27A-76D5-8FE01DCC2653}"/>
              </a:ext>
            </a:extLst>
          </p:cNvPr>
          <p:cNvSpPr/>
          <p:nvPr userDrawn="1"/>
        </p:nvSpPr>
        <p:spPr>
          <a:xfrm>
            <a:off x="0" y="-851"/>
            <a:ext cx="12192000" cy="6858849"/>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sp>
        <p:nvSpPr>
          <p:cNvPr id="7" name="Rectangle 6">
            <a:extLst>
              <a:ext uri="{FF2B5EF4-FFF2-40B4-BE49-F238E27FC236}">
                <a16:creationId xmlns:a16="http://schemas.microsoft.com/office/drawing/2014/main" id="{9E8FE693-5D89-F4C5-67B8-26D8306D2BEE}"/>
              </a:ext>
            </a:extLst>
          </p:cNvPr>
          <p:cNvSpPr/>
          <p:nvPr userDrawn="1"/>
        </p:nvSpPr>
        <p:spPr>
          <a:xfrm>
            <a:off x="0" y="6003758"/>
            <a:ext cx="12192000" cy="854241"/>
          </a:xfrm>
          <a:prstGeom prst="rect">
            <a:avLst/>
          </a:prstGeom>
          <a:solidFill>
            <a:srgbClr val="19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pic>
        <p:nvPicPr>
          <p:cNvPr id="9" name="Picture 8">
            <a:extLst>
              <a:ext uri="{FF2B5EF4-FFF2-40B4-BE49-F238E27FC236}">
                <a16:creationId xmlns:a16="http://schemas.microsoft.com/office/drawing/2014/main" id="{0B4986CA-0799-1DB6-A222-930B7E509C52}"/>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684041" y="6209823"/>
            <a:ext cx="1398626" cy="446851"/>
          </a:xfrm>
          <a:prstGeom prst="rect">
            <a:avLst/>
          </a:prstGeom>
        </p:spPr>
      </p:pic>
      <p:sp>
        <p:nvSpPr>
          <p:cNvPr id="20" name="Picture Placeholder 19">
            <a:extLst>
              <a:ext uri="{FF2B5EF4-FFF2-40B4-BE49-F238E27FC236}">
                <a16:creationId xmlns:a16="http://schemas.microsoft.com/office/drawing/2014/main" id="{549F9072-08BF-F76B-B9CA-75D9F08EC707}"/>
              </a:ext>
            </a:extLst>
          </p:cNvPr>
          <p:cNvSpPr>
            <a:spLocks noGrp="1"/>
          </p:cNvSpPr>
          <p:nvPr>
            <p:ph type="pic" sz="quarter" idx="10" hasCustomPrompt="1"/>
          </p:nvPr>
        </p:nvSpPr>
        <p:spPr>
          <a:xfrm>
            <a:off x="0" y="866438"/>
            <a:ext cx="12192000" cy="5137320"/>
          </a:xfrm>
          <a:custGeom>
            <a:avLst/>
            <a:gdLst>
              <a:gd name="connsiteX0" fmla="*/ 0 w 12192000"/>
              <a:gd name="connsiteY0" fmla="*/ 0 h 5143500"/>
              <a:gd name="connsiteX1" fmla="*/ 12192000 w 12192000"/>
              <a:gd name="connsiteY1" fmla="*/ 0 h 5143500"/>
              <a:gd name="connsiteX2" fmla="*/ 12192000 w 12192000"/>
              <a:gd name="connsiteY2" fmla="*/ 5143500 h 5143500"/>
              <a:gd name="connsiteX3" fmla="*/ 0 w 12192000"/>
              <a:gd name="connsiteY3" fmla="*/ 5143500 h 5143500"/>
              <a:gd name="connsiteX4" fmla="*/ 0 w 12192000"/>
              <a:gd name="connsiteY4" fmla="*/ 0 h 5143500"/>
              <a:gd name="connsiteX0" fmla="*/ 0 w 12192000"/>
              <a:gd name="connsiteY0" fmla="*/ 1257300 h 5143500"/>
              <a:gd name="connsiteX1" fmla="*/ 12192000 w 12192000"/>
              <a:gd name="connsiteY1" fmla="*/ 0 h 5143500"/>
              <a:gd name="connsiteX2" fmla="*/ 12192000 w 12192000"/>
              <a:gd name="connsiteY2" fmla="*/ 5143500 h 5143500"/>
              <a:gd name="connsiteX3" fmla="*/ 0 w 12192000"/>
              <a:gd name="connsiteY3" fmla="*/ 5143500 h 5143500"/>
              <a:gd name="connsiteX4" fmla="*/ 0 w 12192000"/>
              <a:gd name="connsiteY4" fmla="*/ 1257300 h 5143500"/>
              <a:gd name="connsiteX0" fmla="*/ 0 w 12192000"/>
              <a:gd name="connsiteY0" fmla="*/ 1257300 h 5143500"/>
              <a:gd name="connsiteX1" fmla="*/ 4373479 w 12192000"/>
              <a:gd name="connsiteY1" fmla="*/ 811964 h 5143500"/>
              <a:gd name="connsiteX2" fmla="*/ 12192000 w 12192000"/>
              <a:gd name="connsiteY2" fmla="*/ 0 h 5143500"/>
              <a:gd name="connsiteX3" fmla="*/ 12192000 w 12192000"/>
              <a:gd name="connsiteY3" fmla="*/ 5143500 h 5143500"/>
              <a:gd name="connsiteX4" fmla="*/ 0 w 12192000"/>
              <a:gd name="connsiteY4" fmla="*/ 5143500 h 5143500"/>
              <a:gd name="connsiteX5" fmla="*/ 0 w 12192000"/>
              <a:gd name="connsiteY5" fmla="*/ 1257300 h 5143500"/>
              <a:gd name="connsiteX0" fmla="*/ 0 w 12192000"/>
              <a:gd name="connsiteY0" fmla="*/ 1257300 h 5143500"/>
              <a:gd name="connsiteX1" fmla="*/ 7134726 w 12192000"/>
              <a:gd name="connsiteY1" fmla="*/ 1275180 h 5143500"/>
              <a:gd name="connsiteX2" fmla="*/ 12192000 w 12192000"/>
              <a:gd name="connsiteY2" fmla="*/ 0 h 5143500"/>
              <a:gd name="connsiteX3" fmla="*/ 12192000 w 12192000"/>
              <a:gd name="connsiteY3" fmla="*/ 5143500 h 5143500"/>
              <a:gd name="connsiteX4" fmla="*/ 0 w 12192000"/>
              <a:gd name="connsiteY4" fmla="*/ 5143500 h 5143500"/>
              <a:gd name="connsiteX5" fmla="*/ 0 w 12192000"/>
              <a:gd name="connsiteY5" fmla="*/ 1257300 h 5143500"/>
              <a:gd name="connsiteX0" fmla="*/ 0 w 12192000"/>
              <a:gd name="connsiteY0" fmla="*/ 1257300 h 5143500"/>
              <a:gd name="connsiteX1" fmla="*/ 7134726 w 12192000"/>
              <a:gd name="connsiteY1" fmla="*/ 1275180 h 5143500"/>
              <a:gd name="connsiteX2" fmla="*/ 8626642 w 12192000"/>
              <a:gd name="connsiteY2" fmla="*/ 896186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75180 h 5143500"/>
              <a:gd name="connsiteX2" fmla="*/ 7134726 w 12192000"/>
              <a:gd name="connsiteY2" fmla="*/ 11865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75180 h 5143500"/>
              <a:gd name="connsiteX2" fmla="*/ 7128710 w 12192000"/>
              <a:gd name="connsiteY2" fmla="*/ 5849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69164 h 5143500"/>
              <a:gd name="connsiteX2" fmla="*/ 7128710 w 12192000"/>
              <a:gd name="connsiteY2" fmla="*/ 5849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57133 h 5143500"/>
              <a:gd name="connsiteX2" fmla="*/ 7128710 w 12192000"/>
              <a:gd name="connsiteY2" fmla="*/ 5849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57133 h 5143500"/>
              <a:gd name="connsiteX2" fmla="*/ 7146758 w 12192000"/>
              <a:gd name="connsiteY2" fmla="*/ 11872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4726 w 12192000"/>
              <a:gd name="connsiteY1" fmla="*/ 1257133 h 5143500"/>
              <a:gd name="connsiteX2" fmla="*/ 7139614 w 12192000"/>
              <a:gd name="connsiteY2" fmla="*/ 11872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9489 w 12192000"/>
              <a:gd name="connsiteY1" fmla="*/ 1257133 h 5143500"/>
              <a:gd name="connsiteX2" fmla="*/ 7139614 w 12192000"/>
              <a:gd name="connsiteY2" fmla="*/ 11872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 name="connsiteX0" fmla="*/ 0 w 12192000"/>
              <a:gd name="connsiteY0" fmla="*/ 1257300 h 5143500"/>
              <a:gd name="connsiteX1" fmla="*/ 7139489 w 12192000"/>
              <a:gd name="connsiteY1" fmla="*/ 1257133 h 5143500"/>
              <a:gd name="connsiteX2" fmla="*/ 7139614 w 12192000"/>
              <a:gd name="connsiteY2" fmla="*/ 2336 h 5143500"/>
              <a:gd name="connsiteX3" fmla="*/ 12192000 w 12192000"/>
              <a:gd name="connsiteY3" fmla="*/ 0 h 5143500"/>
              <a:gd name="connsiteX4" fmla="*/ 12192000 w 12192000"/>
              <a:gd name="connsiteY4" fmla="*/ 5143500 h 5143500"/>
              <a:gd name="connsiteX5" fmla="*/ 0 w 12192000"/>
              <a:gd name="connsiteY5" fmla="*/ 5143500 h 5143500"/>
              <a:gd name="connsiteX6" fmla="*/ 0 w 12192000"/>
              <a:gd name="connsiteY6" fmla="*/ 12573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43500">
                <a:moveTo>
                  <a:pt x="0" y="1257300"/>
                </a:moveTo>
                <a:lnTo>
                  <a:pt x="7139489" y="1257133"/>
                </a:lnTo>
                <a:cubicBezTo>
                  <a:pt x="7137484" y="834023"/>
                  <a:pt x="7141619" y="425446"/>
                  <a:pt x="7139614" y="2336"/>
                </a:cubicBezTo>
                <a:lnTo>
                  <a:pt x="12192000" y="0"/>
                </a:lnTo>
                <a:lnTo>
                  <a:pt x="12192000" y="5143500"/>
                </a:lnTo>
                <a:lnTo>
                  <a:pt x="0" y="5143500"/>
                </a:lnTo>
                <a:lnTo>
                  <a:pt x="0" y="1257300"/>
                </a:lnTo>
                <a:close/>
              </a:path>
            </a:pathLst>
          </a:custGeom>
          <a:solidFill>
            <a:srgbClr val="1F3B4A"/>
          </a:solidFill>
        </p:spPr>
        <p:txBody>
          <a:bodyPr/>
          <a:lstStyle>
            <a:lvl1pPr marL="0" indent="0">
              <a:buNone/>
              <a:defRPr/>
            </a:lvl1pPr>
          </a:lstStyle>
          <a:p>
            <a:r>
              <a:rPr lang="en-US"/>
              <a:t>  </a:t>
            </a:r>
          </a:p>
        </p:txBody>
      </p:sp>
      <p:sp>
        <p:nvSpPr>
          <p:cNvPr id="24" name="Rectangle 23">
            <a:extLst>
              <a:ext uri="{FF2B5EF4-FFF2-40B4-BE49-F238E27FC236}">
                <a16:creationId xmlns:a16="http://schemas.microsoft.com/office/drawing/2014/main" id="{D930EC8E-4C67-E6A0-167B-24C4D2A2BB1F}"/>
              </a:ext>
            </a:extLst>
          </p:cNvPr>
          <p:cNvSpPr/>
          <p:nvPr userDrawn="1"/>
        </p:nvSpPr>
        <p:spPr>
          <a:xfrm>
            <a:off x="0" y="-850"/>
            <a:ext cx="7140742" cy="2123574"/>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Title 1">
            <a:extLst>
              <a:ext uri="{FF2B5EF4-FFF2-40B4-BE49-F238E27FC236}">
                <a16:creationId xmlns:a16="http://schemas.microsoft.com/office/drawing/2014/main" id="{33FBA8AA-7E4D-F4C6-86E2-0966D4508E58}"/>
              </a:ext>
            </a:extLst>
          </p:cNvPr>
          <p:cNvSpPr>
            <a:spLocks noGrp="1"/>
          </p:cNvSpPr>
          <p:nvPr>
            <p:ph type="ctrTitle" hasCustomPrompt="1"/>
          </p:nvPr>
        </p:nvSpPr>
        <p:spPr>
          <a:xfrm>
            <a:off x="588070" y="739941"/>
            <a:ext cx="6420325" cy="741943"/>
          </a:xfrm>
        </p:spPr>
        <p:txBody>
          <a:bodyPr anchor="ctr">
            <a:normAutofit/>
          </a:bodyPr>
          <a:lstStyle>
            <a:lvl1pPr algn="l">
              <a:lnSpc>
                <a:spcPct val="100000"/>
              </a:lnSpc>
              <a:defRPr sz="4000" b="1" spc="300" baseline="0">
                <a:solidFill>
                  <a:schemeClr val="bg1"/>
                </a:solidFill>
                <a:latin typeface="Arial Narrow" panose="020B0606020202030204" pitchFamily="34" charset="0"/>
              </a:defRPr>
            </a:lvl1pPr>
          </a:lstStyle>
          <a:p>
            <a:r>
              <a:rPr lang="en-US"/>
              <a:t>CLICK TO INSERT TITLE</a:t>
            </a:r>
          </a:p>
        </p:txBody>
      </p:sp>
      <p:sp>
        <p:nvSpPr>
          <p:cNvPr id="26" name="Subtitle 2">
            <a:extLst>
              <a:ext uri="{FF2B5EF4-FFF2-40B4-BE49-F238E27FC236}">
                <a16:creationId xmlns:a16="http://schemas.microsoft.com/office/drawing/2014/main" id="{336720CC-3396-6109-D266-3AC7F576A249}"/>
              </a:ext>
            </a:extLst>
          </p:cNvPr>
          <p:cNvSpPr>
            <a:spLocks noGrp="1"/>
          </p:cNvSpPr>
          <p:nvPr>
            <p:ph type="subTitle" idx="1" hasCustomPrompt="1"/>
          </p:nvPr>
        </p:nvSpPr>
        <p:spPr>
          <a:xfrm>
            <a:off x="613627" y="1481886"/>
            <a:ext cx="5868452" cy="372288"/>
          </a:xfrm>
          <a:prstGeom prst="rect">
            <a:avLst/>
          </a:prstGeom>
        </p:spPr>
        <p:txBody>
          <a:bodyPr anchor="ctr"/>
          <a:lstStyle>
            <a:lvl1pPr marL="0" indent="0" algn="l">
              <a:buNone/>
              <a:defRPr sz="1900" spc="450" baseline="0">
                <a:solidFill>
                  <a:srgbClr val="5F737C"/>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a:t>
            </a:r>
          </a:p>
        </p:txBody>
      </p:sp>
    </p:spTree>
    <p:extLst>
      <p:ext uri="{BB962C8B-B14F-4D97-AF65-F5344CB8AC3E}">
        <p14:creationId xmlns:p14="http://schemas.microsoft.com/office/powerpoint/2010/main" val="146378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Title Slide">
    <p:spTree>
      <p:nvGrpSpPr>
        <p:cNvPr id="1" name=""/>
        <p:cNvGrpSpPr/>
        <p:nvPr/>
      </p:nvGrpSpPr>
      <p:grpSpPr>
        <a:xfrm>
          <a:off x="0" y="0"/>
          <a:ext cx="0" cy="0"/>
          <a:chOff x="0" y="0"/>
          <a:chExt cx="0" cy="0"/>
        </a:xfrm>
      </p:grpSpPr>
      <p:sp>
        <p:nvSpPr>
          <p:cNvPr id="2" name="Rectangle 1"/>
          <p:cNvSpPr/>
          <p:nvPr userDrawn="1"/>
        </p:nvSpPr>
        <p:spPr>
          <a:xfrm>
            <a:off x="-4138" y="0"/>
            <a:ext cx="12196138"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27" name="Group 26"/>
          <p:cNvGrpSpPr/>
          <p:nvPr userDrawn="1"/>
        </p:nvGrpSpPr>
        <p:grpSpPr>
          <a:xfrm>
            <a:off x="979627" y="1768982"/>
            <a:ext cx="3382560" cy="3382560"/>
            <a:chOff x="1172354" y="1605392"/>
            <a:chExt cx="3382560" cy="338256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2354" y="1605392"/>
              <a:ext cx="3382560" cy="3382560"/>
            </a:xfrm>
            <a:prstGeom prst="ellipse">
              <a:avLst/>
            </a:prstGeom>
            <a:ln w="28575" cap="rnd">
              <a:noFill/>
            </a:ln>
            <a:effectLst/>
          </p:spPr>
        </p:pic>
        <p:sp>
          <p:nvSpPr>
            <p:cNvPr id="5" name="Oval 4"/>
            <p:cNvSpPr/>
            <p:nvPr userDrawn="1"/>
          </p:nvSpPr>
          <p:spPr>
            <a:xfrm>
              <a:off x="1172354" y="1605392"/>
              <a:ext cx="3382560" cy="3374743"/>
            </a:xfrm>
            <a:prstGeom prst="ellipse">
              <a:avLst/>
            </a:prstGeom>
            <a:solidFill>
              <a:srgbClr val="1A3743">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gr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872516" y="2574181"/>
            <a:ext cx="5887991" cy="1203624"/>
          </a:xfrm>
        </p:spPr>
        <p:txBody>
          <a:bodyPr anchor="ctr">
            <a:normAutofit/>
          </a:bodyPr>
          <a:lstStyle>
            <a:lvl1pPr algn="l">
              <a:lnSpc>
                <a:spcPct val="100000"/>
              </a:lnSpc>
              <a:defRPr sz="4400" b="1" baseline="0">
                <a:solidFill>
                  <a:schemeClr val="bg1"/>
                </a:solidFill>
              </a:defRPr>
            </a:lvl1pPr>
          </a:lstStyle>
          <a:p>
            <a:r>
              <a:rPr lang="en-US"/>
              <a:t>CLICK TO </a:t>
            </a:r>
            <a:br>
              <a:rPr lang="en-US"/>
            </a:br>
            <a:r>
              <a:rPr lang="en-US"/>
              <a:t>INSERT TITLE</a:t>
            </a:r>
          </a:p>
        </p:txBody>
      </p:sp>
      <p:sp>
        <p:nvSpPr>
          <p:cNvPr id="26" name="Subtitle 2"/>
          <p:cNvSpPr>
            <a:spLocks noGrp="1"/>
          </p:cNvSpPr>
          <p:nvPr>
            <p:ph type="subTitle" idx="1" hasCustomPrompt="1"/>
          </p:nvPr>
        </p:nvSpPr>
        <p:spPr>
          <a:xfrm>
            <a:off x="4892056" y="3864700"/>
            <a:ext cx="5868452" cy="372288"/>
          </a:xfrm>
          <a:prstGeom prst="rect">
            <a:avLst/>
          </a:prstGeom>
        </p:spPr>
        <p:txBody>
          <a:bodyPr anchor="ctr"/>
          <a:lstStyle>
            <a:lvl1pPr marL="0" indent="0" algn="l">
              <a:buNone/>
              <a:defRPr sz="1900" spc="450" baseline="0">
                <a:solidFill>
                  <a:srgbClr val="5F737C"/>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a:t>
            </a:r>
          </a:p>
        </p:txBody>
      </p:sp>
      <p:sp>
        <p:nvSpPr>
          <p:cNvPr id="45" name="Oval 44"/>
          <p:cNvSpPr/>
          <p:nvPr userDrawn="1"/>
        </p:nvSpPr>
        <p:spPr>
          <a:xfrm>
            <a:off x="978623" y="1756509"/>
            <a:ext cx="3384569" cy="3395033"/>
          </a:xfrm>
          <a:prstGeom prst="ellipse">
            <a:avLst/>
          </a:prstGeom>
          <a:solidFill>
            <a:srgbClr val="314B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5F737C"/>
              </a:solidFill>
              <a:latin typeface="Arial Narrow" panose="020B0606020202030204" pitchFamily="34" charset="0"/>
            </a:endParaRPr>
          </a:p>
        </p:txBody>
      </p:sp>
      <p:sp>
        <p:nvSpPr>
          <p:cNvPr id="8" name="Oval 7"/>
          <p:cNvSpPr/>
          <p:nvPr userDrawn="1"/>
        </p:nvSpPr>
        <p:spPr>
          <a:xfrm>
            <a:off x="879230" y="1668585"/>
            <a:ext cx="3583354" cy="3583354"/>
          </a:xfrm>
          <a:prstGeom prst="ellipse">
            <a:avLst/>
          </a:prstGeom>
          <a:noFill/>
          <a:ln w="28575">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grpSp>
        <p:nvGrpSpPr>
          <p:cNvPr id="12" name="Group 11"/>
          <p:cNvGrpSpPr/>
          <p:nvPr userDrawn="1"/>
        </p:nvGrpSpPr>
        <p:grpSpPr>
          <a:xfrm>
            <a:off x="3864752" y="2160954"/>
            <a:ext cx="1019863" cy="1012998"/>
            <a:chOff x="3864752" y="2160954"/>
            <a:chExt cx="1019863" cy="1012998"/>
          </a:xfrm>
        </p:grpSpPr>
        <p:sp>
          <p:nvSpPr>
            <p:cNvPr id="11" name="Oval 10"/>
            <p:cNvSpPr/>
            <p:nvPr userDrawn="1"/>
          </p:nvSpPr>
          <p:spPr>
            <a:xfrm>
              <a:off x="3888154" y="2184401"/>
              <a:ext cx="996461" cy="976922"/>
            </a:xfrm>
            <a:prstGeom prst="ellipse">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Arial Narrow" panose="020B0606020202030204" pitchFamily="34" charset="0"/>
              </a:endParaRPr>
            </a:p>
          </p:txBody>
        </p:sp>
        <p:grpSp>
          <p:nvGrpSpPr>
            <p:cNvPr id="34" name="Group 33"/>
            <p:cNvGrpSpPr/>
            <p:nvPr userDrawn="1"/>
          </p:nvGrpSpPr>
          <p:grpSpPr>
            <a:xfrm>
              <a:off x="3864752" y="2160954"/>
              <a:ext cx="1010954" cy="1012998"/>
              <a:chOff x="3657643" y="1923598"/>
              <a:chExt cx="1251731" cy="1254262"/>
            </a:xfrm>
          </p:grpSpPr>
          <p:sp>
            <p:nvSpPr>
              <p:cNvPr id="39" name="Freeform 6"/>
              <p:cNvSpPr>
                <a:spLocks/>
              </p:cNvSpPr>
              <p:nvPr userDrawn="1"/>
            </p:nvSpPr>
            <p:spPr bwMode="auto">
              <a:xfrm>
                <a:off x="3848971" y="1923598"/>
                <a:ext cx="1060403" cy="1152017"/>
              </a:xfrm>
              <a:custGeom>
                <a:avLst/>
                <a:gdLst>
                  <a:gd name="T0" fmla="*/ 0 w 881"/>
                  <a:gd name="T1" fmla="*/ 185 h 958"/>
                  <a:gd name="T2" fmla="*/ 513 w 881"/>
                  <a:gd name="T3" fmla="*/ 56 h 958"/>
                  <a:gd name="T4" fmla="*/ 864 w 881"/>
                  <a:gd name="T5" fmla="*/ 496 h 958"/>
                  <a:gd name="T6" fmla="*/ 621 w 881"/>
                  <a:gd name="T7" fmla="*/ 958 h 958"/>
                  <a:gd name="T8" fmla="*/ 565 w 881"/>
                  <a:gd name="T9" fmla="*/ 384 h 958"/>
                  <a:gd name="T10" fmla="*/ 0 w 881"/>
                  <a:gd name="T11" fmla="*/ 185 h 958"/>
                </a:gdLst>
                <a:ahLst/>
                <a:cxnLst>
                  <a:cxn ang="0">
                    <a:pos x="T0" y="T1"/>
                  </a:cxn>
                  <a:cxn ang="0">
                    <a:pos x="T2" y="T3"/>
                  </a:cxn>
                  <a:cxn ang="0">
                    <a:pos x="T4" y="T5"/>
                  </a:cxn>
                  <a:cxn ang="0">
                    <a:pos x="T6" y="T7"/>
                  </a:cxn>
                  <a:cxn ang="0">
                    <a:pos x="T8" y="T9"/>
                  </a:cxn>
                  <a:cxn ang="0">
                    <a:pos x="T10" y="T11"/>
                  </a:cxn>
                </a:cxnLst>
                <a:rect l="0" t="0" r="r" b="b"/>
                <a:pathLst>
                  <a:path w="881" h="958">
                    <a:moveTo>
                      <a:pt x="0" y="185"/>
                    </a:moveTo>
                    <a:cubicBezTo>
                      <a:pt x="160" y="42"/>
                      <a:pt x="326" y="0"/>
                      <a:pt x="513" y="56"/>
                    </a:cubicBezTo>
                    <a:cubicBezTo>
                      <a:pt x="710" y="115"/>
                      <a:pt x="844" y="285"/>
                      <a:pt x="864" y="496"/>
                    </a:cubicBezTo>
                    <a:cubicBezTo>
                      <a:pt x="881" y="679"/>
                      <a:pt x="783" y="871"/>
                      <a:pt x="621" y="958"/>
                    </a:cubicBezTo>
                    <a:cubicBezTo>
                      <a:pt x="593" y="770"/>
                      <a:pt x="589" y="582"/>
                      <a:pt x="565" y="384"/>
                    </a:cubicBezTo>
                    <a:cubicBezTo>
                      <a:pt x="386" y="321"/>
                      <a:pt x="202" y="256"/>
                      <a:pt x="0" y="185"/>
                    </a:cubicBezTo>
                    <a:close/>
                  </a:path>
                </a:pathLst>
              </a:custGeom>
              <a:solidFill>
                <a:srgbClr val="E6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40" name="Freeform 7"/>
              <p:cNvSpPr>
                <a:spLocks/>
              </p:cNvSpPr>
              <p:nvPr userDrawn="1"/>
            </p:nvSpPr>
            <p:spPr bwMode="auto">
              <a:xfrm>
                <a:off x="3657643" y="2389264"/>
                <a:ext cx="663069" cy="788596"/>
              </a:xfrm>
              <a:custGeom>
                <a:avLst/>
                <a:gdLst>
                  <a:gd name="T0" fmla="*/ 43 w 551"/>
                  <a:gd name="T1" fmla="*/ 0 h 656"/>
                  <a:gd name="T2" fmla="*/ 506 w 551"/>
                  <a:gd name="T3" fmla="*/ 162 h 656"/>
                  <a:gd name="T4" fmla="*/ 551 w 551"/>
                  <a:gd name="T5" fmla="*/ 644 h 656"/>
                  <a:gd name="T6" fmla="*/ 133 w 551"/>
                  <a:gd name="T7" fmla="*/ 464 h 656"/>
                  <a:gd name="T8" fmla="*/ 43 w 551"/>
                  <a:gd name="T9" fmla="*/ 0 h 656"/>
                </a:gdLst>
                <a:ahLst/>
                <a:cxnLst>
                  <a:cxn ang="0">
                    <a:pos x="T0" y="T1"/>
                  </a:cxn>
                  <a:cxn ang="0">
                    <a:pos x="T2" y="T3"/>
                  </a:cxn>
                  <a:cxn ang="0">
                    <a:pos x="T4" y="T5"/>
                  </a:cxn>
                  <a:cxn ang="0">
                    <a:pos x="T6" y="T7"/>
                  </a:cxn>
                  <a:cxn ang="0">
                    <a:pos x="T8" y="T9"/>
                  </a:cxn>
                </a:cxnLst>
                <a:rect l="0" t="0" r="r" b="b"/>
                <a:pathLst>
                  <a:path w="551" h="656">
                    <a:moveTo>
                      <a:pt x="43" y="0"/>
                    </a:moveTo>
                    <a:cubicBezTo>
                      <a:pt x="200" y="55"/>
                      <a:pt x="350" y="107"/>
                      <a:pt x="506" y="162"/>
                    </a:cubicBezTo>
                    <a:cubicBezTo>
                      <a:pt x="530" y="320"/>
                      <a:pt x="531" y="479"/>
                      <a:pt x="551" y="644"/>
                    </a:cubicBezTo>
                    <a:cubicBezTo>
                      <a:pt x="375" y="656"/>
                      <a:pt x="239" y="592"/>
                      <a:pt x="133" y="464"/>
                    </a:cubicBezTo>
                    <a:cubicBezTo>
                      <a:pt x="22" y="329"/>
                      <a:pt x="0" y="175"/>
                      <a:pt x="43" y="0"/>
                    </a:cubicBezTo>
                    <a:close/>
                  </a:path>
                </a:pathLst>
              </a:custGeom>
              <a:solidFill>
                <a:srgbClr val="E6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pSp>
      </p:grpSp>
    </p:spTree>
    <p:extLst>
      <p:ext uri="{BB962C8B-B14F-4D97-AF65-F5344CB8AC3E}">
        <p14:creationId xmlns:p14="http://schemas.microsoft.com/office/powerpoint/2010/main" val="297466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itle 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AF51A62C-E253-07FF-FADC-8A099AD6DCEC}"/>
              </a:ext>
            </a:extLst>
          </p:cNvPr>
          <p:cNvSpPr>
            <a:spLocks noGrp="1"/>
          </p:cNvSpPr>
          <p:nvPr>
            <p:ph type="pic" idx="13" hasCustomPrompt="1"/>
          </p:nvPr>
        </p:nvSpPr>
        <p:spPr>
          <a:xfrm>
            <a:off x="2812161" y="-1481"/>
            <a:ext cx="9382942" cy="6334908"/>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275320 w 2064054"/>
              <a:gd name="connsiteY0" fmla="*/ 4650487 h 5547212"/>
              <a:gd name="connsiteX1" fmla="*/ 249272 w 2064054"/>
              <a:gd name="connsiteY1" fmla="*/ 0 h 5547212"/>
              <a:gd name="connsiteX2" fmla="*/ 2064054 w 2064054"/>
              <a:gd name="connsiteY2" fmla="*/ 4650487 h 5547212"/>
              <a:gd name="connsiteX3" fmla="*/ 1169687 w 2064054"/>
              <a:gd name="connsiteY3" fmla="*/ 5547122 h 5547212"/>
              <a:gd name="connsiteX4" fmla="*/ 275320 w 2064054"/>
              <a:gd name="connsiteY4" fmla="*/ 4650487 h 5547212"/>
              <a:gd name="connsiteX0" fmla="*/ 745887 w 10084437"/>
              <a:gd name="connsiteY0" fmla="*/ 5132351 h 6352035"/>
              <a:gd name="connsiteX1" fmla="*/ 719839 w 10084437"/>
              <a:gd name="connsiteY1" fmla="*/ 481864 h 6352035"/>
              <a:gd name="connsiteX2" fmla="*/ 10084437 w 10084437"/>
              <a:gd name="connsiteY2" fmla="*/ 482146 h 6352035"/>
              <a:gd name="connsiteX3" fmla="*/ 1640254 w 10084437"/>
              <a:gd name="connsiteY3" fmla="*/ 6028986 h 6352035"/>
              <a:gd name="connsiteX4" fmla="*/ 745887 w 10084437"/>
              <a:gd name="connsiteY4" fmla="*/ 5132351 h 6352035"/>
              <a:gd name="connsiteX0" fmla="*/ 2392996 w 9638052"/>
              <a:gd name="connsiteY0" fmla="*/ 5537406 h 6503399"/>
              <a:gd name="connsiteX1" fmla="*/ 273454 w 9638052"/>
              <a:gd name="connsiteY1" fmla="*/ 507925 h 6503399"/>
              <a:gd name="connsiteX2" fmla="*/ 9638052 w 9638052"/>
              <a:gd name="connsiteY2" fmla="*/ 508207 h 6503399"/>
              <a:gd name="connsiteX3" fmla="*/ 1193869 w 9638052"/>
              <a:gd name="connsiteY3" fmla="*/ 6055047 h 6503399"/>
              <a:gd name="connsiteX4" fmla="*/ 2392996 w 9638052"/>
              <a:gd name="connsiteY4" fmla="*/ 5537406 h 6503399"/>
              <a:gd name="connsiteX0" fmla="*/ 2510269 w 9986858"/>
              <a:gd name="connsiteY0" fmla="*/ 5537406 h 5644870"/>
              <a:gd name="connsiteX1" fmla="*/ 390727 w 9986858"/>
              <a:gd name="connsiteY1" fmla="*/ 507925 h 5644870"/>
              <a:gd name="connsiteX2" fmla="*/ 9755325 w 9986858"/>
              <a:gd name="connsiteY2" fmla="*/ 508207 h 5644870"/>
              <a:gd name="connsiteX3" fmla="*/ 9300111 w 9986858"/>
              <a:gd name="connsiteY3" fmla="*/ 3678810 h 5644870"/>
              <a:gd name="connsiteX4" fmla="*/ 2510269 w 9986858"/>
              <a:gd name="connsiteY4" fmla="*/ 5537406 h 5644870"/>
              <a:gd name="connsiteX0" fmla="*/ 2510269 w 9755325"/>
              <a:gd name="connsiteY0" fmla="*/ 5537406 h 5646107"/>
              <a:gd name="connsiteX1" fmla="*/ 390727 w 9755325"/>
              <a:gd name="connsiteY1" fmla="*/ 507925 h 5646107"/>
              <a:gd name="connsiteX2" fmla="*/ 9755325 w 9755325"/>
              <a:gd name="connsiteY2" fmla="*/ 508207 h 5646107"/>
              <a:gd name="connsiteX3" fmla="*/ 9300111 w 9755325"/>
              <a:gd name="connsiteY3" fmla="*/ 3678810 h 5646107"/>
              <a:gd name="connsiteX4" fmla="*/ 2510269 w 9755325"/>
              <a:gd name="connsiteY4" fmla="*/ 5537406 h 5646107"/>
              <a:gd name="connsiteX0" fmla="*/ 2519153 w 9816026"/>
              <a:gd name="connsiteY0" fmla="*/ 5537406 h 5616363"/>
              <a:gd name="connsiteX1" fmla="*/ 399611 w 9816026"/>
              <a:gd name="connsiteY1" fmla="*/ 507925 h 5616363"/>
              <a:gd name="connsiteX2" fmla="*/ 9764209 w 9816026"/>
              <a:gd name="connsiteY2" fmla="*/ 508207 h 5616363"/>
              <a:gd name="connsiteX3" fmla="*/ 9748148 w 9816026"/>
              <a:gd name="connsiteY3" fmla="*/ 3359973 h 5616363"/>
              <a:gd name="connsiteX4" fmla="*/ 2519153 w 9816026"/>
              <a:gd name="connsiteY4" fmla="*/ 5537406 h 5616363"/>
              <a:gd name="connsiteX0" fmla="*/ 2519153 w 9764209"/>
              <a:gd name="connsiteY0" fmla="*/ 5537406 h 5616363"/>
              <a:gd name="connsiteX1" fmla="*/ 399611 w 9764209"/>
              <a:gd name="connsiteY1" fmla="*/ 507925 h 5616363"/>
              <a:gd name="connsiteX2" fmla="*/ 9764209 w 9764209"/>
              <a:gd name="connsiteY2" fmla="*/ 508207 h 5616363"/>
              <a:gd name="connsiteX3" fmla="*/ 9748148 w 9764209"/>
              <a:gd name="connsiteY3" fmla="*/ 3359973 h 5616363"/>
              <a:gd name="connsiteX4" fmla="*/ 2519153 w 9764209"/>
              <a:gd name="connsiteY4" fmla="*/ 5537406 h 5616363"/>
              <a:gd name="connsiteX0" fmla="*/ 2519153 w 9765848"/>
              <a:gd name="connsiteY0" fmla="*/ 5401030 h 5479987"/>
              <a:gd name="connsiteX1" fmla="*/ 399611 w 9765848"/>
              <a:gd name="connsiteY1" fmla="*/ 371549 h 5479987"/>
              <a:gd name="connsiteX2" fmla="*/ 9764209 w 9765848"/>
              <a:gd name="connsiteY2" fmla="*/ 371831 h 5479987"/>
              <a:gd name="connsiteX3" fmla="*/ 9748148 w 9765848"/>
              <a:gd name="connsiteY3" fmla="*/ 3223597 h 5479987"/>
              <a:gd name="connsiteX4" fmla="*/ 2519153 w 9765848"/>
              <a:gd name="connsiteY4" fmla="*/ 5401030 h 5479987"/>
              <a:gd name="connsiteX0" fmla="*/ 2689471 w 9936166"/>
              <a:gd name="connsiteY0" fmla="*/ 5029484 h 5108441"/>
              <a:gd name="connsiteX1" fmla="*/ 569929 w 9936166"/>
              <a:gd name="connsiteY1" fmla="*/ 3 h 5108441"/>
              <a:gd name="connsiteX2" fmla="*/ 9934527 w 9936166"/>
              <a:gd name="connsiteY2" fmla="*/ 285 h 5108441"/>
              <a:gd name="connsiteX3" fmla="*/ 9918466 w 9936166"/>
              <a:gd name="connsiteY3" fmla="*/ 2852051 h 5108441"/>
              <a:gd name="connsiteX4" fmla="*/ 2689471 w 9936166"/>
              <a:gd name="connsiteY4" fmla="*/ 5029484 h 5108441"/>
              <a:gd name="connsiteX0" fmla="*/ 5985132 w 9411801"/>
              <a:gd name="connsiteY0" fmla="*/ 6771779 h 6821529"/>
              <a:gd name="connsiteX1" fmla="*/ 45564 w 9411801"/>
              <a:gd name="connsiteY1" fmla="*/ 466951 h 6821529"/>
              <a:gd name="connsiteX2" fmla="*/ 9410162 w 9411801"/>
              <a:gd name="connsiteY2" fmla="*/ 467233 h 6821529"/>
              <a:gd name="connsiteX3" fmla="*/ 9394101 w 9411801"/>
              <a:gd name="connsiteY3" fmla="*/ 3318999 h 6821529"/>
              <a:gd name="connsiteX4" fmla="*/ 5985132 w 9411801"/>
              <a:gd name="connsiteY4" fmla="*/ 6771779 h 6821529"/>
              <a:gd name="connsiteX0" fmla="*/ 5981206 w 9407875"/>
              <a:gd name="connsiteY0" fmla="*/ 6771779 h 6821529"/>
              <a:gd name="connsiteX1" fmla="*/ 41638 w 9407875"/>
              <a:gd name="connsiteY1" fmla="*/ 466951 h 6821529"/>
              <a:gd name="connsiteX2" fmla="*/ 9406236 w 9407875"/>
              <a:gd name="connsiteY2" fmla="*/ 467233 h 6821529"/>
              <a:gd name="connsiteX3" fmla="*/ 9390175 w 9407875"/>
              <a:gd name="connsiteY3" fmla="*/ 3318999 h 6821529"/>
              <a:gd name="connsiteX4" fmla="*/ 5981206 w 9407875"/>
              <a:gd name="connsiteY4" fmla="*/ 6771779 h 6821529"/>
              <a:gd name="connsiteX0" fmla="*/ 5939568 w 9366237"/>
              <a:gd name="connsiteY0" fmla="*/ 6771779 h 6821529"/>
              <a:gd name="connsiteX1" fmla="*/ 0 w 9366237"/>
              <a:gd name="connsiteY1" fmla="*/ 466951 h 6821529"/>
              <a:gd name="connsiteX2" fmla="*/ 9364598 w 9366237"/>
              <a:gd name="connsiteY2" fmla="*/ 467233 h 6821529"/>
              <a:gd name="connsiteX3" fmla="*/ 9348537 w 9366237"/>
              <a:gd name="connsiteY3" fmla="*/ 3318999 h 6821529"/>
              <a:gd name="connsiteX4" fmla="*/ 5939568 w 9366237"/>
              <a:gd name="connsiteY4" fmla="*/ 6771779 h 6821529"/>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945846"/>
              <a:gd name="connsiteX1" fmla="*/ 0 w 10106919"/>
              <a:gd name="connsiteY1" fmla="*/ 591268 h 6945846"/>
              <a:gd name="connsiteX2" fmla="*/ 9412724 w 10106919"/>
              <a:gd name="connsiteY2" fmla="*/ 591550 h 6945846"/>
              <a:gd name="connsiteX3" fmla="*/ 9396663 w 10106919"/>
              <a:gd name="connsiteY3" fmla="*/ 3443316 h 6945846"/>
              <a:gd name="connsiteX4" fmla="*/ 5987694 w 10106919"/>
              <a:gd name="connsiteY4" fmla="*/ 6896096 h 694584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896096 h 6896096"/>
              <a:gd name="connsiteX1" fmla="*/ 0 w 10106919"/>
              <a:gd name="connsiteY1" fmla="*/ 591268 h 6896096"/>
              <a:gd name="connsiteX2" fmla="*/ 9412724 w 10106919"/>
              <a:gd name="connsiteY2" fmla="*/ 591550 h 6896096"/>
              <a:gd name="connsiteX3" fmla="*/ 9396663 w 10106919"/>
              <a:gd name="connsiteY3" fmla="*/ 3443316 h 6896096"/>
              <a:gd name="connsiteX4" fmla="*/ 5987694 w 10106919"/>
              <a:gd name="connsiteY4" fmla="*/ 6896096 h 6896096"/>
              <a:gd name="connsiteX0" fmla="*/ 5987694 w 10106919"/>
              <a:gd name="connsiteY0" fmla="*/ 6762563 h 6762563"/>
              <a:gd name="connsiteX1" fmla="*/ 0 w 10106919"/>
              <a:gd name="connsiteY1" fmla="*/ 457735 h 6762563"/>
              <a:gd name="connsiteX2" fmla="*/ 9412724 w 10106919"/>
              <a:gd name="connsiteY2" fmla="*/ 458017 h 6762563"/>
              <a:gd name="connsiteX3" fmla="*/ 9396663 w 10106919"/>
              <a:gd name="connsiteY3" fmla="*/ 3309783 h 6762563"/>
              <a:gd name="connsiteX4" fmla="*/ 5987694 w 10106919"/>
              <a:gd name="connsiteY4" fmla="*/ 6762563 h 6762563"/>
              <a:gd name="connsiteX0" fmla="*/ 5987694 w 9412724"/>
              <a:gd name="connsiteY0" fmla="*/ 6762563 h 6762563"/>
              <a:gd name="connsiteX1" fmla="*/ 0 w 9412724"/>
              <a:gd name="connsiteY1" fmla="*/ 457735 h 6762563"/>
              <a:gd name="connsiteX2" fmla="*/ 9412724 w 9412724"/>
              <a:gd name="connsiteY2" fmla="*/ 458017 h 6762563"/>
              <a:gd name="connsiteX3" fmla="*/ 9396663 w 9412724"/>
              <a:gd name="connsiteY3" fmla="*/ 3309783 h 6762563"/>
              <a:gd name="connsiteX4" fmla="*/ 5987694 w 9412724"/>
              <a:gd name="connsiteY4" fmla="*/ 6762563 h 6762563"/>
              <a:gd name="connsiteX0" fmla="*/ 5993709 w 9418739"/>
              <a:gd name="connsiteY0" fmla="*/ 6771601 h 6771601"/>
              <a:gd name="connsiteX1" fmla="*/ 0 w 9418739"/>
              <a:gd name="connsiteY1" fmla="*/ 454741 h 6771601"/>
              <a:gd name="connsiteX2" fmla="*/ 9418739 w 9418739"/>
              <a:gd name="connsiteY2" fmla="*/ 467055 h 6771601"/>
              <a:gd name="connsiteX3" fmla="*/ 9402678 w 9418739"/>
              <a:gd name="connsiteY3" fmla="*/ 3318821 h 6771601"/>
              <a:gd name="connsiteX4" fmla="*/ 5993709 w 9418739"/>
              <a:gd name="connsiteY4" fmla="*/ 6771601 h 6771601"/>
              <a:gd name="connsiteX0" fmla="*/ 5993709 w 9418739"/>
              <a:gd name="connsiteY0" fmla="*/ 6316860 h 6316860"/>
              <a:gd name="connsiteX1" fmla="*/ 0 w 9418739"/>
              <a:gd name="connsiteY1" fmla="*/ 0 h 6316860"/>
              <a:gd name="connsiteX2" fmla="*/ 9418739 w 9418739"/>
              <a:gd name="connsiteY2" fmla="*/ 12314 h 6316860"/>
              <a:gd name="connsiteX3" fmla="*/ 9402678 w 9418739"/>
              <a:gd name="connsiteY3" fmla="*/ 2864080 h 6316860"/>
              <a:gd name="connsiteX4" fmla="*/ 5993709 w 9418739"/>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2678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30771"/>
              <a:gd name="connsiteY0" fmla="*/ 6316860 h 6316860"/>
              <a:gd name="connsiteX1" fmla="*/ 0 w 9430771"/>
              <a:gd name="connsiteY1" fmla="*/ 0 h 6316860"/>
              <a:gd name="connsiteX2" fmla="*/ 9430771 w 9430771"/>
              <a:gd name="connsiteY2" fmla="*/ 6298 h 6316860"/>
              <a:gd name="connsiteX3" fmla="*/ 9408694 w 9430771"/>
              <a:gd name="connsiteY3" fmla="*/ 2864080 h 6316860"/>
              <a:gd name="connsiteX4" fmla="*/ 5993709 w 9430771"/>
              <a:gd name="connsiteY4" fmla="*/ 6316860 h 6316860"/>
              <a:gd name="connsiteX0" fmla="*/ 5993709 w 9409671"/>
              <a:gd name="connsiteY0" fmla="*/ 6316860 h 6316860"/>
              <a:gd name="connsiteX1" fmla="*/ 0 w 9409671"/>
              <a:gd name="connsiteY1" fmla="*/ 0 h 6316860"/>
              <a:gd name="connsiteX2" fmla="*/ 9388660 w 9409671"/>
              <a:gd name="connsiteY2" fmla="*/ 6298 h 6316860"/>
              <a:gd name="connsiteX3" fmla="*/ 9408694 w 9409671"/>
              <a:gd name="connsiteY3" fmla="*/ 2864080 h 6316860"/>
              <a:gd name="connsiteX4" fmla="*/ 5993709 w 9409671"/>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93709 w 9418739"/>
              <a:gd name="connsiteY0" fmla="*/ 6316860 h 6316860"/>
              <a:gd name="connsiteX1" fmla="*/ 0 w 9418739"/>
              <a:gd name="connsiteY1" fmla="*/ 0 h 6316860"/>
              <a:gd name="connsiteX2" fmla="*/ 9418739 w 9418739"/>
              <a:gd name="connsiteY2" fmla="*/ 282 h 6316860"/>
              <a:gd name="connsiteX3" fmla="*/ 9408694 w 9418739"/>
              <a:gd name="connsiteY3" fmla="*/ 2864080 h 6316860"/>
              <a:gd name="connsiteX4" fmla="*/ 5993709 w 9418739"/>
              <a:gd name="connsiteY4" fmla="*/ 6316860 h 6316860"/>
              <a:gd name="connsiteX0" fmla="*/ 5969645 w 9418739"/>
              <a:gd name="connsiteY0" fmla="*/ 6334908 h 6334908"/>
              <a:gd name="connsiteX1" fmla="*/ 0 w 9418739"/>
              <a:gd name="connsiteY1" fmla="*/ 0 h 6334908"/>
              <a:gd name="connsiteX2" fmla="*/ 9418739 w 9418739"/>
              <a:gd name="connsiteY2" fmla="*/ 282 h 6334908"/>
              <a:gd name="connsiteX3" fmla="*/ 9408694 w 9418739"/>
              <a:gd name="connsiteY3" fmla="*/ 2864080 h 6334908"/>
              <a:gd name="connsiteX4" fmla="*/ 5969645 w 9418739"/>
              <a:gd name="connsiteY4" fmla="*/ 6334908 h 6334908"/>
              <a:gd name="connsiteX0" fmla="*/ 5969645 w 9423581"/>
              <a:gd name="connsiteY0" fmla="*/ 6334908 h 6334908"/>
              <a:gd name="connsiteX1" fmla="*/ 0 w 9423581"/>
              <a:gd name="connsiteY1" fmla="*/ 0 h 6334908"/>
              <a:gd name="connsiteX2" fmla="*/ 9418739 w 9423581"/>
              <a:gd name="connsiteY2" fmla="*/ 282 h 6334908"/>
              <a:gd name="connsiteX3" fmla="*/ 9420774 w 9423581"/>
              <a:gd name="connsiteY3" fmla="*/ 2876111 h 6334908"/>
              <a:gd name="connsiteX4" fmla="*/ 5969645 w 9423581"/>
              <a:gd name="connsiteY4" fmla="*/ 6334908 h 6334908"/>
              <a:gd name="connsiteX0" fmla="*/ 5969645 w 9420774"/>
              <a:gd name="connsiteY0" fmla="*/ 6334908 h 6334908"/>
              <a:gd name="connsiteX1" fmla="*/ 0 w 9420774"/>
              <a:gd name="connsiteY1" fmla="*/ 0 h 6334908"/>
              <a:gd name="connsiteX2" fmla="*/ 9418739 w 9420774"/>
              <a:gd name="connsiteY2" fmla="*/ 282 h 6334908"/>
              <a:gd name="connsiteX3" fmla="*/ 9420774 w 9420774"/>
              <a:gd name="connsiteY3" fmla="*/ 2876111 h 6334908"/>
              <a:gd name="connsiteX4" fmla="*/ 5969645 w 9420774"/>
              <a:gd name="connsiteY4" fmla="*/ 6334908 h 6334908"/>
              <a:gd name="connsiteX0" fmla="*/ 5969645 w 9420774"/>
              <a:gd name="connsiteY0" fmla="*/ 6334908 h 6334908"/>
              <a:gd name="connsiteX1" fmla="*/ 0 w 9420774"/>
              <a:gd name="connsiteY1" fmla="*/ 0 h 6334908"/>
              <a:gd name="connsiteX2" fmla="*/ 9418739 w 9420774"/>
              <a:gd name="connsiteY2" fmla="*/ 282 h 6334908"/>
              <a:gd name="connsiteX3" fmla="*/ 9420774 w 9420774"/>
              <a:gd name="connsiteY3" fmla="*/ 2876111 h 6334908"/>
              <a:gd name="connsiteX4" fmla="*/ 5969645 w 9420774"/>
              <a:gd name="connsiteY4" fmla="*/ 6334908 h 6334908"/>
              <a:gd name="connsiteX0" fmla="*/ 5969645 w 9421853"/>
              <a:gd name="connsiteY0" fmla="*/ 6334908 h 6334908"/>
              <a:gd name="connsiteX1" fmla="*/ 0 w 9421853"/>
              <a:gd name="connsiteY1" fmla="*/ 0 h 6334908"/>
              <a:gd name="connsiteX2" fmla="*/ 9418739 w 9421853"/>
              <a:gd name="connsiteY2" fmla="*/ 282 h 6334908"/>
              <a:gd name="connsiteX3" fmla="*/ 9420774 w 9421853"/>
              <a:gd name="connsiteY3" fmla="*/ 2876111 h 6334908"/>
              <a:gd name="connsiteX4" fmla="*/ 5969645 w 9421853"/>
              <a:gd name="connsiteY4" fmla="*/ 6334908 h 6334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853" h="6334908">
                <a:moveTo>
                  <a:pt x="5969645" y="6334908"/>
                </a:moveTo>
                <a:cubicBezTo>
                  <a:pt x="4952978" y="5366273"/>
                  <a:pt x="1101552" y="1098883"/>
                  <a:pt x="0" y="0"/>
                </a:cubicBezTo>
                <a:lnTo>
                  <a:pt x="9418739" y="282"/>
                </a:lnTo>
                <a:cubicBezTo>
                  <a:pt x="9414755" y="1426117"/>
                  <a:pt x="9425101" y="2031895"/>
                  <a:pt x="9420774" y="2876111"/>
                </a:cubicBezTo>
                <a:cubicBezTo>
                  <a:pt x="8508037" y="3786499"/>
                  <a:pt x="6986313" y="5402554"/>
                  <a:pt x="5969645" y="6334908"/>
                </a:cubicBezTo>
                <a:close/>
              </a:path>
            </a:pathLst>
          </a:custGeom>
          <a:solidFill>
            <a:schemeClr val="bg1">
              <a:lumMod val="95000"/>
            </a:schemeClr>
          </a:solidFill>
        </p:spPr>
        <p:txBody>
          <a:bodyPr/>
          <a:lstStyle>
            <a:lvl1pPr marL="0" indent="0">
              <a:buNone/>
              <a:defRPr sz="1800">
                <a:solidFill>
                  <a:schemeClr val="tx1"/>
                </a:solidFill>
              </a:defRPr>
            </a:lvl1pPr>
          </a:lstStyle>
          <a:p>
            <a:r>
              <a:rPr lang="en-US"/>
              <a:t>  </a:t>
            </a:r>
          </a:p>
          <a:p>
            <a:endParaRPr lang="en-US"/>
          </a:p>
          <a:p>
            <a:endParaRPr lang="en-US"/>
          </a:p>
          <a:p>
            <a:endParaRPr lang="en-US"/>
          </a:p>
          <a:p>
            <a:endParaRPr lang="en-US"/>
          </a:p>
          <a:p>
            <a:endParaRPr lang="en-US"/>
          </a:p>
          <a:p>
            <a:endParaRPr lang="en-US"/>
          </a:p>
          <a:p>
            <a:endParaRPr lang="en-US"/>
          </a:p>
          <a:p>
            <a:endParaRPr lang="en-US"/>
          </a:p>
          <a:p>
            <a:r>
              <a:rPr lang="en-US"/>
              <a:t>                                                                         Click to insert picture</a:t>
            </a:r>
          </a:p>
        </p:txBody>
      </p:sp>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691542" y="4561291"/>
            <a:ext cx="5887991" cy="1203624"/>
          </a:xfrm>
        </p:spPr>
        <p:txBody>
          <a:bodyPr anchor="ctr">
            <a:normAutofit/>
          </a:bodyPr>
          <a:lstStyle>
            <a:lvl1pPr algn="l">
              <a:lnSpc>
                <a:spcPct val="100000"/>
              </a:lnSpc>
              <a:defRPr sz="4400" b="1" baseline="0">
                <a:solidFill>
                  <a:srgbClr val="57595C"/>
                </a:solidFill>
                <a:latin typeface="Arial Narrow" panose="020B0606020202030204" pitchFamily="34" charset="0"/>
              </a:defRPr>
            </a:lvl1pPr>
          </a:lstStyle>
          <a:p>
            <a:r>
              <a:rPr lang="en-US"/>
              <a:t>CLICK TO </a:t>
            </a:r>
            <a:br>
              <a:rPr lang="en-US"/>
            </a:br>
            <a:r>
              <a:rPr lang="en-US"/>
              <a:t>INSERT TITLE</a:t>
            </a:r>
          </a:p>
        </p:txBody>
      </p:sp>
      <p:pic>
        <p:nvPicPr>
          <p:cNvPr id="6" name="Picture 5">
            <a:extLst>
              <a:ext uri="{FF2B5EF4-FFF2-40B4-BE49-F238E27FC236}">
                <a16:creationId xmlns:a16="http://schemas.microsoft.com/office/drawing/2014/main" id="{A95798AA-5A53-68FB-85F6-8CF04353F8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043" t="27259" r="12659" b="24693"/>
          <a:stretch/>
        </p:blipFill>
        <p:spPr>
          <a:xfrm>
            <a:off x="10353515" y="6091684"/>
            <a:ext cx="1714160" cy="559605"/>
          </a:xfrm>
          <a:prstGeom prst="rect">
            <a:avLst/>
          </a:prstGeom>
        </p:spPr>
      </p:pic>
    </p:spTree>
    <p:extLst>
      <p:ext uri="{BB962C8B-B14F-4D97-AF65-F5344CB8AC3E}">
        <p14:creationId xmlns:p14="http://schemas.microsoft.com/office/powerpoint/2010/main" val="2079783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itle Slide">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DF22D5AF-EBB1-46E2-A2C8-B626E6908A6C}"/>
              </a:ext>
            </a:extLst>
          </p:cNvPr>
          <p:cNvSpPr>
            <a:spLocks noGrp="1"/>
          </p:cNvSpPr>
          <p:nvPr>
            <p:ph type="ctrTitle" hasCustomPrompt="1"/>
          </p:nvPr>
        </p:nvSpPr>
        <p:spPr>
          <a:xfrm>
            <a:off x="4367190" y="2858822"/>
            <a:ext cx="5366110" cy="1203624"/>
          </a:xfrm>
        </p:spPr>
        <p:txBody>
          <a:bodyPr anchor="ctr">
            <a:normAutofit/>
          </a:bodyPr>
          <a:lstStyle>
            <a:lvl1pPr algn="l">
              <a:lnSpc>
                <a:spcPct val="100000"/>
              </a:lnSpc>
              <a:defRPr sz="4400" b="1" baseline="0">
                <a:solidFill>
                  <a:srgbClr val="57595C"/>
                </a:solidFill>
                <a:latin typeface="Arial Narrow" panose="020B0606020202030204" pitchFamily="34" charset="0"/>
              </a:defRPr>
            </a:lvl1pPr>
          </a:lstStyle>
          <a:p>
            <a:r>
              <a:rPr lang="en-US"/>
              <a:t>CLICK TO </a:t>
            </a:r>
            <a:br>
              <a:rPr lang="en-US"/>
            </a:br>
            <a:r>
              <a:rPr lang="en-US"/>
              <a:t>INSERT TITLE</a:t>
            </a:r>
          </a:p>
        </p:txBody>
      </p:sp>
      <p:sp>
        <p:nvSpPr>
          <p:cNvPr id="3" name="Freeform: Shape 2">
            <a:extLst>
              <a:ext uri="{FF2B5EF4-FFF2-40B4-BE49-F238E27FC236}">
                <a16:creationId xmlns:a16="http://schemas.microsoft.com/office/drawing/2014/main" id="{6DE9C995-BAAD-ED5E-451F-583EE8604B48}"/>
              </a:ext>
            </a:extLst>
          </p:cNvPr>
          <p:cNvSpPr/>
          <p:nvPr userDrawn="1"/>
        </p:nvSpPr>
        <p:spPr>
          <a:xfrm rot="5400000">
            <a:off x="-890743" y="1930590"/>
            <a:ext cx="6857999" cy="2996820"/>
          </a:xfrm>
          <a:custGeom>
            <a:avLst/>
            <a:gdLst>
              <a:gd name="connsiteX0" fmla="*/ 0 w 6857999"/>
              <a:gd name="connsiteY0" fmla="*/ 2996820 h 2996820"/>
              <a:gd name="connsiteX1" fmla="*/ 0 w 6857999"/>
              <a:gd name="connsiteY1" fmla="*/ 2595838 h 2996820"/>
              <a:gd name="connsiteX2" fmla="*/ 3514725 w 6857999"/>
              <a:gd name="connsiteY2" fmla="*/ 0 h 2996820"/>
              <a:gd name="connsiteX3" fmla="*/ 6857999 w 6857999"/>
              <a:gd name="connsiteY3" fmla="*/ 2469211 h 2996820"/>
              <a:gd name="connsiteX4" fmla="*/ 6857999 w 6857999"/>
              <a:gd name="connsiteY4" fmla="*/ 2996820 h 299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999" h="2996820">
                <a:moveTo>
                  <a:pt x="0" y="2996820"/>
                </a:moveTo>
                <a:lnTo>
                  <a:pt x="0" y="2595838"/>
                </a:lnTo>
                <a:lnTo>
                  <a:pt x="3514725" y="0"/>
                </a:lnTo>
                <a:lnTo>
                  <a:pt x="6857999" y="2469211"/>
                </a:lnTo>
                <a:lnTo>
                  <a:pt x="6857999" y="299682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pic>
        <p:nvPicPr>
          <p:cNvPr id="6" name="Picture 5">
            <a:extLst>
              <a:ext uri="{FF2B5EF4-FFF2-40B4-BE49-F238E27FC236}">
                <a16:creationId xmlns:a16="http://schemas.microsoft.com/office/drawing/2014/main" id="{E4589767-1760-E1F8-9804-E993904E6D13}"/>
              </a:ext>
            </a:extLst>
          </p:cNvPr>
          <p:cNvPicPr>
            <a:picLocks noChangeAspect="1"/>
          </p:cNvPicPr>
          <p:nvPr userDrawn="1"/>
        </p:nvPicPr>
        <p:blipFill rotWithShape="1">
          <a:blip r:embed="rId2" cstate="print">
            <a:biLevel thresh="25000"/>
            <a:alphaModFix amt="71000"/>
            <a:extLst>
              <a:ext uri="{28A0092B-C50C-407E-A947-70E740481C1C}">
                <a14:useLocalDpi xmlns:a14="http://schemas.microsoft.com/office/drawing/2010/main"/>
              </a:ext>
            </a:extLst>
          </a:blip>
          <a:srcRect l="47755" t="6268" b="6627"/>
          <a:stretch/>
        </p:blipFill>
        <p:spPr>
          <a:xfrm>
            <a:off x="0" y="-1"/>
            <a:ext cx="2369736" cy="6858000"/>
          </a:xfrm>
          <a:prstGeom prst="rect">
            <a:avLst/>
          </a:prstGeom>
        </p:spPr>
      </p:pic>
      <p:sp>
        <p:nvSpPr>
          <p:cNvPr id="5" name="Picture Placeholder 2">
            <a:extLst>
              <a:ext uri="{FF2B5EF4-FFF2-40B4-BE49-F238E27FC236}">
                <a16:creationId xmlns:a16="http://schemas.microsoft.com/office/drawing/2014/main" id="{5F7D7D91-103F-234D-BCDD-CA885E3AC22D}"/>
              </a:ext>
            </a:extLst>
          </p:cNvPr>
          <p:cNvSpPr>
            <a:spLocks noGrp="1"/>
          </p:cNvSpPr>
          <p:nvPr>
            <p:ph type="pic" idx="13"/>
          </p:nvPr>
        </p:nvSpPr>
        <p:spPr>
          <a:xfrm>
            <a:off x="-5361" y="-13233"/>
            <a:ext cx="3813354" cy="6882347"/>
          </a:xfrm>
          <a:custGeom>
            <a:avLst/>
            <a:gdLst>
              <a:gd name="connsiteX0" fmla="*/ 0 w 1788734"/>
              <a:gd name="connsiteY0" fmla="*/ 896635 h 1793269"/>
              <a:gd name="connsiteX1" fmla="*/ 894367 w 1788734"/>
              <a:gd name="connsiteY1" fmla="*/ 0 h 1793269"/>
              <a:gd name="connsiteX2" fmla="*/ 1788734 w 1788734"/>
              <a:gd name="connsiteY2" fmla="*/ 896635 h 1793269"/>
              <a:gd name="connsiteX3" fmla="*/ 894367 w 1788734"/>
              <a:gd name="connsiteY3" fmla="*/ 1793270 h 1793269"/>
              <a:gd name="connsiteX4" fmla="*/ 0 w 1788734"/>
              <a:gd name="connsiteY4" fmla="*/ 896635 h 1793269"/>
              <a:gd name="connsiteX0" fmla="*/ 0 w 4670297"/>
              <a:gd name="connsiteY0" fmla="*/ 3149774 h 3254722"/>
              <a:gd name="connsiteX1" fmla="*/ 3775930 w 4670297"/>
              <a:gd name="connsiteY1" fmla="*/ 93470 h 3254722"/>
              <a:gd name="connsiteX2" fmla="*/ 4670297 w 4670297"/>
              <a:gd name="connsiteY2" fmla="*/ 990105 h 3254722"/>
              <a:gd name="connsiteX3" fmla="*/ 3775930 w 4670297"/>
              <a:gd name="connsiteY3" fmla="*/ 1886740 h 3254722"/>
              <a:gd name="connsiteX4" fmla="*/ 0 w 4670297"/>
              <a:gd name="connsiteY4" fmla="*/ 3149774 h 3254722"/>
              <a:gd name="connsiteX0" fmla="*/ 0 w 4670297"/>
              <a:gd name="connsiteY0" fmla="*/ 3149774 h 3149774"/>
              <a:gd name="connsiteX1" fmla="*/ 3775930 w 4670297"/>
              <a:gd name="connsiteY1" fmla="*/ 93470 h 3149774"/>
              <a:gd name="connsiteX2" fmla="*/ 4670297 w 4670297"/>
              <a:gd name="connsiteY2" fmla="*/ 990105 h 3149774"/>
              <a:gd name="connsiteX3" fmla="*/ 3775930 w 4670297"/>
              <a:gd name="connsiteY3" fmla="*/ 1886740 h 3149774"/>
              <a:gd name="connsiteX4" fmla="*/ 0 w 4670297"/>
              <a:gd name="connsiteY4" fmla="*/ 3149774 h 3149774"/>
              <a:gd name="connsiteX0" fmla="*/ 0 w 4670297"/>
              <a:gd name="connsiteY0" fmla="*/ 3149774 h 3149774"/>
              <a:gd name="connsiteX1" fmla="*/ 3775930 w 4670297"/>
              <a:gd name="connsiteY1" fmla="*/ 93470 h 3149774"/>
              <a:gd name="connsiteX2" fmla="*/ 4670297 w 4670297"/>
              <a:gd name="connsiteY2" fmla="*/ 990105 h 3149774"/>
              <a:gd name="connsiteX3" fmla="*/ 3565377 w 4670297"/>
              <a:gd name="connsiteY3" fmla="*/ 1982993 h 3149774"/>
              <a:gd name="connsiteX4" fmla="*/ 0 w 4670297"/>
              <a:gd name="connsiteY4" fmla="*/ 3149774 h 3149774"/>
              <a:gd name="connsiteX0" fmla="*/ 0 w 4670297"/>
              <a:gd name="connsiteY0" fmla="*/ 3149774 h 3318052"/>
              <a:gd name="connsiteX1" fmla="*/ 3775930 w 4670297"/>
              <a:gd name="connsiteY1" fmla="*/ 93470 h 3318052"/>
              <a:gd name="connsiteX2" fmla="*/ 4670297 w 4670297"/>
              <a:gd name="connsiteY2" fmla="*/ 990105 h 3318052"/>
              <a:gd name="connsiteX3" fmla="*/ 1339535 w 4670297"/>
              <a:gd name="connsiteY3" fmla="*/ 3162088 h 3318052"/>
              <a:gd name="connsiteX4" fmla="*/ 0 w 4670297"/>
              <a:gd name="connsiteY4" fmla="*/ 3149774 h 3318052"/>
              <a:gd name="connsiteX0" fmla="*/ 0 w 4670297"/>
              <a:gd name="connsiteY0" fmla="*/ 3149774 h 3171856"/>
              <a:gd name="connsiteX1" fmla="*/ 3775930 w 4670297"/>
              <a:gd name="connsiteY1" fmla="*/ 93470 h 3171856"/>
              <a:gd name="connsiteX2" fmla="*/ 4670297 w 4670297"/>
              <a:gd name="connsiteY2" fmla="*/ 990105 h 3171856"/>
              <a:gd name="connsiteX3" fmla="*/ 1339535 w 4670297"/>
              <a:gd name="connsiteY3" fmla="*/ 3162088 h 3171856"/>
              <a:gd name="connsiteX4" fmla="*/ 0 w 4670297"/>
              <a:gd name="connsiteY4" fmla="*/ 3149774 h 3171856"/>
              <a:gd name="connsiteX0" fmla="*/ 0 w 4676313"/>
              <a:gd name="connsiteY0" fmla="*/ 3188062 h 3188062"/>
              <a:gd name="connsiteX1" fmla="*/ 3781946 w 4676313"/>
              <a:gd name="connsiteY1" fmla="*/ 95664 h 3188062"/>
              <a:gd name="connsiteX2" fmla="*/ 4676313 w 4676313"/>
              <a:gd name="connsiteY2" fmla="*/ 992299 h 3188062"/>
              <a:gd name="connsiteX3" fmla="*/ 1345551 w 4676313"/>
              <a:gd name="connsiteY3" fmla="*/ 3164282 h 3188062"/>
              <a:gd name="connsiteX4" fmla="*/ 0 w 4676313"/>
              <a:gd name="connsiteY4" fmla="*/ 3188062 h 3188062"/>
              <a:gd name="connsiteX0" fmla="*/ 0 w 4676313"/>
              <a:gd name="connsiteY0" fmla="*/ 3188062 h 3191852"/>
              <a:gd name="connsiteX1" fmla="*/ 3781946 w 4676313"/>
              <a:gd name="connsiteY1" fmla="*/ 95664 h 3191852"/>
              <a:gd name="connsiteX2" fmla="*/ 4676313 w 4676313"/>
              <a:gd name="connsiteY2" fmla="*/ 992299 h 3191852"/>
              <a:gd name="connsiteX3" fmla="*/ 1327503 w 4676313"/>
              <a:gd name="connsiteY3" fmla="*/ 3176314 h 3191852"/>
              <a:gd name="connsiteX4" fmla="*/ 0 w 4676313"/>
              <a:gd name="connsiteY4" fmla="*/ 3188062 h 3191852"/>
              <a:gd name="connsiteX0" fmla="*/ 0 w 4676313"/>
              <a:gd name="connsiteY0" fmla="*/ 3188062 h 3188062"/>
              <a:gd name="connsiteX1" fmla="*/ 3781946 w 4676313"/>
              <a:gd name="connsiteY1" fmla="*/ 95664 h 3188062"/>
              <a:gd name="connsiteX2" fmla="*/ 4676313 w 4676313"/>
              <a:gd name="connsiteY2" fmla="*/ 992299 h 3188062"/>
              <a:gd name="connsiteX3" fmla="*/ 1327503 w 4676313"/>
              <a:gd name="connsiteY3" fmla="*/ 3176314 h 3188062"/>
              <a:gd name="connsiteX4" fmla="*/ 0 w 4676313"/>
              <a:gd name="connsiteY4" fmla="*/ 3188062 h 3188062"/>
              <a:gd name="connsiteX0" fmla="*/ 343411 w 5019724"/>
              <a:gd name="connsiteY0" fmla="*/ 6873285 h 6873285"/>
              <a:gd name="connsiteX1" fmla="*/ 347441 w 5019724"/>
              <a:gd name="connsiteY1" fmla="*/ 21019 h 6873285"/>
              <a:gd name="connsiteX2" fmla="*/ 5019724 w 5019724"/>
              <a:gd name="connsiteY2" fmla="*/ 4677522 h 6873285"/>
              <a:gd name="connsiteX3" fmla="*/ 1670914 w 5019724"/>
              <a:gd name="connsiteY3" fmla="*/ 6861537 h 6873285"/>
              <a:gd name="connsiteX4" fmla="*/ 343411 w 5019724"/>
              <a:gd name="connsiteY4" fmla="*/ 6873285 h 6873285"/>
              <a:gd name="connsiteX0" fmla="*/ 4034 w 4680347"/>
              <a:gd name="connsiteY0" fmla="*/ 6873285 h 6873285"/>
              <a:gd name="connsiteX1" fmla="*/ 8064 w 4680347"/>
              <a:gd name="connsiteY1" fmla="*/ 21019 h 6873285"/>
              <a:gd name="connsiteX2" fmla="*/ 4680347 w 4680347"/>
              <a:gd name="connsiteY2" fmla="*/ 4677522 h 6873285"/>
              <a:gd name="connsiteX3" fmla="*/ 1331537 w 4680347"/>
              <a:gd name="connsiteY3" fmla="*/ 6861537 h 6873285"/>
              <a:gd name="connsiteX4" fmla="*/ 4034 w 4680347"/>
              <a:gd name="connsiteY4" fmla="*/ 6873285 h 6873285"/>
              <a:gd name="connsiteX0" fmla="*/ 4034 w 5184668"/>
              <a:gd name="connsiteY0" fmla="*/ 6873285 h 6873285"/>
              <a:gd name="connsiteX1" fmla="*/ 8064 w 5184668"/>
              <a:gd name="connsiteY1" fmla="*/ 21019 h 6873285"/>
              <a:gd name="connsiteX2" fmla="*/ 4680347 w 5184668"/>
              <a:gd name="connsiteY2" fmla="*/ 4677522 h 6873285"/>
              <a:gd name="connsiteX3" fmla="*/ 4679628 w 5184668"/>
              <a:gd name="connsiteY3" fmla="*/ 4678724 h 6873285"/>
              <a:gd name="connsiteX4" fmla="*/ 1331537 w 5184668"/>
              <a:gd name="connsiteY4" fmla="*/ 6861537 h 6873285"/>
              <a:gd name="connsiteX5" fmla="*/ 4034 w 5184668"/>
              <a:gd name="connsiteY5" fmla="*/ 6873285 h 6873285"/>
              <a:gd name="connsiteX0" fmla="*/ 4034 w 5097313"/>
              <a:gd name="connsiteY0" fmla="*/ 6873285 h 6873285"/>
              <a:gd name="connsiteX1" fmla="*/ 8064 w 5097313"/>
              <a:gd name="connsiteY1" fmla="*/ 21019 h 6873285"/>
              <a:gd name="connsiteX2" fmla="*/ 4680347 w 5097313"/>
              <a:gd name="connsiteY2" fmla="*/ 4677522 h 6873285"/>
              <a:gd name="connsiteX3" fmla="*/ 4451028 w 5097313"/>
              <a:gd name="connsiteY3" fmla="*/ 5412650 h 6873285"/>
              <a:gd name="connsiteX4" fmla="*/ 1331537 w 5097313"/>
              <a:gd name="connsiteY4" fmla="*/ 6861537 h 6873285"/>
              <a:gd name="connsiteX5" fmla="*/ 4034 w 5097313"/>
              <a:gd name="connsiteY5" fmla="*/ 6873285 h 6873285"/>
              <a:gd name="connsiteX0" fmla="*/ 4034 w 4519240"/>
              <a:gd name="connsiteY0" fmla="*/ 7190437 h 7190437"/>
              <a:gd name="connsiteX1" fmla="*/ 8064 w 4519240"/>
              <a:gd name="connsiteY1" fmla="*/ 338171 h 7190437"/>
              <a:gd name="connsiteX2" fmla="*/ 1203220 w 4519240"/>
              <a:gd name="connsiteY2" fmla="*/ 314390 h 7190437"/>
              <a:gd name="connsiteX3" fmla="*/ 4451028 w 4519240"/>
              <a:gd name="connsiteY3" fmla="*/ 5729802 h 7190437"/>
              <a:gd name="connsiteX4" fmla="*/ 1331537 w 4519240"/>
              <a:gd name="connsiteY4" fmla="*/ 7178689 h 7190437"/>
              <a:gd name="connsiteX5" fmla="*/ 4034 w 451924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96980"/>
              <a:gd name="connsiteY0" fmla="*/ 7190437 h 7190437"/>
              <a:gd name="connsiteX1" fmla="*/ 8064 w 3896980"/>
              <a:gd name="connsiteY1" fmla="*/ 338171 h 7190437"/>
              <a:gd name="connsiteX2" fmla="*/ 1203220 w 3896980"/>
              <a:gd name="connsiteY2" fmla="*/ 314390 h 7190437"/>
              <a:gd name="connsiteX3" fmla="*/ 3813355 w 3896980"/>
              <a:gd name="connsiteY3" fmla="*/ 3846860 h 7190437"/>
              <a:gd name="connsiteX4" fmla="*/ 1331537 w 3896980"/>
              <a:gd name="connsiteY4" fmla="*/ 7178689 h 7190437"/>
              <a:gd name="connsiteX5" fmla="*/ 4034 w 3896980"/>
              <a:gd name="connsiteY5" fmla="*/ 7190437 h 7190437"/>
              <a:gd name="connsiteX0" fmla="*/ 4034 w 3885305"/>
              <a:gd name="connsiteY0" fmla="*/ 7190437 h 7190437"/>
              <a:gd name="connsiteX1" fmla="*/ 8064 w 3885305"/>
              <a:gd name="connsiteY1" fmla="*/ 338171 h 7190437"/>
              <a:gd name="connsiteX2" fmla="*/ 1203220 w 3885305"/>
              <a:gd name="connsiteY2" fmla="*/ 314390 h 7190437"/>
              <a:gd name="connsiteX3" fmla="*/ 3801323 w 3885305"/>
              <a:gd name="connsiteY3" fmla="*/ 3564118 h 7190437"/>
              <a:gd name="connsiteX4" fmla="*/ 1331537 w 3885305"/>
              <a:gd name="connsiteY4" fmla="*/ 7178689 h 7190437"/>
              <a:gd name="connsiteX5" fmla="*/ 4034 w 3885305"/>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0437"/>
              <a:gd name="connsiteX1" fmla="*/ 8064 w 3896979"/>
              <a:gd name="connsiteY1" fmla="*/ 338171 h 7190437"/>
              <a:gd name="connsiteX2" fmla="*/ 1203220 w 3896979"/>
              <a:gd name="connsiteY2" fmla="*/ 314390 h 7190437"/>
              <a:gd name="connsiteX3" fmla="*/ 3813354 w 3896979"/>
              <a:gd name="connsiteY3" fmla="*/ 3846860 h 7190437"/>
              <a:gd name="connsiteX4" fmla="*/ 1331537 w 3896979"/>
              <a:gd name="connsiteY4" fmla="*/ 7178689 h 7190437"/>
              <a:gd name="connsiteX5" fmla="*/ 4034 w 3896979"/>
              <a:gd name="connsiteY5" fmla="*/ 7190437 h 71904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96979"/>
              <a:gd name="connsiteY0" fmla="*/ 7190437 h 7196737"/>
              <a:gd name="connsiteX1" fmla="*/ 8064 w 3896979"/>
              <a:gd name="connsiteY1" fmla="*/ 338171 h 7196737"/>
              <a:gd name="connsiteX2" fmla="*/ 1203220 w 3896979"/>
              <a:gd name="connsiteY2" fmla="*/ 314390 h 7196737"/>
              <a:gd name="connsiteX3" fmla="*/ 3813354 w 3896979"/>
              <a:gd name="connsiteY3" fmla="*/ 3846860 h 7196737"/>
              <a:gd name="connsiteX4" fmla="*/ 1331537 w 3896979"/>
              <a:gd name="connsiteY4" fmla="*/ 7196737 h 7196737"/>
              <a:gd name="connsiteX5" fmla="*/ 4034 w 3896979"/>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190437 h 7196737"/>
              <a:gd name="connsiteX1" fmla="*/ 8064 w 3813354"/>
              <a:gd name="connsiteY1" fmla="*/ 338171 h 7196737"/>
              <a:gd name="connsiteX2" fmla="*/ 1203220 w 3813354"/>
              <a:gd name="connsiteY2" fmla="*/ 314390 h 7196737"/>
              <a:gd name="connsiteX3" fmla="*/ 3813354 w 3813354"/>
              <a:gd name="connsiteY3" fmla="*/ 3846860 h 7196737"/>
              <a:gd name="connsiteX4" fmla="*/ 1331537 w 3813354"/>
              <a:gd name="connsiteY4" fmla="*/ 7196737 h 7196737"/>
              <a:gd name="connsiteX5" fmla="*/ 4034 w 3813354"/>
              <a:gd name="connsiteY5" fmla="*/ 7190437 h 7196737"/>
              <a:gd name="connsiteX0" fmla="*/ 4034 w 3813354"/>
              <a:gd name="connsiteY0" fmla="*/ 7021771 h 7028071"/>
              <a:gd name="connsiteX1" fmla="*/ 8064 w 3813354"/>
              <a:gd name="connsiteY1" fmla="*/ 169505 h 7028071"/>
              <a:gd name="connsiteX2" fmla="*/ 1203220 w 3813354"/>
              <a:gd name="connsiteY2" fmla="*/ 145724 h 7028071"/>
              <a:gd name="connsiteX3" fmla="*/ 3813354 w 3813354"/>
              <a:gd name="connsiteY3" fmla="*/ 3678194 h 7028071"/>
              <a:gd name="connsiteX4" fmla="*/ 1331537 w 3813354"/>
              <a:gd name="connsiteY4" fmla="*/ 7028071 h 7028071"/>
              <a:gd name="connsiteX5" fmla="*/ 4034 w 3813354"/>
              <a:gd name="connsiteY5" fmla="*/ 7021771 h 7028071"/>
              <a:gd name="connsiteX0" fmla="*/ 4034 w 3813354"/>
              <a:gd name="connsiteY0" fmla="*/ 6876171 h 6882471"/>
              <a:gd name="connsiteX1" fmla="*/ 8064 w 3813354"/>
              <a:gd name="connsiteY1" fmla="*/ 23905 h 6882471"/>
              <a:gd name="connsiteX2" fmla="*/ 1203220 w 3813354"/>
              <a:gd name="connsiteY2" fmla="*/ 124 h 6882471"/>
              <a:gd name="connsiteX3" fmla="*/ 3813354 w 3813354"/>
              <a:gd name="connsiteY3" fmla="*/ 3532594 h 6882471"/>
              <a:gd name="connsiteX4" fmla="*/ 1331537 w 3813354"/>
              <a:gd name="connsiteY4" fmla="*/ 6882471 h 6882471"/>
              <a:gd name="connsiteX5" fmla="*/ 4034 w 3813354"/>
              <a:gd name="connsiteY5" fmla="*/ 6876171 h 6882471"/>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 name="connsiteX0" fmla="*/ 4034 w 3813354"/>
              <a:gd name="connsiteY0" fmla="*/ 6876047 h 6882347"/>
              <a:gd name="connsiteX1" fmla="*/ 8064 w 3813354"/>
              <a:gd name="connsiteY1" fmla="*/ 5733 h 6882347"/>
              <a:gd name="connsiteX2" fmla="*/ 1203220 w 3813354"/>
              <a:gd name="connsiteY2" fmla="*/ 0 h 6882347"/>
              <a:gd name="connsiteX3" fmla="*/ 3813354 w 3813354"/>
              <a:gd name="connsiteY3" fmla="*/ 3532470 h 6882347"/>
              <a:gd name="connsiteX4" fmla="*/ 1331537 w 3813354"/>
              <a:gd name="connsiteY4" fmla="*/ 6882347 h 6882347"/>
              <a:gd name="connsiteX5" fmla="*/ 4034 w 3813354"/>
              <a:gd name="connsiteY5" fmla="*/ 6876047 h 688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354" h="6882347">
                <a:moveTo>
                  <a:pt x="4034" y="6876047"/>
                </a:moveTo>
                <a:cubicBezTo>
                  <a:pt x="4034" y="6380849"/>
                  <a:pt x="-7316" y="1213904"/>
                  <a:pt x="8064" y="5733"/>
                </a:cubicBezTo>
                <a:lnTo>
                  <a:pt x="1203220" y="0"/>
                </a:lnTo>
                <a:cubicBezTo>
                  <a:pt x="1903608" y="896600"/>
                  <a:pt x="3258568" y="2813536"/>
                  <a:pt x="3813354" y="3532470"/>
                </a:cubicBezTo>
                <a:cubicBezTo>
                  <a:pt x="3363503" y="4215309"/>
                  <a:pt x="1900251" y="6089466"/>
                  <a:pt x="1331537" y="6882347"/>
                </a:cubicBezTo>
                <a:lnTo>
                  <a:pt x="4034" y="6876047"/>
                </a:lnTo>
                <a:close/>
              </a:path>
            </a:pathLst>
          </a:custGeom>
          <a:solidFill>
            <a:schemeClr val="bg1">
              <a:lumMod val="85000"/>
            </a:schemeClr>
          </a:solidFill>
        </p:spPr>
        <p:txBody>
          <a:bodyPr lIns="0" tIns="0" rIns="0" anchor="t" anchorCtr="0"/>
          <a:lstStyle>
            <a:lvl1pPr marL="0" indent="0" algn="ctr">
              <a:buNone/>
              <a:defRPr sz="100" baseline="0">
                <a:solidFill>
                  <a:schemeClr val="bg1">
                    <a:lumMod val="75000"/>
                  </a:schemeClr>
                </a:solidFill>
                <a:latin typeface="Arial Narrow" panose="020B06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endParaRPr lang="en-US"/>
          </a:p>
          <a:p>
            <a:endParaRPr lang="en-US"/>
          </a:p>
          <a:p>
            <a:endParaRPr lang="en-US"/>
          </a:p>
          <a:p>
            <a:endParaRPr lang="en-US"/>
          </a:p>
          <a:p>
            <a:endParaRPr lang="en-US"/>
          </a:p>
        </p:txBody>
      </p:sp>
      <p:pic>
        <p:nvPicPr>
          <p:cNvPr id="8" name="Picture 7">
            <a:extLst>
              <a:ext uri="{FF2B5EF4-FFF2-40B4-BE49-F238E27FC236}">
                <a16:creationId xmlns:a16="http://schemas.microsoft.com/office/drawing/2014/main" id="{9DB6BBB4-1024-31C7-A203-0651EACDB71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6043" t="27259" r="12659" b="24693"/>
          <a:stretch/>
        </p:blipFill>
        <p:spPr>
          <a:xfrm>
            <a:off x="10760507" y="6298298"/>
            <a:ext cx="1298002" cy="423746"/>
          </a:xfrm>
          <a:prstGeom prst="rect">
            <a:avLst/>
          </a:prstGeom>
        </p:spPr>
      </p:pic>
    </p:spTree>
    <p:extLst>
      <p:ext uri="{BB962C8B-B14F-4D97-AF65-F5344CB8AC3E}">
        <p14:creationId xmlns:p14="http://schemas.microsoft.com/office/powerpoint/2010/main" val="536319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568813"/>
          </a:xfrm>
          <a:prstGeom prst="rect">
            <a:avLst/>
          </a:prstGeom>
        </p:spPr>
        <p:txBody>
          <a:bodyPr vert="horz" lIns="91440" tIns="45720" rIns="91440" bIns="45720" rtlCol="0" anchor="ctr">
            <a:normAutofit/>
          </a:bodyPr>
          <a:lstStyle/>
          <a:p>
            <a:r>
              <a:rPr lang="en-US"/>
              <a:t>General Aimpoint</a:t>
            </a:r>
          </a:p>
        </p:txBody>
      </p:sp>
    </p:spTree>
    <p:extLst>
      <p:ext uri="{BB962C8B-B14F-4D97-AF65-F5344CB8AC3E}">
        <p14:creationId xmlns:p14="http://schemas.microsoft.com/office/powerpoint/2010/main" val="4177725378"/>
      </p:ext>
    </p:extLst>
  </p:cSld>
  <p:clrMap bg1="lt1" tx1="dk1" bg2="lt2" tx2="dk2" accent1="accent1" accent2="accent2" accent3="accent3" accent4="accent4" accent5="accent5" accent6="accent6" hlink="hlink" folHlink="folHlink"/>
  <p:sldLayoutIdLst>
    <p:sldLayoutId id="2147484082" r:id="rId1"/>
    <p:sldLayoutId id="2147484072" r:id="rId2"/>
    <p:sldLayoutId id="2147483981" r:id="rId3"/>
    <p:sldLayoutId id="2147484073" r:id="rId4"/>
    <p:sldLayoutId id="2147483980" r:id="rId5"/>
    <p:sldLayoutId id="2147484084" r:id="rId6"/>
    <p:sldLayoutId id="2147483956" r:id="rId7"/>
    <p:sldLayoutId id="2147484076" r:id="rId8"/>
    <p:sldLayoutId id="2147484075" r:id="rId9"/>
    <p:sldLayoutId id="2147483958" r:id="rId10"/>
    <p:sldLayoutId id="2147483960" r:id="rId11"/>
    <p:sldLayoutId id="2147483962" r:id="rId12"/>
    <p:sldLayoutId id="2147483963" r:id="rId13"/>
    <p:sldLayoutId id="2147483964" r:id="rId14"/>
    <p:sldLayoutId id="2147483965" r:id="rId15"/>
    <p:sldLayoutId id="2147484009" r:id="rId16"/>
    <p:sldLayoutId id="2147484088" r:id="rId17"/>
    <p:sldLayoutId id="2147484078" r:id="rId18"/>
    <p:sldLayoutId id="2147484085" r:id="rId19"/>
    <p:sldLayoutId id="2147484079" r:id="rId20"/>
    <p:sldLayoutId id="2147484086" r:id="rId21"/>
    <p:sldLayoutId id="2147484089" r:id="rId22"/>
    <p:sldLayoutId id="2147484087" r:id="rId23"/>
    <p:sldLayoutId id="2147483968" r:id="rId24"/>
    <p:sldLayoutId id="2147483967" r:id="rId25"/>
    <p:sldLayoutId id="2147483969" r:id="rId26"/>
    <p:sldLayoutId id="2147483971" r:id="rId27"/>
  </p:sldLayoutIdLst>
  <p:hf hdr="0" ftr="0" dt="0"/>
  <p:txStyles>
    <p:titleStyle>
      <a:lvl1pPr algn="l" defTabSz="914400" rtl="0" eaLnBrk="1" latinLnBrk="0" hangingPunct="1">
        <a:lnSpc>
          <a:spcPct val="90000"/>
        </a:lnSpc>
        <a:spcBef>
          <a:spcPct val="0"/>
        </a:spcBef>
        <a:buNone/>
        <a:defRPr lang="en-US" sz="3200" b="1" kern="1200" dirty="0">
          <a:solidFill>
            <a:srgbClr val="57595C"/>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568813"/>
          </a:xfrm>
          <a:prstGeom prst="rect">
            <a:avLst/>
          </a:prstGeom>
        </p:spPr>
        <p:txBody>
          <a:bodyPr vert="horz" lIns="91440" tIns="45720" rIns="91440" bIns="45720" rtlCol="0" anchor="ctr">
            <a:normAutofit/>
          </a:bodyPr>
          <a:lstStyle/>
          <a:p>
            <a:r>
              <a:rPr lang="en-US"/>
              <a:t>General Aimpoint</a:t>
            </a:r>
          </a:p>
        </p:txBody>
      </p:sp>
    </p:spTree>
    <p:extLst>
      <p:ext uri="{BB962C8B-B14F-4D97-AF65-F5344CB8AC3E}">
        <p14:creationId xmlns:p14="http://schemas.microsoft.com/office/powerpoint/2010/main" val="276767468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 id="2147484109" r:id="rId19"/>
    <p:sldLayoutId id="2147484110" r:id="rId20"/>
    <p:sldLayoutId id="2147484111" r:id="rId21"/>
    <p:sldLayoutId id="2147484112" r:id="rId22"/>
    <p:sldLayoutId id="2147484113" r:id="rId23"/>
    <p:sldLayoutId id="2147484114" r:id="rId24"/>
    <p:sldLayoutId id="2147484115" r:id="rId25"/>
    <p:sldLayoutId id="2147484116" r:id="rId26"/>
    <p:sldLayoutId id="2147484117" r:id="rId27"/>
  </p:sldLayoutIdLst>
  <p:hf hdr="0" ftr="0" dt="0"/>
  <p:txStyles>
    <p:titleStyle>
      <a:lvl1pPr algn="l" defTabSz="914400" rtl="0" eaLnBrk="1" latinLnBrk="0" hangingPunct="1">
        <a:lnSpc>
          <a:spcPct val="90000"/>
        </a:lnSpc>
        <a:spcBef>
          <a:spcPct val="0"/>
        </a:spcBef>
        <a:buNone/>
        <a:defRPr lang="en-US" sz="3200" b="1" kern="1200" dirty="0">
          <a:solidFill>
            <a:srgbClr val="57595C"/>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1.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chart" Target="../charts/chart22.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10.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F180DBF-9F1D-C4DC-F39E-57263D80A0F2}"/>
              </a:ext>
            </a:extLst>
          </p:cNvPr>
          <p:cNvSpPr>
            <a:spLocks noGrp="1"/>
          </p:cNvSpPr>
          <p:nvPr>
            <p:ph type="ctrTitle"/>
          </p:nvPr>
        </p:nvSpPr>
        <p:spPr>
          <a:xfrm>
            <a:off x="884582" y="4398731"/>
            <a:ext cx="5887991" cy="1203624"/>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8000" b="0" spc="150">
                <a:solidFill>
                  <a:schemeClr val="accent1">
                    <a:lumMod val="60000"/>
                    <a:lumOff val="40000"/>
                  </a:schemeClr>
                </a:solidFill>
              </a:rPr>
              <a:t>2023</a:t>
            </a:r>
            <a:r>
              <a:rPr lang="en-US" sz="4800" spc="150"/>
              <a:t> </a:t>
            </a:r>
            <a:br>
              <a:rPr lang="en-US" sz="4800" spc="150"/>
            </a:br>
            <a:r>
              <a:rPr lang="en-US" spc="150"/>
              <a:t>NAFB LISTENERSHIP </a:t>
            </a:r>
            <a:endParaRPr lang="en-US" sz="4800" spc="150"/>
          </a:p>
        </p:txBody>
      </p:sp>
      <p:pic>
        <p:nvPicPr>
          <p:cNvPr id="7" name="Picture Placeholder 6">
            <a:extLst>
              <a:ext uri="{FF2B5EF4-FFF2-40B4-BE49-F238E27FC236}">
                <a16:creationId xmlns:a16="http://schemas.microsoft.com/office/drawing/2014/main" id="{5581AA13-ABCF-B0A5-78F2-4C4FBB9D2532}"/>
              </a:ext>
            </a:extLst>
          </p:cNvPr>
          <p:cNvPicPr>
            <a:picLocks noGrp="1" noChangeAspect="1"/>
          </p:cNvPicPr>
          <p:nvPr>
            <p:ph type="pic" idx="13"/>
          </p:nvPr>
        </p:nvPicPr>
        <p:blipFill rotWithShape="1">
          <a:blip r:embed="rId2"/>
          <a:srcRect l="13" r="13"/>
          <a:stretch/>
        </p:blipFill>
        <p:spPr/>
      </p:pic>
      <p:cxnSp>
        <p:nvCxnSpPr>
          <p:cNvPr id="15" name="Straight Connector 14">
            <a:extLst>
              <a:ext uri="{FF2B5EF4-FFF2-40B4-BE49-F238E27FC236}">
                <a16:creationId xmlns:a16="http://schemas.microsoft.com/office/drawing/2014/main" id="{1118F75E-9139-A68D-3B17-B218EC7CDA79}"/>
              </a:ext>
            </a:extLst>
          </p:cNvPr>
          <p:cNvCxnSpPr>
            <a:cxnSpLocks/>
          </p:cNvCxnSpPr>
          <p:nvPr/>
        </p:nvCxnSpPr>
        <p:spPr>
          <a:xfrm>
            <a:off x="2368230" y="425"/>
            <a:ext cx="5962560" cy="6366301"/>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ECBA46B4-37FA-9815-554E-A67D03516730}"/>
              </a:ext>
            </a:extLst>
          </p:cNvPr>
          <p:cNvSpPr/>
          <p:nvPr/>
        </p:nvSpPr>
        <p:spPr>
          <a:xfrm rot="10800000">
            <a:off x="2773315" y="-15091"/>
            <a:ext cx="9456784" cy="6438201"/>
          </a:xfrm>
          <a:custGeom>
            <a:avLst/>
            <a:gdLst>
              <a:gd name="connsiteX0" fmla="*/ 9327948 w 9327948"/>
              <a:gd name="connsiteY0" fmla="*/ 6345164 h 6345164"/>
              <a:gd name="connsiteX1" fmla="*/ 0 w 9327948"/>
              <a:gd name="connsiteY1" fmla="*/ 6345164 h 6345164"/>
              <a:gd name="connsiteX2" fmla="*/ 0 w 9327948"/>
              <a:gd name="connsiteY2" fmla="*/ 3666654 h 6345164"/>
              <a:gd name="connsiteX3" fmla="*/ 3416199 w 9327948"/>
              <a:gd name="connsiteY3" fmla="*/ 0 h 6345164"/>
              <a:gd name="connsiteX0" fmla="*/ 9334452 w 9334452"/>
              <a:gd name="connsiteY0" fmla="*/ 6345164 h 6345164"/>
              <a:gd name="connsiteX1" fmla="*/ 6504 w 9334452"/>
              <a:gd name="connsiteY1" fmla="*/ 6345164 h 6345164"/>
              <a:gd name="connsiteX2" fmla="*/ 0 w 9334452"/>
              <a:gd name="connsiteY2" fmla="*/ 3647121 h 6345164"/>
              <a:gd name="connsiteX3" fmla="*/ 3422703 w 9334452"/>
              <a:gd name="connsiteY3" fmla="*/ 0 h 6345164"/>
              <a:gd name="connsiteX4" fmla="*/ 9334452 w 9334452"/>
              <a:gd name="connsiteY4" fmla="*/ 6345164 h 6345164"/>
              <a:gd name="connsiteX0" fmla="*/ 9334452 w 9334452"/>
              <a:gd name="connsiteY0" fmla="*/ 6345164 h 6345164"/>
              <a:gd name="connsiteX1" fmla="*/ 6504 w 9334452"/>
              <a:gd name="connsiteY1" fmla="*/ 6345164 h 6345164"/>
              <a:gd name="connsiteX2" fmla="*/ 0 w 9334452"/>
              <a:gd name="connsiteY2" fmla="*/ 3647121 h 6345164"/>
              <a:gd name="connsiteX3" fmla="*/ 3422703 w 9334452"/>
              <a:gd name="connsiteY3" fmla="*/ 0 h 6345164"/>
              <a:gd name="connsiteX4" fmla="*/ 9334452 w 9334452"/>
              <a:gd name="connsiteY4" fmla="*/ 6345164 h 6345164"/>
              <a:gd name="connsiteX0" fmla="*/ 9334452 w 9334452"/>
              <a:gd name="connsiteY0" fmla="*/ 6345164 h 6345164"/>
              <a:gd name="connsiteX1" fmla="*/ 6504 w 9334452"/>
              <a:gd name="connsiteY1" fmla="*/ 6345164 h 6345164"/>
              <a:gd name="connsiteX2" fmla="*/ 0 w 9334452"/>
              <a:gd name="connsiteY2" fmla="*/ 3588221 h 6345164"/>
              <a:gd name="connsiteX3" fmla="*/ 3422703 w 9334452"/>
              <a:gd name="connsiteY3" fmla="*/ 0 h 6345164"/>
              <a:gd name="connsiteX4" fmla="*/ 9334452 w 9334452"/>
              <a:gd name="connsiteY4" fmla="*/ 6345164 h 6345164"/>
              <a:gd name="connsiteX0" fmla="*/ 9334452 w 9334452"/>
              <a:gd name="connsiteY0" fmla="*/ 6232962 h 6232962"/>
              <a:gd name="connsiteX1" fmla="*/ 6504 w 9334452"/>
              <a:gd name="connsiteY1" fmla="*/ 6232962 h 6232962"/>
              <a:gd name="connsiteX2" fmla="*/ 0 w 9334452"/>
              <a:gd name="connsiteY2" fmla="*/ 3476019 h 6232962"/>
              <a:gd name="connsiteX3" fmla="*/ 3452531 w 9334452"/>
              <a:gd name="connsiteY3" fmla="*/ 0 h 6232962"/>
              <a:gd name="connsiteX4" fmla="*/ 9334452 w 9334452"/>
              <a:gd name="connsiteY4" fmla="*/ 6232962 h 6232962"/>
              <a:gd name="connsiteX0" fmla="*/ 9334452 w 9334452"/>
              <a:gd name="connsiteY0" fmla="*/ 6592189 h 6592189"/>
              <a:gd name="connsiteX1" fmla="*/ 6504 w 9334452"/>
              <a:gd name="connsiteY1" fmla="*/ 6592189 h 6592189"/>
              <a:gd name="connsiteX2" fmla="*/ 0 w 9334452"/>
              <a:gd name="connsiteY2" fmla="*/ 3835246 h 6592189"/>
              <a:gd name="connsiteX3" fmla="*/ 3452531 w 9334452"/>
              <a:gd name="connsiteY3" fmla="*/ 359227 h 6592189"/>
              <a:gd name="connsiteX4" fmla="*/ 3469760 w 9334452"/>
              <a:gd name="connsiteY4" fmla="*/ 451 h 6592189"/>
              <a:gd name="connsiteX5" fmla="*/ 9334452 w 9334452"/>
              <a:gd name="connsiteY5" fmla="*/ 6592189 h 6592189"/>
              <a:gd name="connsiteX0" fmla="*/ 9334452 w 9334452"/>
              <a:gd name="connsiteY0" fmla="*/ 6613374 h 6613374"/>
              <a:gd name="connsiteX1" fmla="*/ 6504 w 9334452"/>
              <a:gd name="connsiteY1" fmla="*/ 6613374 h 6613374"/>
              <a:gd name="connsiteX2" fmla="*/ 0 w 9334452"/>
              <a:gd name="connsiteY2" fmla="*/ 3856431 h 6613374"/>
              <a:gd name="connsiteX3" fmla="*/ 3470428 w 9334452"/>
              <a:gd name="connsiteY3" fmla="*/ 0 h 6613374"/>
              <a:gd name="connsiteX4" fmla="*/ 3469760 w 9334452"/>
              <a:gd name="connsiteY4" fmla="*/ 21636 h 6613374"/>
              <a:gd name="connsiteX5" fmla="*/ 9334452 w 9334452"/>
              <a:gd name="connsiteY5" fmla="*/ 6613374 h 6613374"/>
              <a:gd name="connsiteX0" fmla="*/ 9327948 w 9327948"/>
              <a:gd name="connsiteY0" fmla="*/ 6613374 h 6613374"/>
              <a:gd name="connsiteX1" fmla="*/ 0 w 9327948"/>
              <a:gd name="connsiteY1" fmla="*/ 6613374 h 6613374"/>
              <a:gd name="connsiteX2" fmla="*/ 11393 w 9327948"/>
              <a:gd name="connsiteY2" fmla="*/ 3631926 h 6613374"/>
              <a:gd name="connsiteX3" fmla="*/ 3463924 w 9327948"/>
              <a:gd name="connsiteY3" fmla="*/ 0 h 6613374"/>
              <a:gd name="connsiteX4" fmla="*/ 3463256 w 9327948"/>
              <a:gd name="connsiteY4" fmla="*/ 21636 h 6613374"/>
              <a:gd name="connsiteX5" fmla="*/ 9327948 w 9327948"/>
              <a:gd name="connsiteY5" fmla="*/ 6613374 h 6613374"/>
              <a:gd name="connsiteX0" fmla="*/ 9049636 w 9049636"/>
              <a:gd name="connsiteY0" fmla="*/ 6593475 h 6613374"/>
              <a:gd name="connsiteX1" fmla="*/ 0 w 9049636"/>
              <a:gd name="connsiteY1" fmla="*/ 6613374 h 6613374"/>
              <a:gd name="connsiteX2" fmla="*/ 11393 w 9049636"/>
              <a:gd name="connsiteY2" fmla="*/ 3631926 h 6613374"/>
              <a:gd name="connsiteX3" fmla="*/ 3463924 w 9049636"/>
              <a:gd name="connsiteY3" fmla="*/ 0 h 6613374"/>
              <a:gd name="connsiteX4" fmla="*/ 3463256 w 9049636"/>
              <a:gd name="connsiteY4" fmla="*/ 21636 h 6613374"/>
              <a:gd name="connsiteX5" fmla="*/ 9049636 w 9049636"/>
              <a:gd name="connsiteY5" fmla="*/ 6593475 h 6613374"/>
              <a:gd name="connsiteX0" fmla="*/ 9049636 w 9049636"/>
              <a:gd name="connsiteY0" fmla="*/ 6593475 h 6613374"/>
              <a:gd name="connsiteX1" fmla="*/ 0 w 9049636"/>
              <a:gd name="connsiteY1" fmla="*/ 6613374 h 6613374"/>
              <a:gd name="connsiteX2" fmla="*/ 11393 w 9049636"/>
              <a:gd name="connsiteY2" fmla="*/ 3631926 h 6613374"/>
              <a:gd name="connsiteX3" fmla="*/ 3463924 w 9049636"/>
              <a:gd name="connsiteY3" fmla="*/ 0 h 6613374"/>
              <a:gd name="connsiteX4" fmla="*/ 3463256 w 9049636"/>
              <a:gd name="connsiteY4" fmla="*/ 21636 h 6613374"/>
              <a:gd name="connsiteX5" fmla="*/ 9049636 w 9049636"/>
              <a:gd name="connsiteY5" fmla="*/ 6593475 h 6613374"/>
              <a:gd name="connsiteX0" fmla="*/ 9049636 w 9049636"/>
              <a:gd name="connsiteY0" fmla="*/ 6593475 h 6613374"/>
              <a:gd name="connsiteX1" fmla="*/ 0 w 9049636"/>
              <a:gd name="connsiteY1" fmla="*/ 6613374 h 6613374"/>
              <a:gd name="connsiteX2" fmla="*/ 83215 w 9049636"/>
              <a:gd name="connsiteY2" fmla="*/ 3641876 h 6613374"/>
              <a:gd name="connsiteX3" fmla="*/ 3463924 w 9049636"/>
              <a:gd name="connsiteY3" fmla="*/ 0 h 6613374"/>
              <a:gd name="connsiteX4" fmla="*/ 3463256 w 9049636"/>
              <a:gd name="connsiteY4" fmla="*/ 21636 h 6613374"/>
              <a:gd name="connsiteX5" fmla="*/ 9049636 w 9049636"/>
              <a:gd name="connsiteY5" fmla="*/ 6593475 h 6613374"/>
              <a:gd name="connsiteX0" fmla="*/ 9049636 w 9049636"/>
              <a:gd name="connsiteY0" fmla="*/ 6593475 h 6613374"/>
              <a:gd name="connsiteX1" fmla="*/ 0 w 9049636"/>
              <a:gd name="connsiteY1" fmla="*/ 6613374 h 6613374"/>
              <a:gd name="connsiteX2" fmla="*/ 190949 w 9049636"/>
              <a:gd name="connsiteY2" fmla="*/ 3641876 h 6613374"/>
              <a:gd name="connsiteX3" fmla="*/ 3463924 w 9049636"/>
              <a:gd name="connsiteY3" fmla="*/ 0 h 6613374"/>
              <a:gd name="connsiteX4" fmla="*/ 3463256 w 9049636"/>
              <a:gd name="connsiteY4" fmla="*/ 21636 h 6613374"/>
              <a:gd name="connsiteX5" fmla="*/ 9049636 w 9049636"/>
              <a:gd name="connsiteY5" fmla="*/ 6593475 h 6613374"/>
              <a:gd name="connsiteX0" fmla="*/ 8858936 w 8858936"/>
              <a:gd name="connsiteY0" fmla="*/ 6593475 h 6613374"/>
              <a:gd name="connsiteX1" fmla="*/ 33745 w 8858936"/>
              <a:gd name="connsiteY1" fmla="*/ 6613374 h 6613374"/>
              <a:gd name="connsiteX2" fmla="*/ 249 w 8858936"/>
              <a:gd name="connsiteY2" fmla="*/ 3641876 h 6613374"/>
              <a:gd name="connsiteX3" fmla="*/ 3273224 w 8858936"/>
              <a:gd name="connsiteY3" fmla="*/ 0 h 6613374"/>
              <a:gd name="connsiteX4" fmla="*/ 3272556 w 8858936"/>
              <a:gd name="connsiteY4" fmla="*/ 21636 h 6613374"/>
              <a:gd name="connsiteX5" fmla="*/ 8858936 w 8858936"/>
              <a:gd name="connsiteY5" fmla="*/ 6593475 h 6613374"/>
              <a:gd name="connsiteX0" fmla="*/ 8825191 w 8825191"/>
              <a:gd name="connsiteY0" fmla="*/ 6593475 h 6613374"/>
              <a:gd name="connsiteX1" fmla="*/ 0 w 8825191"/>
              <a:gd name="connsiteY1" fmla="*/ 6613374 h 6613374"/>
              <a:gd name="connsiteX2" fmla="*/ 11393 w 8825191"/>
              <a:gd name="connsiteY2" fmla="*/ 3592128 h 6613374"/>
              <a:gd name="connsiteX3" fmla="*/ 3239479 w 8825191"/>
              <a:gd name="connsiteY3" fmla="*/ 0 h 6613374"/>
              <a:gd name="connsiteX4" fmla="*/ 3238811 w 8825191"/>
              <a:gd name="connsiteY4" fmla="*/ 21636 h 6613374"/>
              <a:gd name="connsiteX5" fmla="*/ 8825191 w 8825191"/>
              <a:gd name="connsiteY5" fmla="*/ 6593475 h 6613374"/>
              <a:gd name="connsiteX0" fmla="*/ 8825191 w 8825191"/>
              <a:gd name="connsiteY0" fmla="*/ 6593475 h 6613374"/>
              <a:gd name="connsiteX1" fmla="*/ 0 w 8825191"/>
              <a:gd name="connsiteY1" fmla="*/ 6613374 h 6613374"/>
              <a:gd name="connsiteX2" fmla="*/ 11393 w 8825191"/>
              <a:gd name="connsiteY2" fmla="*/ 3592128 h 6613374"/>
              <a:gd name="connsiteX3" fmla="*/ 3239479 w 8825191"/>
              <a:gd name="connsiteY3" fmla="*/ 0 h 6613374"/>
              <a:gd name="connsiteX4" fmla="*/ 3238811 w 8825191"/>
              <a:gd name="connsiteY4" fmla="*/ 21636 h 6613374"/>
              <a:gd name="connsiteX5" fmla="*/ 8825191 w 8825191"/>
              <a:gd name="connsiteY5" fmla="*/ 6593475 h 6613374"/>
              <a:gd name="connsiteX0" fmla="*/ 8888036 w 8888036"/>
              <a:gd name="connsiteY0" fmla="*/ 6593475 h 6613374"/>
              <a:gd name="connsiteX1" fmla="*/ 0 w 8888036"/>
              <a:gd name="connsiteY1" fmla="*/ 6613374 h 6613374"/>
              <a:gd name="connsiteX2" fmla="*/ 11393 w 8888036"/>
              <a:gd name="connsiteY2" fmla="*/ 3592128 h 6613374"/>
              <a:gd name="connsiteX3" fmla="*/ 3239479 w 8888036"/>
              <a:gd name="connsiteY3" fmla="*/ 0 h 6613374"/>
              <a:gd name="connsiteX4" fmla="*/ 3238811 w 8888036"/>
              <a:gd name="connsiteY4" fmla="*/ 21636 h 6613374"/>
              <a:gd name="connsiteX5" fmla="*/ 8888036 w 8888036"/>
              <a:gd name="connsiteY5" fmla="*/ 6593475 h 6613374"/>
              <a:gd name="connsiteX0" fmla="*/ 8888036 w 8888036"/>
              <a:gd name="connsiteY0" fmla="*/ 6593475 h 6613374"/>
              <a:gd name="connsiteX1" fmla="*/ 0 w 8888036"/>
              <a:gd name="connsiteY1" fmla="*/ 6613374 h 6613374"/>
              <a:gd name="connsiteX2" fmla="*/ 11393 w 8888036"/>
              <a:gd name="connsiteY2" fmla="*/ 3602059 h 6613374"/>
              <a:gd name="connsiteX3" fmla="*/ 3239479 w 8888036"/>
              <a:gd name="connsiteY3" fmla="*/ 0 h 6613374"/>
              <a:gd name="connsiteX4" fmla="*/ 3238811 w 8888036"/>
              <a:gd name="connsiteY4" fmla="*/ 21636 h 6613374"/>
              <a:gd name="connsiteX5" fmla="*/ 8888036 w 8888036"/>
              <a:gd name="connsiteY5" fmla="*/ 6593475 h 6613374"/>
              <a:gd name="connsiteX0" fmla="*/ 8888036 w 8888036"/>
              <a:gd name="connsiteY0" fmla="*/ 6605343 h 6625242"/>
              <a:gd name="connsiteX1" fmla="*/ 0 w 8888036"/>
              <a:gd name="connsiteY1" fmla="*/ 6625242 h 6625242"/>
              <a:gd name="connsiteX2" fmla="*/ 11393 w 8888036"/>
              <a:gd name="connsiteY2" fmla="*/ 3613927 h 6625242"/>
              <a:gd name="connsiteX3" fmla="*/ 3239479 w 8888036"/>
              <a:gd name="connsiteY3" fmla="*/ 11868 h 6625242"/>
              <a:gd name="connsiteX4" fmla="*/ 3211955 w 8888036"/>
              <a:gd name="connsiteY4" fmla="*/ 3710 h 6625242"/>
              <a:gd name="connsiteX5" fmla="*/ 8888036 w 8888036"/>
              <a:gd name="connsiteY5" fmla="*/ 6605343 h 6625242"/>
              <a:gd name="connsiteX0" fmla="*/ 8888036 w 8888036"/>
              <a:gd name="connsiteY0" fmla="*/ 6593475 h 6613374"/>
              <a:gd name="connsiteX1" fmla="*/ 0 w 8888036"/>
              <a:gd name="connsiteY1" fmla="*/ 6613374 h 6613374"/>
              <a:gd name="connsiteX2" fmla="*/ 11393 w 8888036"/>
              <a:gd name="connsiteY2" fmla="*/ 3602059 h 6613374"/>
              <a:gd name="connsiteX3" fmla="*/ 3239479 w 8888036"/>
              <a:gd name="connsiteY3" fmla="*/ 0 h 6613374"/>
              <a:gd name="connsiteX4" fmla="*/ 3919175 w 8888036"/>
              <a:gd name="connsiteY4" fmla="*/ 766466 h 6613374"/>
              <a:gd name="connsiteX5" fmla="*/ 8888036 w 8888036"/>
              <a:gd name="connsiteY5" fmla="*/ 6593475 h 6613374"/>
              <a:gd name="connsiteX0" fmla="*/ 8888036 w 8888036"/>
              <a:gd name="connsiteY0" fmla="*/ 6593475 h 6613374"/>
              <a:gd name="connsiteX1" fmla="*/ 0 w 8888036"/>
              <a:gd name="connsiteY1" fmla="*/ 6613374 h 6613374"/>
              <a:gd name="connsiteX2" fmla="*/ 11393 w 8888036"/>
              <a:gd name="connsiteY2" fmla="*/ 3602059 h 6613374"/>
              <a:gd name="connsiteX3" fmla="*/ 3239479 w 8888036"/>
              <a:gd name="connsiteY3" fmla="*/ 0 h 6613374"/>
              <a:gd name="connsiteX4" fmla="*/ 3919175 w 8888036"/>
              <a:gd name="connsiteY4" fmla="*/ 766466 h 6613374"/>
              <a:gd name="connsiteX5" fmla="*/ 8888036 w 8888036"/>
              <a:gd name="connsiteY5" fmla="*/ 6593475 h 6613374"/>
              <a:gd name="connsiteX0" fmla="*/ 8888036 w 8888036"/>
              <a:gd name="connsiteY0" fmla="*/ 6593475 h 6613374"/>
              <a:gd name="connsiteX1" fmla="*/ 0 w 8888036"/>
              <a:gd name="connsiteY1" fmla="*/ 6613374 h 6613374"/>
              <a:gd name="connsiteX2" fmla="*/ 11393 w 8888036"/>
              <a:gd name="connsiteY2" fmla="*/ 3602059 h 6613374"/>
              <a:gd name="connsiteX3" fmla="*/ 3239479 w 8888036"/>
              <a:gd name="connsiteY3" fmla="*/ 0 h 6613374"/>
              <a:gd name="connsiteX4" fmla="*/ 3919175 w 8888036"/>
              <a:gd name="connsiteY4" fmla="*/ 766466 h 6613374"/>
              <a:gd name="connsiteX5" fmla="*/ 8888036 w 8888036"/>
              <a:gd name="connsiteY5" fmla="*/ 6593475 h 6613374"/>
              <a:gd name="connsiteX0" fmla="*/ 8888036 w 8888036"/>
              <a:gd name="connsiteY0" fmla="*/ 6633199 h 6653098"/>
              <a:gd name="connsiteX1" fmla="*/ 0 w 8888036"/>
              <a:gd name="connsiteY1" fmla="*/ 6653098 h 6653098"/>
              <a:gd name="connsiteX2" fmla="*/ 11393 w 8888036"/>
              <a:gd name="connsiteY2" fmla="*/ 3641783 h 6653098"/>
              <a:gd name="connsiteX3" fmla="*/ 3230527 w 8888036"/>
              <a:gd name="connsiteY3" fmla="*/ 0 h 6653098"/>
              <a:gd name="connsiteX4" fmla="*/ 3919175 w 8888036"/>
              <a:gd name="connsiteY4" fmla="*/ 806190 h 6653098"/>
              <a:gd name="connsiteX5" fmla="*/ 8888036 w 8888036"/>
              <a:gd name="connsiteY5" fmla="*/ 6633199 h 6653098"/>
              <a:gd name="connsiteX0" fmla="*/ 8888036 w 8888036"/>
              <a:gd name="connsiteY0" fmla="*/ 6633199 h 6653098"/>
              <a:gd name="connsiteX1" fmla="*/ 0 w 8888036"/>
              <a:gd name="connsiteY1" fmla="*/ 6653098 h 6653098"/>
              <a:gd name="connsiteX2" fmla="*/ 11393 w 8888036"/>
              <a:gd name="connsiteY2" fmla="*/ 3641783 h 6653098"/>
              <a:gd name="connsiteX3" fmla="*/ 3230527 w 8888036"/>
              <a:gd name="connsiteY3" fmla="*/ 0 h 6653098"/>
              <a:gd name="connsiteX4" fmla="*/ 3937079 w 8888036"/>
              <a:gd name="connsiteY4" fmla="*/ 766466 h 6653098"/>
              <a:gd name="connsiteX5" fmla="*/ 8888036 w 8888036"/>
              <a:gd name="connsiteY5" fmla="*/ 6633199 h 6653098"/>
              <a:gd name="connsiteX0" fmla="*/ 8888036 w 8888036"/>
              <a:gd name="connsiteY0" fmla="*/ 6662992 h 6682891"/>
              <a:gd name="connsiteX1" fmla="*/ 0 w 8888036"/>
              <a:gd name="connsiteY1" fmla="*/ 6682891 h 6682891"/>
              <a:gd name="connsiteX2" fmla="*/ 11393 w 8888036"/>
              <a:gd name="connsiteY2" fmla="*/ 3671576 h 6682891"/>
              <a:gd name="connsiteX3" fmla="*/ 3275287 w 8888036"/>
              <a:gd name="connsiteY3" fmla="*/ 0 h 6682891"/>
              <a:gd name="connsiteX4" fmla="*/ 3937079 w 8888036"/>
              <a:gd name="connsiteY4" fmla="*/ 796259 h 6682891"/>
              <a:gd name="connsiteX5" fmla="*/ 8888036 w 8888036"/>
              <a:gd name="connsiteY5" fmla="*/ 6662992 h 6682891"/>
              <a:gd name="connsiteX0" fmla="*/ 8888036 w 8888036"/>
              <a:gd name="connsiteY0" fmla="*/ 6692785 h 6712684"/>
              <a:gd name="connsiteX1" fmla="*/ 0 w 8888036"/>
              <a:gd name="connsiteY1" fmla="*/ 6712684 h 6712684"/>
              <a:gd name="connsiteX2" fmla="*/ 11393 w 8888036"/>
              <a:gd name="connsiteY2" fmla="*/ 3701369 h 6712684"/>
              <a:gd name="connsiteX3" fmla="*/ 3257383 w 8888036"/>
              <a:gd name="connsiteY3" fmla="*/ 0 h 6712684"/>
              <a:gd name="connsiteX4" fmla="*/ 3937079 w 8888036"/>
              <a:gd name="connsiteY4" fmla="*/ 826052 h 6712684"/>
              <a:gd name="connsiteX5" fmla="*/ 8888036 w 8888036"/>
              <a:gd name="connsiteY5" fmla="*/ 6692785 h 6712684"/>
              <a:gd name="connsiteX0" fmla="*/ 8888036 w 8888036"/>
              <a:gd name="connsiteY0" fmla="*/ 6692785 h 6712684"/>
              <a:gd name="connsiteX1" fmla="*/ 0 w 8888036"/>
              <a:gd name="connsiteY1" fmla="*/ 6712684 h 6712684"/>
              <a:gd name="connsiteX2" fmla="*/ 20345 w 8888036"/>
              <a:gd name="connsiteY2" fmla="*/ 3631851 h 6712684"/>
              <a:gd name="connsiteX3" fmla="*/ 3257383 w 8888036"/>
              <a:gd name="connsiteY3" fmla="*/ 0 h 6712684"/>
              <a:gd name="connsiteX4" fmla="*/ 3937079 w 8888036"/>
              <a:gd name="connsiteY4" fmla="*/ 826052 h 6712684"/>
              <a:gd name="connsiteX5" fmla="*/ 8888036 w 8888036"/>
              <a:gd name="connsiteY5" fmla="*/ 6692785 h 671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8036" h="6712684">
                <a:moveTo>
                  <a:pt x="8888036" y="6692785"/>
                </a:moveTo>
                <a:lnTo>
                  <a:pt x="0" y="6712684"/>
                </a:lnTo>
                <a:cubicBezTo>
                  <a:pt x="3798" y="5718868"/>
                  <a:pt x="16547" y="4625667"/>
                  <a:pt x="20345" y="3631851"/>
                </a:cubicBezTo>
                <a:cubicBezTo>
                  <a:pt x="1096374" y="2431165"/>
                  <a:pt x="2154498" y="1121238"/>
                  <a:pt x="3257383" y="0"/>
                </a:cubicBezTo>
                <a:cubicBezTo>
                  <a:pt x="3265114" y="15527"/>
                  <a:pt x="3929348" y="810525"/>
                  <a:pt x="3937079" y="826052"/>
                </a:cubicBezTo>
                <a:cubicBezTo>
                  <a:pt x="4219111" y="1046672"/>
                  <a:pt x="7025909" y="4502172"/>
                  <a:pt x="8888036" y="6692785"/>
                </a:cubicBezTo>
                <a:close/>
              </a:path>
            </a:pathLst>
          </a:custGeom>
          <a:solidFill>
            <a:srgbClr val="1B3844">
              <a:alpha val="51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cxnSp>
        <p:nvCxnSpPr>
          <p:cNvPr id="8" name="Straight Connector 7">
            <a:extLst>
              <a:ext uri="{FF2B5EF4-FFF2-40B4-BE49-F238E27FC236}">
                <a16:creationId xmlns:a16="http://schemas.microsoft.com/office/drawing/2014/main" id="{3C9DEC36-81A8-A05F-586B-8C4B971E24AB}"/>
              </a:ext>
            </a:extLst>
          </p:cNvPr>
          <p:cNvCxnSpPr>
            <a:cxnSpLocks/>
          </p:cNvCxnSpPr>
          <p:nvPr/>
        </p:nvCxnSpPr>
        <p:spPr>
          <a:xfrm>
            <a:off x="6243867" y="15631"/>
            <a:ext cx="2095090" cy="2236954"/>
          </a:xfrm>
          <a:prstGeom prst="line">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D0AFD93-8092-39D4-33A0-10AE7F498168}"/>
              </a:ext>
            </a:extLst>
          </p:cNvPr>
          <p:cNvCxnSpPr>
            <a:cxnSpLocks/>
          </p:cNvCxnSpPr>
          <p:nvPr/>
        </p:nvCxnSpPr>
        <p:spPr>
          <a:xfrm flipH="1">
            <a:off x="8346242" y="21772"/>
            <a:ext cx="2090981" cy="2238102"/>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049CDB-E608-5BC9-8532-6A7C2921F6D5}"/>
              </a:ext>
            </a:extLst>
          </p:cNvPr>
          <p:cNvCxnSpPr>
            <a:cxnSpLocks/>
          </p:cNvCxnSpPr>
          <p:nvPr/>
        </p:nvCxnSpPr>
        <p:spPr>
          <a:xfrm flipH="1">
            <a:off x="8340634" y="2253343"/>
            <a:ext cx="3851366" cy="4122348"/>
          </a:xfrm>
          <a:prstGeom prst="straightConnector1">
            <a:avLst/>
          </a:prstGeom>
          <a:ln w="15875" cap="rnd">
            <a:solidFill>
              <a:srgbClr val="FFFFFF">
                <a:alpha val="50196"/>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745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02464401-A615-E65A-996C-F2F7A5F60FED}"/>
              </a:ext>
            </a:extLst>
          </p:cNvPr>
          <p:cNvSpPr/>
          <p:nvPr/>
        </p:nvSpPr>
        <p:spPr>
          <a:xfrm>
            <a:off x="0" y="0"/>
            <a:ext cx="12192000"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Slide Number Placeholder 1">
            <a:extLst>
              <a:ext uri="{FF2B5EF4-FFF2-40B4-BE49-F238E27FC236}">
                <a16:creationId xmlns:a16="http://schemas.microsoft.com/office/drawing/2014/main" id="{D4ED0525-CD1E-A52A-E3B8-62BCBE4357C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pic>
        <p:nvPicPr>
          <p:cNvPr id="13" name="Picture 12">
            <a:extLst>
              <a:ext uri="{FF2B5EF4-FFF2-40B4-BE49-F238E27FC236}">
                <a16:creationId xmlns:a16="http://schemas.microsoft.com/office/drawing/2014/main" id="{3C1343FC-88DB-FE06-48CE-F12DF54A561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TextBox 4">
            <a:extLst>
              <a:ext uri="{FF2B5EF4-FFF2-40B4-BE49-F238E27FC236}">
                <a16:creationId xmlns:a16="http://schemas.microsoft.com/office/drawing/2014/main" id="{9870E555-5DB0-A574-3709-222FAFBB6511}"/>
              </a:ext>
            </a:extLst>
          </p:cNvPr>
          <p:cNvSpPr txBox="1"/>
          <p:nvPr/>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3" name="TextBox 2">
            <a:extLst>
              <a:ext uri="{FF2B5EF4-FFF2-40B4-BE49-F238E27FC236}">
                <a16:creationId xmlns:a16="http://schemas.microsoft.com/office/drawing/2014/main" id="{4E2E2204-2965-A3F4-F0D3-5321E7B67B02}"/>
              </a:ext>
            </a:extLst>
          </p:cNvPr>
          <p:cNvSpPr txBox="1"/>
          <p:nvPr/>
        </p:nvSpPr>
        <p:spPr>
          <a:xfrm>
            <a:off x="613638" y="680349"/>
            <a:ext cx="2701062" cy="461665"/>
          </a:xfrm>
          <a:prstGeom prst="rect">
            <a:avLst/>
          </a:prstGeom>
          <a:solidFill>
            <a:srgbClr val="1B4156"/>
          </a:solidFill>
          <a:ln>
            <a:noFill/>
          </a:ln>
        </p:spPr>
        <p:txBody>
          <a:bodyPr wrap="square" rtlCol="0">
            <a:spAutoFit/>
          </a:bodyPr>
          <a:lstStyle/>
          <a:p>
            <a:pPr algn="ctr"/>
            <a:r>
              <a:rPr lang="en-US" sz="2400" b="1" spc="300">
                <a:solidFill>
                  <a:schemeClr val="bg1"/>
                </a:solidFill>
              </a:rPr>
              <a:t>QUAL INSIGHTS</a:t>
            </a:r>
            <a:endParaRPr lang="en-US" spc="300">
              <a:solidFill>
                <a:schemeClr val="bg1"/>
              </a:solidFill>
            </a:endParaRPr>
          </a:p>
        </p:txBody>
      </p:sp>
      <p:sp>
        <p:nvSpPr>
          <p:cNvPr id="18" name="Rectangle 17">
            <a:extLst>
              <a:ext uri="{FF2B5EF4-FFF2-40B4-BE49-F238E27FC236}">
                <a16:creationId xmlns:a16="http://schemas.microsoft.com/office/drawing/2014/main" id="{57D01F72-F700-A7B1-44D2-E8640FCF4BC9}"/>
              </a:ext>
            </a:extLst>
          </p:cNvPr>
          <p:cNvSpPr/>
          <p:nvPr/>
        </p:nvSpPr>
        <p:spPr>
          <a:xfrm>
            <a:off x="6997700" y="0"/>
            <a:ext cx="4241800" cy="6096000"/>
          </a:xfrm>
          <a:prstGeom prst="rect">
            <a:avLst/>
          </a:prstGeom>
          <a:solidFill>
            <a:schemeClr val="accent6">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TextBox 18">
            <a:extLst>
              <a:ext uri="{FF2B5EF4-FFF2-40B4-BE49-F238E27FC236}">
                <a16:creationId xmlns:a16="http://schemas.microsoft.com/office/drawing/2014/main" id="{282F8839-622B-E01D-E7B5-97E9F4BE3647}"/>
              </a:ext>
            </a:extLst>
          </p:cNvPr>
          <p:cNvSpPr txBox="1"/>
          <p:nvPr/>
        </p:nvSpPr>
        <p:spPr>
          <a:xfrm>
            <a:off x="1502638" y="2449278"/>
            <a:ext cx="4466362" cy="2708434"/>
          </a:xfrm>
          <a:prstGeom prst="rect">
            <a:avLst/>
          </a:prstGeom>
          <a:noFill/>
          <a:ln>
            <a:noFill/>
          </a:ln>
        </p:spPr>
        <p:txBody>
          <a:bodyPr wrap="square" rtlCol="0">
            <a:spAutoFit/>
          </a:bodyPr>
          <a:lstStyle/>
          <a:p>
            <a:pPr>
              <a:spcAft>
                <a:spcPts val="1200"/>
              </a:spcAft>
            </a:pPr>
            <a:r>
              <a:rPr lang="en-US" sz="2000">
                <a:solidFill>
                  <a:schemeClr val="bg1">
                    <a:lumMod val="95000"/>
                  </a:schemeClr>
                </a:solidFill>
              </a:rPr>
              <a:t>They deem it important to have trust in the information they receive and indicate they have confidence in farm broadcasters as trusted sources of information who provide accurate and unbiased news.</a:t>
            </a:r>
          </a:p>
          <a:p>
            <a:pPr>
              <a:spcAft>
                <a:spcPts val="1200"/>
              </a:spcAft>
            </a:pPr>
            <a:r>
              <a:rPr lang="en-US" sz="2000">
                <a:solidFill>
                  <a:schemeClr val="bg1">
                    <a:lumMod val="95000"/>
                  </a:schemeClr>
                </a:solidFill>
              </a:rPr>
              <a:t>There is an appreciation for farm broadcasters' role in sharing market updates and global events.</a:t>
            </a:r>
          </a:p>
        </p:txBody>
      </p:sp>
      <p:sp>
        <p:nvSpPr>
          <p:cNvPr id="20" name="TextBox 19">
            <a:extLst>
              <a:ext uri="{FF2B5EF4-FFF2-40B4-BE49-F238E27FC236}">
                <a16:creationId xmlns:a16="http://schemas.microsoft.com/office/drawing/2014/main" id="{8529BFE4-FC7D-22AC-AAB0-21B769164D7F}"/>
              </a:ext>
            </a:extLst>
          </p:cNvPr>
          <p:cNvSpPr txBox="1"/>
          <p:nvPr/>
        </p:nvSpPr>
        <p:spPr>
          <a:xfrm>
            <a:off x="1502638" y="1870264"/>
            <a:ext cx="4657725" cy="523220"/>
          </a:xfrm>
          <a:prstGeom prst="rect">
            <a:avLst/>
          </a:prstGeom>
          <a:noFill/>
        </p:spPr>
        <p:txBody>
          <a:bodyPr wrap="square" rtlCol="0">
            <a:spAutoFit/>
          </a:bodyPr>
          <a:lstStyle/>
          <a:p>
            <a:r>
              <a:rPr lang="en-US" sz="2800" b="1">
                <a:solidFill>
                  <a:srgbClr val="6AAAC4"/>
                </a:solidFill>
              </a:rPr>
              <a:t>Trust</a:t>
            </a:r>
          </a:p>
        </p:txBody>
      </p:sp>
      <p:sp>
        <p:nvSpPr>
          <p:cNvPr id="21" name="Oval 20">
            <a:extLst>
              <a:ext uri="{FF2B5EF4-FFF2-40B4-BE49-F238E27FC236}">
                <a16:creationId xmlns:a16="http://schemas.microsoft.com/office/drawing/2014/main" id="{8BE4CEB6-DDA5-F79B-8F3D-3811A91EC4EA}"/>
              </a:ext>
            </a:extLst>
          </p:cNvPr>
          <p:cNvSpPr/>
          <p:nvPr/>
        </p:nvSpPr>
        <p:spPr>
          <a:xfrm>
            <a:off x="6516961" y="1142014"/>
            <a:ext cx="807720" cy="807720"/>
          </a:xfrm>
          <a:prstGeom prst="ellipse">
            <a:avLst/>
          </a:prstGeom>
          <a:solidFill>
            <a:srgbClr val="6AAAC4"/>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algn="ctr"/>
            <a:r>
              <a:rPr lang="en-US" sz="8800">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97A4EBE9-08BA-F17F-C6D1-5A606BCB2E2F}"/>
              </a:ext>
            </a:extLst>
          </p:cNvPr>
          <p:cNvSpPr txBox="1"/>
          <p:nvPr/>
        </p:nvSpPr>
        <p:spPr>
          <a:xfrm>
            <a:off x="7589997" y="1671148"/>
            <a:ext cx="3272562" cy="2769989"/>
          </a:xfrm>
          <a:prstGeom prst="rect">
            <a:avLst/>
          </a:prstGeom>
          <a:noFill/>
          <a:ln>
            <a:noFill/>
          </a:ln>
        </p:spPr>
        <p:txBody>
          <a:bodyPr wrap="square" rtlCol="0">
            <a:spAutoFit/>
          </a:bodyPr>
          <a:lstStyle/>
          <a:p>
            <a:pPr>
              <a:spcAft>
                <a:spcPts val="1200"/>
              </a:spcAft>
            </a:pPr>
            <a:r>
              <a:rPr lang="en-US" sz="2400" i="1">
                <a:solidFill>
                  <a:schemeClr val="bg1">
                    <a:lumMod val="95000"/>
                  </a:schemeClr>
                </a:solidFill>
              </a:rPr>
              <a:t>(Farm) Broadcasters are trusted friends. I truly believe that they want to tell you the true story. The right story. Without any bias.</a:t>
            </a:r>
          </a:p>
          <a:p>
            <a:pPr>
              <a:spcAft>
                <a:spcPts val="1200"/>
              </a:spcAft>
            </a:pPr>
            <a:r>
              <a:rPr lang="en-US" sz="2000">
                <a:solidFill>
                  <a:schemeClr val="bg1">
                    <a:lumMod val="95000"/>
                  </a:schemeClr>
                </a:solidFill>
              </a:rPr>
              <a:t>– Farmer from South Dakota </a:t>
            </a:r>
          </a:p>
        </p:txBody>
      </p:sp>
    </p:spTree>
    <p:extLst>
      <p:ext uri="{BB962C8B-B14F-4D97-AF65-F5344CB8AC3E}">
        <p14:creationId xmlns:p14="http://schemas.microsoft.com/office/powerpoint/2010/main" val="666219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2C60219-23BF-2264-AA6D-3D8AC4D283E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2" name="Rectangle 3">
            <a:extLst>
              <a:ext uri="{FF2B5EF4-FFF2-40B4-BE49-F238E27FC236}">
                <a16:creationId xmlns:a16="http://schemas.microsoft.com/office/drawing/2014/main" id="{9EA49A28-E762-AA38-9C29-A427BEB627DC}"/>
              </a:ext>
            </a:extLst>
          </p:cNvPr>
          <p:cNvSpPr/>
          <p:nvPr/>
        </p:nvSpPr>
        <p:spPr>
          <a:xfrm>
            <a:off x="2779713" y="-6729"/>
            <a:ext cx="9449153" cy="686430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 name="connsiteX0" fmla="*/ 0 w 12228095"/>
              <a:gd name="connsiteY0" fmla="*/ 6016 h 6864015"/>
              <a:gd name="connsiteX1" fmla="*/ 12222079 w 12228095"/>
              <a:gd name="connsiteY1" fmla="*/ 0 h 6864015"/>
              <a:gd name="connsiteX2" fmla="*/ 12228095 w 12228095"/>
              <a:gd name="connsiteY2" fmla="*/ 6864015 h 6864015"/>
              <a:gd name="connsiteX3" fmla="*/ 8310702 w 12228095"/>
              <a:gd name="connsiteY3" fmla="*/ 6864015 h 6864015"/>
              <a:gd name="connsiteX4" fmla="*/ 0 w 12228095"/>
              <a:gd name="connsiteY4" fmla="*/ 6016 h 6864015"/>
              <a:gd name="connsiteX0" fmla="*/ 0 w 12219956"/>
              <a:gd name="connsiteY0" fmla="*/ 0 h 6870611"/>
              <a:gd name="connsiteX1" fmla="*/ 12213940 w 12219956"/>
              <a:gd name="connsiteY1" fmla="*/ 6596 h 6870611"/>
              <a:gd name="connsiteX2" fmla="*/ 12219956 w 12219956"/>
              <a:gd name="connsiteY2" fmla="*/ 6870611 h 6870611"/>
              <a:gd name="connsiteX3" fmla="*/ 8302563 w 12219956"/>
              <a:gd name="connsiteY3" fmla="*/ 6870611 h 6870611"/>
              <a:gd name="connsiteX4" fmla="*/ 0 w 12219956"/>
              <a:gd name="connsiteY4" fmla="*/ 0 h 6870611"/>
              <a:gd name="connsiteX0" fmla="*/ 0 w 12195538"/>
              <a:gd name="connsiteY0" fmla="*/ 0 h 6864304"/>
              <a:gd name="connsiteX1" fmla="*/ 12189522 w 12195538"/>
              <a:gd name="connsiteY1" fmla="*/ 289 h 6864304"/>
              <a:gd name="connsiteX2" fmla="*/ 12195538 w 12195538"/>
              <a:gd name="connsiteY2" fmla="*/ 6864304 h 6864304"/>
              <a:gd name="connsiteX3" fmla="*/ 8278145 w 12195538"/>
              <a:gd name="connsiteY3" fmla="*/ 6864304 h 6864304"/>
              <a:gd name="connsiteX4" fmla="*/ 0 w 12195538"/>
              <a:gd name="connsiteY4" fmla="*/ 0 h 686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38" h="6864304">
                <a:moveTo>
                  <a:pt x="0" y="0"/>
                </a:moveTo>
                <a:lnTo>
                  <a:pt x="12189522" y="289"/>
                </a:lnTo>
                <a:cubicBezTo>
                  <a:pt x="12191527" y="2288294"/>
                  <a:pt x="12193533" y="4576299"/>
                  <a:pt x="12195538" y="6864304"/>
                </a:cubicBezTo>
                <a:lnTo>
                  <a:pt x="8278145" y="6864304"/>
                </a:lnTo>
                <a:lnTo>
                  <a:pt x="0" y="0"/>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981D4BAF-CD60-010C-C6C3-7691037CDF35}"/>
              </a:ext>
            </a:extLst>
          </p:cNvPr>
          <p:cNvSpPr>
            <a:spLocks noGrp="1"/>
          </p:cNvSpPr>
          <p:nvPr>
            <p:ph type="ctrTitle"/>
          </p:nvPr>
        </p:nvSpPr>
        <p:spPr>
          <a:xfrm>
            <a:off x="613610" y="4538249"/>
            <a:ext cx="6726990" cy="1706381"/>
          </a:xfrm>
        </p:spPr>
        <p:txBody>
          <a:bodyPr>
            <a:normAutofit/>
          </a:bodyPr>
          <a:lstStyle/>
          <a:p>
            <a:r>
              <a:rPr lang="en-US"/>
              <a:t>ADVERTISING </a:t>
            </a:r>
            <a:br>
              <a:rPr lang="en-US"/>
            </a:br>
            <a:r>
              <a:rPr lang="en-US"/>
              <a:t>EFFECTIVENESS</a:t>
            </a:r>
          </a:p>
        </p:txBody>
      </p:sp>
      <p:cxnSp>
        <p:nvCxnSpPr>
          <p:cNvPr id="8" name="Straight Connector 7">
            <a:extLst>
              <a:ext uri="{FF2B5EF4-FFF2-40B4-BE49-F238E27FC236}">
                <a16:creationId xmlns:a16="http://schemas.microsoft.com/office/drawing/2014/main" id="{29DCA9D8-5695-8D2F-2C29-F67D8BECDE1B}"/>
              </a:ext>
            </a:extLst>
          </p:cNvPr>
          <p:cNvCxnSpPr>
            <a:cxnSpLocks/>
          </p:cNvCxnSpPr>
          <p:nvPr/>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61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AB5923-B876-AFC8-58FE-B371FCB56A3D}"/>
              </a:ext>
            </a:extLst>
          </p:cNvPr>
          <p:cNvSpPr/>
          <p:nvPr/>
        </p:nvSpPr>
        <p:spPr>
          <a:xfrm>
            <a:off x="1603312" y="860001"/>
            <a:ext cx="9569513" cy="5984623"/>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8" name="TextBox 7">
            <a:extLst>
              <a:ext uri="{FF2B5EF4-FFF2-40B4-BE49-F238E27FC236}">
                <a16:creationId xmlns:a16="http://schemas.microsoft.com/office/drawing/2014/main" id="{AB1292E1-574B-7D35-3E7F-4FC72D1D4E6A}"/>
              </a:ext>
            </a:extLst>
          </p:cNvPr>
          <p:cNvSpPr txBox="1"/>
          <p:nvPr/>
        </p:nvSpPr>
        <p:spPr>
          <a:xfrm>
            <a:off x="5771074" y="1907762"/>
            <a:ext cx="5111191" cy="1107996"/>
          </a:xfrm>
          <a:prstGeom prst="rect">
            <a:avLst/>
          </a:prstGeom>
          <a:noFill/>
        </p:spPr>
        <p:txBody>
          <a:bodyPr wrap="square" rtlCol="0">
            <a:spAutoFit/>
          </a:bodyPr>
          <a:lstStyle/>
          <a:p>
            <a:r>
              <a:rPr lang="en-US" sz="2400" b="1" u="sng">
                <a:solidFill>
                  <a:srgbClr val="6AAAC4"/>
                </a:solidFill>
              </a:rPr>
              <a:t>Visited website</a:t>
            </a:r>
            <a:r>
              <a:rPr lang="en-US" sz="2400" b="1">
                <a:solidFill>
                  <a:srgbClr val="6AAAC4"/>
                </a:solidFill>
              </a:rPr>
              <a:t> </a:t>
            </a:r>
            <a:r>
              <a:rPr lang="en-US" sz="2400" b="1">
                <a:solidFill>
                  <a:srgbClr val="505253"/>
                </a:solidFill>
              </a:rPr>
              <a:t>after hearing about it on ag radio</a:t>
            </a:r>
          </a:p>
          <a:p>
            <a:endParaRPr lang="en-US"/>
          </a:p>
        </p:txBody>
      </p:sp>
      <p:sp>
        <p:nvSpPr>
          <p:cNvPr id="9" name="TextBox 8">
            <a:extLst>
              <a:ext uri="{FF2B5EF4-FFF2-40B4-BE49-F238E27FC236}">
                <a16:creationId xmlns:a16="http://schemas.microsoft.com/office/drawing/2014/main" id="{0282CC39-F9DD-E61D-6A5C-AB0360680BD4}"/>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a:t>
            </a:r>
          </a:p>
        </p:txBody>
      </p:sp>
      <p:sp>
        <p:nvSpPr>
          <p:cNvPr id="10" name="Title 1">
            <a:extLst>
              <a:ext uri="{FF2B5EF4-FFF2-40B4-BE49-F238E27FC236}">
                <a16:creationId xmlns:a16="http://schemas.microsoft.com/office/drawing/2014/main" id="{60CE43E3-B5E9-7EF9-FD68-66248A94ABC0}"/>
              </a:ext>
            </a:extLst>
          </p:cNvPr>
          <p:cNvSpPr txBox="1">
            <a:spLocks/>
          </p:cNvSpPr>
          <p:nvPr/>
        </p:nvSpPr>
        <p:spPr>
          <a:xfrm>
            <a:off x="445477" y="433619"/>
            <a:ext cx="10727348"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a:cs typeface="Arial"/>
              </a:rPr>
              <a:t>Ag radio broadcasts drive listeners to advertiser websites</a:t>
            </a:r>
          </a:p>
        </p:txBody>
      </p:sp>
      <p:sp>
        <p:nvSpPr>
          <p:cNvPr id="15" name="TextBox 14">
            <a:extLst>
              <a:ext uri="{FF2B5EF4-FFF2-40B4-BE49-F238E27FC236}">
                <a16:creationId xmlns:a16="http://schemas.microsoft.com/office/drawing/2014/main" id="{60598BC4-A4FE-39F7-5186-C3A58175BD64}"/>
              </a:ext>
            </a:extLst>
          </p:cNvPr>
          <p:cNvSpPr txBox="1"/>
          <p:nvPr/>
        </p:nvSpPr>
        <p:spPr>
          <a:xfrm>
            <a:off x="3888498" y="1635864"/>
            <a:ext cx="2041522" cy="1311128"/>
          </a:xfrm>
          <a:prstGeom prst="rect">
            <a:avLst/>
          </a:prstGeom>
          <a:noFill/>
        </p:spPr>
        <p:txBody>
          <a:bodyPr wrap="square" rtlCol="0">
            <a:spAutoFit/>
          </a:bodyPr>
          <a:lstStyle/>
          <a:p>
            <a:pPr>
              <a:lnSpc>
                <a:spcPct val="90000"/>
              </a:lnSpc>
            </a:pPr>
            <a:r>
              <a:rPr lang="en-US" sz="8800" b="1" spc="100">
                <a:solidFill>
                  <a:srgbClr val="6AAAC4"/>
                </a:solidFill>
              </a:rPr>
              <a:t>58</a:t>
            </a:r>
            <a:r>
              <a:rPr lang="en-US" sz="6000" b="1" spc="100">
                <a:solidFill>
                  <a:srgbClr val="6AAAC4"/>
                </a:solidFill>
              </a:rPr>
              <a:t>%</a:t>
            </a:r>
            <a:endParaRPr lang="en-US" sz="6600" spc="100">
              <a:solidFill>
                <a:srgbClr val="6AAAC4"/>
              </a:solidFill>
            </a:endParaRPr>
          </a:p>
        </p:txBody>
      </p:sp>
      <p:graphicFrame>
        <p:nvGraphicFramePr>
          <p:cNvPr id="7" name="Chart 6">
            <a:extLst>
              <a:ext uri="{FF2B5EF4-FFF2-40B4-BE49-F238E27FC236}">
                <a16:creationId xmlns:a16="http://schemas.microsoft.com/office/drawing/2014/main" id="{8EF002FB-C07C-B917-20D5-FAB9EBADBF15}"/>
              </a:ext>
            </a:extLst>
          </p:cNvPr>
          <p:cNvGraphicFramePr/>
          <p:nvPr/>
        </p:nvGraphicFramePr>
        <p:xfrm>
          <a:off x="959849" y="1167765"/>
          <a:ext cx="2843801" cy="27424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CFBEEBE-6512-86D4-FA05-C86BDC3430ED}"/>
              </a:ext>
            </a:extLst>
          </p:cNvPr>
          <p:cNvSpPr txBox="1"/>
          <p:nvPr/>
        </p:nvSpPr>
        <p:spPr>
          <a:xfrm>
            <a:off x="4081048" y="3465739"/>
            <a:ext cx="5597798" cy="2523768"/>
          </a:xfrm>
          <a:prstGeom prst="rect">
            <a:avLst/>
          </a:prstGeom>
          <a:noFill/>
          <a:ln>
            <a:solidFill>
              <a:srgbClr val="1A3D4F"/>
            </a:solidFill>
          </a:ln>
        </p:spPr>
        <p:txBody>
          <a:bodyPr wrap="square" rtlCol="0">
            <a:spAutoFit/>
          </a:bodyPr>
          <a:lstStyle/>
          <a:p>
            <a:endParaRPr lang="en-US" sz="2000" dirty="0"/>
          </a:p>
          <a:p>
            <a:r>
              <a:rPr lang="en-US" sz="2000" dirty="0"/>
              <a:t>Within the past 6 months, over half of listeners have visited a website that they heard about on the radio.</a:t>
            </a:r>
          </a:p>
          <a:p>
            <a:endParaRPr lang="en-US" sz="2000" dirty="0"/>
          </a:p>
          <a:p>
            <a:r>
              <a:rPr lang="en-US" sz="2000" dirty="0"/>
              <a:t>This percentage rises to over </a:t>
            </a:r>
            <a:r>
              <a:rPr lang="en-US" sz="2000" b="1" dirty="0"/>
              <a:t>70% </a:t>
            </a:r>
            <a:r>
              <a:rPr lang="en-US" sz="2000" dirty="0"/>
              <a:t>for radio listeners who are </a:t>
            </a:r>
            <a:r>
              <a:rPr lang="en-US" sz="2000" u="sng" dirty="0"/>
              <a:t>under 55 </a:t>
            </a:r>
            <a:r>
              <a:rPr lang="en-US" sz="2000" dirty="0"/>
              <a:t>and/or engaged in digital media such as </a:t>
            </a:r>
            <a:r>
              <a:rPr lang="en-US" sz="2000" u="sng" dirty="0"/>
              <a:t>podcasts</a:t>
            </a:r>
            <a:r>
              <a:rPr lang="en-US" sz="2000" dirty="0"/>
              <a:t>, </a:t>
            </a:r>
            <a:r>
              <a:rPr lang="en-US" sz="2000" u="sng" dirty="0"/>
              <a:t>YouTube, </a:t>
            </a:r>
            <a:r>
              <a:rPr lang="en-US" sz="2000" dirty="0"/>
              <a:t>or </a:t>
            </a:r>
            <a:r>
              <a:rPr lang="en-US" sz="2000" u="sng" dirty="0"/>
              <a:t>streaming radio. </a:t>
            </a:r>
            <a:endParaRPr lang="en-US" sz="2000" b="1" u="sng" dirty="0"/>
          </a:p>
          <a:p>
            <a:endParaRPr lang="en-US" dirty="0"/>
          </a:p>
        </p:txBody>
      </p:sp>
    </p:spTree>
    <p:extLst>
      <p:ext uri="{BB962C8B-B14F-4D97-AF65-F5344CB8AC3E}">
        <p14:creationId xmlns:p14="http://schemas.microsoft.com/office/powerpoint/2010/main" val="1687727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1691640" y="0"/>
            <a:ext cx="10030522" cy="631698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5" name="TextBox 4">
            <a:extLst>
              <a:ext uri="{FF2B5EF4-FFF2-40B4-BE49-F238E27FC236}">
                <a16:creationId xmlns:a16="http://schemas.microsoft.com/office/drawing/2014/main" id="{37983E11-C425-682B-6951-B275887364B9}"/>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18-54 (n=90); 55+ (n=267)</a:t>
            </a:r>
          </a:p>
        </p:txBody>
      </p:sp>
      <p:sp>
        <p:nvSpPr>
          <p:cNvPr id="6" name="Title 1">
            <a:extLst>
              <a:ext uri="{FF2B5EF4-FFF2-40B4-BE49-F238E27FC236}">
                <a16:creationId xmlns:a16="http://schemas.microsoft.com/office/drawing/2014/main" id="{713AC8EB-A2CA-E6E6-6F1A-C7F61EDACF5B}"/>
              </a:ext>
            </a:extLst>
          </p:cNvPr>
          <p:cNvSpPr txBox="1">
            <a:spLocks/>
          </p:cNvSpPr>
          <p:nvPr/>
        </p:nvSpPr>
        <p:spPr>
          <a:xfrm>
            <a:off x="445476" y="433619"/>
            <a:ext cx="11091203"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dirty="0">
                <a:cs typeface="Arial"/>
              </a:rPr>
              <a:t>Farm-radio listeners are more likely to have visited a website after hearing about it on the radio.</a:t>
            </a:r>
          </a:p>
        </p:txBody>
      </p:sp>
      <p:graphicFrame>
        <p:nvGraphicFramePr>
          <p:cNvPr id="2" name="Chart 1">
            <a:extLst>
              <a:ext uri="{FF2B5EF4-FFF2-40B4-BE49-F238E27FC236}">
                <a16:creationId xmlns:a16="http://schemas.microsoft.com/office/drawing/2014/main" id="{C70E337A-A943-1B83-A002-5AE8A6E0ACE0}"/>
              </a:ext>
            </a:extLst>
          </p:cNvPr>
          <p:cNvGraphicFramePr/>
          <p:nvPr>
            <p:extLst>
              <p:ext uri="{D42A27DB-BD31-4B8C-83A1-F6EECF244321}">
                <p14:modId xmlns:p14="http://schemas.microsoft.com/office/powerpoint/2010/main" val="2228953715"/>
              </p:ext>
            </p:extLst>
          </p:nvPr>
        </p:nvGraphicFramePr>
        <p:xfrm>
          <a:off x="1874249" y="1880280"/>
          <a:ext cx="3896237" cy="36416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BD278460-C8CD-024A-DD53-41EF8409A83E}"/>
              </a:ext>
            </a:extLst>
          </p:cNvPr>
          <p:cNvGraphicFramePr/>
          <p:nvPr>
            <p:extLst>
              <p:ext uri="{D42A27DB-BD31-4B8C-83A1-F6EECF244321}">
                <p14:modId xmlns:p14="http://schemas.microsoft.com/office/powerpoint/2010/main" val="1889626959"/>
              </p:ext>
            </p:extLst>
          </p:nvPr>
        </p:nvGraphicFramePr>
        <p:xfrm>
          <a:off x="6798205" y="1884302"/>
          <a:ext cx="3896237" cy="364163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73D945BC-6C28-6152-742B-5F99E268051E}"/>
              </a:ext>
            </a:extLst>
          </p:cNvPr>
          <p:cNvSpPr/>
          <p:nvPr/>
        </p:nvSpPr>
        <p:spPr>
          <a:xfrm>
            <a:off x="4252397" y="5814874"/>
            <a:ext cx="128016" cy="124287"/>
          </a:xfrm>
          <a:prstGeom prst="rect">
            <a:avLst/>
          </a:prstGeom>
          <a:solidFill>
            <a:srgbClr val="6AA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TextBox 8">
            <a:extLst>
              <a:ext uri="{FF2B5EF4-FFF2-40B4-BE49-F238E27FC236}">
                <a16:creationId xmlns:a16="http://schemas.microsoft.com/office/drawing/2014/main" id="{66AAB1CF-3B5C-87FA-9F7F-A4DC45B1DBC5}"/>
              </a:ext>
            </a:extLst>
          </p:cNvPr>
          <p:cNvSpPr txBox="1"/>
          <p:nvPr/>
        </p:nvSpPr>
        <p:spPr>
          <a:xfrm>
            <a:off x="4400790" y="5699463"/>
            <a:ext cx="3579074" cy="307777"/>
          </a:xfrm>
          <a:prstGeom prst="rect">
            <a:avLst/>
          </a:prstGeom>
          <a:noFill/>
        </p:spPr>
        <p:txBody>
          <a:bodyPr wrap="square" rtlCol="0">
            <a:spAutoFit/>
          </a:bodyPr>
          <a:lstStyle/>
          <a:p>
            <a:r>
              <a:rPr lang="en-US" sz="1400" b="1"/>
              <a:t>Visited website after hearing about it on radio</a:t>
            </a:r>
          </a:p>
        </p:txBody>
      </p:sp>
      <p:sp>
        <p:nvSpPr>
          <p:cNvPr id="15" name="TextBox 14">
            <a:extLst>
              <a:ext uri="{FF2B5EF4-FFF2-40B4-BE49-F238E27FC236}">
                <a16:creationId xmlns:a16="http://schemas.microsoft.com/office/drawing/2014/main" id="{2D9BE583-8FA7-43AC-2357-4762EA7C6C57}"/>
              </a:ext>
            </a:extLst>
          </p:cNvPr>
          <p:cNvSpPr txBox="1"/>
          <p:nvPr/>
        </p:nvSpPr>
        <p:spPr>
          <a:xfrm>
            <a:off x="3188658" y="1492511"/>
            <a:ext cx="1267417" cy="461665"/>
          </a:xfrm>
          <a:prstGeom prst="rect">
            <a:avLst/>
          </a:prstGeom>
          <a:noFill/>
        </p:spPr>
        <p:txBody>
          <a:bodyPr wrap="square" rtlCol="0">
            <a:spAutoFit/>
          </a:bodyPr>
          <a:lstStyle/>
          <a:p>
            <a:pPr algn="ctr"/>
            <a:r>
              <a:rPr lang="en-US" sz="2400" b="1"/>
              <a:t>18-54</a:t>
            </a:r>
          </a:p>
        </p:txBody>
      </p:sp>
      <p:sp>
        <p:nvSpPr>
          <p:cNvPr id="16" name="TextBox 15">
            <a:extLst>
              <a:ext uri="{FF2B5EF4-FFF2-40B4-BE49-F238E27FC236}">
                <a16:creationId xmlns:a16="http://schemas.microsoft.com/office/drawing/2014/main" id="{1AD77F72-1AC7-A39C-F7C1-49B17F9E2553}"/>
              </a:ext>
            </a:extLst>
          </p:cNvPr>
          <p:cNvSpPr txBox="1"/>
          <p:nvPr/>
        </p:nvSpPr>
        <p:spPr>
          <a:xfrm>
            <a:off x="8112615" y="1505850"/>
            <a:ext cx="1267417" cy="461665"/>
          </a:xfrm>
          <a:prstGeom prst="rect">
            <a:avLst/>
          </a:prstGeom>
          <a:noFill/>
        </p:spPr>
        <p:txBody>
          <a:bodyPr wrap="square" rtlCol="0">
            <a:spAutoFit/>
          </a:bodyPr>
          <a:lstStyle/>
          <a:p>
            <a:pPr algn="ctr"/>
            <a:r>
              <a:rPr lang="en-US" sz="2400" b="1"/>
              <a:t>55+</a:t>
            </a:r>
          </a:p>
        </p:txBody>
      </p:sp>
      <p:sp>
        <p:nvSpPr>
          <p:cNvPr id="17" name="TextBox 16">
            <a:extLst>
              <a:ext uri="{FF2B5EF4-FFF2-40B4-BE49-F238E27FC236}">
                <a16:creationId xmlns:a16="http://schemas.microsoft.com/office/drawing/2014/main" id="{B374BC6C-173F-08CE-8D27-68DC9013E05E}"/>
              </a:ext>
            </a:extLst>
          </p:cNvPr>
          <p:cNvSpPr txBox="1"/>
          <p:nvPr/>
        </p:nvSpPr>
        <p:spPr>
          <a:xfrm>
            <a:off x="3916356" y="3913181"/>
            <a:ext cx="1267417" cy="400110"/>
          </a:xfrm>
          <a:prstGeom prst="rect">
            <a:avLst/>
          </a:prstGeom>
          <a:noFill/>
        </p:spPr>
        <p:txBody>
          <a:bodyPr wrap="square" rtlCol="0">
            <a:spAutoFit/>
          </a:bodyPr>
          <a:lstStyle/>
          <a:p>
            <a:pPr algn="ctr"/>
            <a:r>
              <a:rPr lang="en-US" sz="2000" b="1"/>
              <a:t>71%</a:t>
            </a:r>
          </a:p>
        </p:txBody>
      </p:sp>
      <p:sp>
        <p:nvSpPr>
          <p:cNvPr id="18" name="TextBox 17">
            <a:extLst>
              <a:ext uri="{FF2B5EF4-FFF2-40B4-BE49-F238E27FC236}">
                <a16:creationId xmlns:a16="http://schemas.microsoft.com/office/drawing/2014/main" id="{6F27EB1F-80F5-8073-5261-41DBAD086FAB}"/>
              </a:ext>
            </a:extLst>
          </p:cNvPr>
          <p:cNvSpPr txBox="1"/>
          <p:nvPr/>
        </p:nvSpPr>
        <p:spPr>
          <a:xfrm>
            <a:off x="8960352" y="3913181"/>
            <a:ext cx="1267417" cy="400110"/>
          </a:xfrm>
          <a:prstGeom prst="rect">
            <a:avLst/>
          </a:prstGeom>
          <a:noFill/>
        </p:spPr>
        <p:txBody>
          <a:bodyPr wrap="square" rtlCol="0">
            <a:spAutoFit/>
          </a:bodyPr>
          <a:lstStyle/>
          <a:p>
            <a:pPr algn="ctr"/>
            <a:r>
              <a:rPr lang="en-US" sz="2000" b="1"/>
              <a:t>53%</a:t>
            </a:r>
          </a:p>
        </p:txBody>
      </p:sp>
      <p:sp>
        <p:nvSpPr>
          <p:cNvPr id="19" name="TextBox 18">
            <a:extLst>
              <a:ext uri="{FF2B5EF4-FFF2-40B4-BE49-F238E27FC236}">
                <a16:creationId xmlns:a16="http://schemas.microsoft.com/office/drawing/2014/main" id="{50C520AD-E631-E367-0968-87DC45E09601}"/>
              </a:ext>
            </a:extLst>
          </p:cNvPr>
          <p:cNvSpPr txBox="1"/>
          <p:nvPr/>
        </p:nvSpPr>
        <p:spPr>
          <a:xfrm>
            <a:off x="2466293" y="2870624"/>
            <a:ext cx="1267417" cy="400110"/>
          </a:xfrm>
          <a:prstGeom prst="rect">
            <a:avLst/>
          </a:prstGeom>
          <a:noFill/>
        </p:spPr>
        <p:txBody>
          <a:bodyPr wrap="square" rtlCol="0">
            <a:spAutoFit/>
          </a:bodyPr>
          <a:lstStyle/>
          <a:p>
            <a:pPr algn="ctr"/>
            <a:r>
              <a:rPr lang="en-US" sz="2000" b="1"/>
              <a:t>29%</a:t>
            </a:r>
          </a:p>
        </p:txBody>
      </p:sp>
      <p:sp>
        <p:nvSpPr>
          <p:cNvPr id="20" name="TextBox 19">
            <a:extLst>
              <a:ext uri="{FF2B5EF4-FFF2-40B4-BE49-F238E27FC236}">
                <a16:creationId xmlns:a16="http://schemas.microsoft.com/office/drawing/2014/main" id="{CB8B0717-ADF0-154B-5FA4-999D35750D70}"/>
              </a:ext>
            </a:extLst>
          </p:cNvPr>
          <p:cNvSpPr txBox="1"/>
          <p:nvPr/>
        </p:nvSpPr>
        <p:spPr>
          <a:xfrm>
            <a:off x="7263121" y="3401786"/>
            <a:ext cx="1267417" cy="400110"/>
          </a:xfrm>
          <a:prstGeom prst="rect">
            <a:avLst/>
          </a:prstGeom>
          <a:noFill/>
        </p:spPr>
        <p:txBody>
          <a:bodyPr wrap="square" rtlCol="0">
            <a:spAutoFit/>
          </a:bodyPr>
          <a:lstStyle/>
          <a:p>
            <a:pPr algn="ctr"/>
            <a:r>
              <a:rPr lang="en-US" sz="2000" b="1"/>
              <a:t>47%</a:t>
            </a:r>
          </a:p>
        </p:txBody>
      </p:sp>
    </p:spTree>
    <p:extLst>
      <p:ext uri="{BB962C8B-B14F-4D97-AF65-F5344CB8AC3E}">
        <p14:creationId xmlns:p14="http://schemas.microsoft.com/office/powerpoint/2010/main" val="526300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D4BAF-CD60-010C-C6C3-7691037CDF35}"/>
              </a:ext>
            </a:extLst>
          </p:cNvPr>
          <p:cNvSpPr>
            <a:spLocks noGrp="1"/>
          </p:cNvSpPr>
          <p:nvPr>
            <p:ph type="ctrTitle"/>
          </p:nvPr>
        </p:nvSpPr>
        <p:spPr>
          <a:xfrm>
            <a:off x="613610" y="4538249"/>
            <a:ext cx="6726990" cy="1706381"/>
          </a:xfrm>
        </p:spPr>
        <p:txBody>
          <a:bodyPr>
            <a:normAutofit/>
          </a:bodyPr>
          <a:lstStyle/>
          <a:p>
            <a:r>
              <a:rPr lang="en-US"/>
              <a:t>LISTENING HABITS</a:t>
            </a:r>
          </a:p>
        </p:txBody>
      </p:sp>
      <p:cxnSp>
        <p:nvCxnSpPr>
          <p:cNvPr id="8" name="Straight Connector 7">
            <a:extLst>
              <a:ext uri="{FF2B5EF4-FFF2-40B4-BE49-F238E27FC236}">
                <a16:creationId xmlns:a16="http://schemas.microsoft.com/office/drawing/2014/main" id="{29DCA9D8-5695-8D2F-2C29-F67D8BECDE1B}"/>
              </a:ext>
            </a:extLst>
          </p:cNvPr>
          <p:cNvCxnSpPr>
            <a:cxnSpLocks/>
          </p:cNvCxnSpPr>
          <p:nvPr/>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pic>
        <p:nvPicPr>
          <p:cNvPr id="10" name="Picture Placeholder 9" descr="Close-up of a field of green grass&#10;&#10;Description automatically generated">
            <a:extLst>
              <a:ext uri="{FF2B5EF4-FFF2-40B4-BE49-F238E27FC236}">
                <a16:creationId xmlns:a16="http://schemas.microsoft.com/office/drawing/2014/main" id="{2C603F53-AAD3-362B-FEC7-252C5E218D40}"/>
              </a:ext>
            </a:extLst>
          </p:cNvPr>
          <p:cNvPicPr>
            <a:picLocks noGrp="1" noChangeAspect="1"/>
          </p:cNvPicPr>
          <p:nvPr>
            <p:ph type="pic" sz="quarter" idx="10"/>
          </p:nvPr>
        </p:nvPicPr>
        <p:blipFill>
          <a:blip r:embed="rId2"/>
          <a:srcRect l="4243" r="4243"/>
          <a:stretch>
            <a:fillRect/>
          </a:stretch>
        </p:blipFill>
        <p:spPr>
          <a:xfrm>
            <a:off x="2779713" y="0"/>
            <a:ext cx="9412287" cy="6858001"/>
          </a:xfrm>
        </p:spPr>
      </p:pic>
      <p:sp>
        <p:nvSpPr>
          <p:cNvPr id="2" name="Rectangle 3">
            <a:extLst>
              <a:ext uri="{FF2B5EF4-FFF2-40B4-BE49-F238E27FC236}">
                <a16:creationId xmlns:a16="http://schemas.microsoft.com/office/drawing/2014/main" id="{9EA49A28-E762-AA38-9C29-A427BEB627DC}"/>
              </a:ext>
            </a:extLst>
          </p:cNvPr>
          <p:cNvSpPr/>
          <p:nvPr/>
        </p:nvSpPr>
        <p:spPr>
          <a:xfrm>
            <a:off x="2742847" y="0"/>
            <a:ext cx="9449153" cy="686430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 name="connsiteX0" fmla="*/ 0 w 12228095"/>
              <a:gd name="connsiteY0" fmla="*/ 6016 h 6864015"/>
              <a:gd name="connsiteX1" fmla="*/ 12222079 w 12228095"/>
              <a:gd name="connsiteY1" fmla="*/ 0 h 6864015"/>
              <a:gd name="connsiteX2" fmla="*/ 12228095 w 12228095"/>
              <a:gd name="connsiteY2" fmla="*/ 6864015 h 6864015"/>
              <a:gd name="connsiteX3" fmla="*/ 8310702 w 12228095"/>
              <a:gd name="connsiteY3" fmla="*/ 6864015 h 6864015"/>
              <a:gd name="connsiteX4" fmla="*/ 0 w 12228095"/>
              <a:gd name="connsiteY4" fmla="*/ 6016 h 6864015"/>
              <a:gd name="connsiteX0" fmla="*/ 0 w 12219956"/>
              <a:gd name="connsiteY0" fmla="*/ 0 h 6870611"/>
              <a:gd name="connsiteX1" fmla="*/ 12213940 w 12219956"/>
              <a:gd name="connsiteY1" fmla="*/ 6596 h 6870611"/>
              <a:gd name="connsiteX2" fmla="*/ 12219956 w 12219956"/>
              <a:gd name="connsiteY2" fmla="*/ 6870611 h 6870611"/>
              <a:gd name="connsiteX3" fmla="*/ 8302563 w 12219956"/>
              <a:gd name="connsiteY3" fmla="*/ 6870611 h 6870611"/>
              <a:gd name="connsiteX4" fmla="*/ 0 w 12219956"/>
              <a:gd name="connsiteY4" fmla="*/ 0 h 6870611"/>
              <a:gd name="connsiteX0" fmla="*/ 0 w 12195538"/>
              <a:gd name="connsiteY0" fmla="*/ 0 h 6864304"/>
              <a:gd name="connsiteX1" fmla="*/ 12189522 w 12195538"/>
              <a:gd name="connsiteY1" fmla="*/ 289 h 6864304"/>
              <a:gd name="connsiteX2" fmla="*/ 12195538 w 12195538"/>
              <a:gd name="connsiteY2" fmla="*/ 6864304 h 6864304"/>
              <a:gd name="connsiteX3" fmla="*/ 8278145 w 12195538"/>
              <a:gd name="connsiteY3" fmla="*/ 6864304 h 6864304"/>
              <a:gd name="connsiteX4" fmla="*/ 0 w 12195538"/>
              <a:gd name="connsiteY4" fmla="*/ 0 h 686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38" h="6864304">
                <a:moveTo>
                  <a:pt x="0" y="0"/>
                </a:moveTo>
                <a:lnTo>
                  <a:pt x="12189522" y="289"/>
                </a:lnTo>
                <a:cubicBezTo>
                  <a:pt x="12191527" y="2288294"/>
                  <a:pt x="12193533" y="4576299"/>
                  <a:pt x="12195538" y="6864304"/>
                </a:cubicBezTo>
                <a:lnTo>
                  <a:pt x="8278145" y="6864304"/>
                </a:lnTo>
                <a:lnTo>
                  <a:pt x="0" y="0"/>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cxnSp>
        <p:nvCxnSpPr>
          <p:cNvPr id="11" name="Straight Connector 10">
            <a:extLst>
              <a:ext uri="{FF2B5EF4-FFF2-40B4-BE49-F238E27FC236}">
                <a16:creationId xmlns:a16="http://schemas.microsoft.com/office/drawing/2014/main" id="{E537FC8E-911E-185F-8397-8F499B14B2B7}"/>
              </a:ext>
            </a:extLst>
          </p:cNvPr>
          <p:cNvCxnSpPr>
            <a:cxnSpLocks/>
          </p:cNvCxnSpPr>
          <p:nvPr/>
        </p:nvCxnSpPr>
        <p:spPr>
          <a:xfrm>
            <a:off x="3404951" y="1528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65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EC73D0-0DB5-80F4-AA7B-0F4BDD048148}"/>
              </a:ext>
            </a:extLst>
          </p:cNvPr>
          <p:cNvSpPr/>
          <p:nvPr/>
        </p:nvSpPr>
        <p:spPr>
          <a:xfrm>
            <a:off x="0" y="2038349"/>
            <a:ext cx="5829301" cy="4181475"/>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FC7DA4D-7633-CED9-2546-11CABB385243}"/>
              </a:ext>
            </a:extLst>
          </p:cNvPr>
          <p:cNvSpPr/>
          <p:nvPr/>
        </p:nvSpPr>
        <p:spPr>
          <a:xfrm>
            <a:off x="6486525" y="0"/>
            <a:ext cx="5705475"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sp>
        <p:nvSpPr>
          <p:cNvPr id="14" name="TextBox 13">
            <a:extLst>
              <a:ext uri="{FF2B5EF4-FFF2-40B4-BE49-F238E27FC236}">
                <a16:creationId xmlns:a16="http://schemas.microsoft.com/office/drawing/2014/main" id="{73A725B9-12F7-D390-08F8-262CB11B3C33}"/>
              </a:ext>
            </a:extLst>
          </p:cNvPr>
          <p:cNvSpPr txBox="1"/>
          <p:nvPr/>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graphicFrame>
        <p:nvGraphicFramePr>
          <p:cNvPr id="16" name="Chart 15">
            <a:extLst>
              <a:ext uri="{FF2B5EF4-FFF2-40B4-BE49-F238E27FC236}">
                <a16:creationId xmlns:a16="http://schemas.microsoft.com/office/drawing/2014/main" id="{E3601580-6BB8-A887-8E14-582D156592D3}"/>
              </a:ext>
            </a:extLst>
          </p:cNvPr>
          <p:cNvGraphicFramePr/>
          <p:nvPr>
            <p:extLst>
              <p:ext uri="{D42A27DB-BD31-4B8C-83A1-F6EECF244321}">
                <p14:modId xmlns:p14="http://schemas.microsoft.com/office/powerpoint/2010/main" val="3953589660"/>
              </p:ext>
            </p:extLst>
          </p:nvPr>
        </p:nvGraphicFramePr>
        <p:xfrm>
          <a:off x="905740" y="2581275"/>
          <a:ext cx="5295035" cy="361120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3545362D-66E1-BE75-4755-1F21DAFFBF54}"/>
              </a:ext>
            </a:extLst>
          </p:cNvPr>
          <p:cNvGrpSpPr/>
          <p:nvPr/>
        </p:nvGrpSpPr>
        <p:grpSpPr>
          <a:xfrm>
            <a:off x="6831459" y="3663253"/>
            <a:ext cx="4505326" cy="2423409"/>
            <a:chOff x="7540866" y="1545553"/>
            <a:chExt cx="3330334" cy="4341268"/>
          </a:xfrm>
        </p:grpSpPr>
        <p:graphicFrame>
          <p:nvGraphicFramePr>
            <p:cNvPr id="6" name="Chart 5">
              <a:extLst>
                <a:ext uri="{FF2B5EF4-FFF2-40B4-BE49-F238E27FC236}">
                  <a16:creationId xmlns:a16="http://schemas.microsoft.com/office/drawing/2014/main" id="{7BA2D686-F2AF-EC6B-97B9-187D0C83E4B6}"/>
                </a:ext>
              </a:extLst>
            </p:cNvPr>
            <p:cNvGraphicFramePr/>
            <p:nvPr>
              <p:extLst>
                <p:ext uri="{D42A27DB-BD31-4B8C-83A1-F6EECF244321}">
                  <p14:modId xmlns:p14="http://schemas.microsoft.com/office/powerpoint/2010/main" val="562895192"/>
                </p:ext>
              </p:extLst>
            </p:nvPr>
          </p:nvGraphicFramePr>
          <p:xfrm>
            <a:off x="7540866" y="1545553"/>
            <a:ext cx="3330334" cy="427422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7CECB449-15BE-CD17-8A06-1E68EE5E8397}"/>
                </a:ext>
              </a:extLst>
            </p:cNvPr>
            <p:cNvSpPr/>
            <p:nvPr/>
          </p:nvSpPr>
          <p:spPr>
            <a:xfrm>
              <a:off x="8663029" y="2756419"/>
              <a:ext cx="2194511" cy="3130402"/>
            </a:xfrm>
            <a:prstGeom prst="rect">
              <a:avLst/>
            </a:prstGeom>
            <a:solidFill>
              <a:srgbClr val="1A374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0" name="TextBox 9">
            <a:extLst>
              <a:ext uri="{FF2B5EF4-FFF2-40B4-BE49-F238E27FC236}">
                <a16:creationId xmlns:a16="http://schemas.microsoft.com/office/drawing/2014/main" id="{D637D070-ABCD-618B-0A0F-3A285BB93DF3}"/>
              </a:ext>
            </a:extLst>
          </p:cNvPr>
          <p:cNvSpPr txBox="1"/>
          <p:nvPr/>
        </p:nvSpPr>
        <p:spPr>
          <a:xfrm>
            <a:off x="7024054" y="1735892"/>
            <a:ext cx="4457700" cy="2677656"/>
          </a:xfrm>
          <a:prstGeom prst="rect">
            <a:avLst/>
          </a:prstGeom>
          <a:noFill/>
        </p:spPr>
        <p:txBody>
          <a:bodyPr wrap="square" rtlCol="0">
            <a:spAutoFit/>
          </a:bodyPr>
          <a:lstStyle/>
          <a:p>
            <a:r>
              <a:rPr lang="en-US" sz="1400" dirty="0">
                <a:solidFill>
                  <a:schemeClr val="bg1">
                    <a:lumMod val="95000"/>
                  </a:schemeClr>
                </a:solidFill>
              </a:rPr>
              <a:t>Because AM/FM radios are a standard feature of on-farm infrastructure, ag programming can </a:t>
            </a:r>
            <a:r>
              <a:rPr lang="en-US" sz="1400" b="1" dirty="0">
                <a:solidFill>
                  <a:srgbClr val="6AAAC4"/>
                </a:solidFill>
              </a:rPr>
              <a:t>easily</a:t>
            </a:r>
            <a:r>
              <a:rPr lang="en-US" sz="1400" dirty="0">
                <a:solidFill>
                  <a:schemeClr val="bg1"/>
                </a:solidFill>
              </a:rPr>
              <a:t> </a:t>
            </a:r>
            <a:r>
              <a:rPr lang="en-US" sz="1400" dirty="0">
                <a:solidFill>
                  <a:schemeClr val="bg1">
                    <a:lumMod val="95000"/>
                  </a:schemeClr>
                </a:solidFill>
              </a:rPr>
              <a:t>and conveniently </a:t>
            </a:r>
            <a:r>
              <a:rPr lang="en-US" sz="1400" b="1" dirty="0">
                <a:solidFill>
                  <a:srgbClr val="6AAAC4"/>
                </a:solidFill>
              </a:rPr>
              <a:t>reach</a:t>
            </a:r>
            <a:r>
              <a:rPr lang="en-US" sz="1400" dirty="0">
                <a:solidFill>
                  <a:schemeClr val="bg1"/>
                </a:solidFill>
              </a:rPr>
              <a:t> </a:t>
            </a:r>
            <a:r>
              <a:rPr lang="en-US" sz="1400" dirty="0">
                <a:solidFill>
                  <a:schemeClr val="bg1">
                    <a:lumMod val="95000"/>
                  </a:schemeClr>
                </a:solidFill>
              </a:rPr>
              <a:t>listeners at</a:t>
            </a:r>
            <a:r>
              <a:rPr lang="en-US" sz="1400" dirty="0">
                <a:solidFill>
                  <a:schemeClr val="bg1"/>
                </a:solidFill>
              </a:rPr>
              <a:t> </a:t>
            </a:r>
            <a:r>
              <a:rPr lang="en-US" sz="1400" b="1" dirty="0">
                <a:solidFill>
                  <a:srgbClr val="6AAAC4"/>
                </a:solidFill>
              </a:rPr>
              <a:t>various times and locations</a:t>
            </a:r>
            <a:r>
              <a:rPr lang="en-US" sz="1400" dirty="0">
                <a:solidFill>
                  <a:schemeClr val="bg1"/>
                </a:solidFill>
              </a:rPr>
              <a:t>. </a:t>
            </a:r>
          </a:p>
          <a:p>
            <a:endParaRPr lang="en-US" sz="1400" dirty="0">
              <a:solidFill>
                <a:schemeClr val="bg1"/>
              </a:solidFill>
            </a:endParaRPr>
          </a:p>
          <a:p>
            <a:r>
              <a:rPr lang="en-US" sz="1400" dirty="0">
                <a:solidFill>
                  <a:schemeClr val="bg1">
                    <a:lumMod val="95000"/>
                  </a:schemeClr>
                </a:solidFill>
              </a:rPr>
              <a:t>AM/FM radio broadcasts are prevalent throughout farms. Farmers listen to broadcast ag radio in a </a:t>
            </a:r>
            <a:r>
              <a:rPr lang="en-US" sz="1400" b="1" dirty="0">
                <a:solidFill>
                  <a:srgbClr val="6AAAC4"/>
                </a:solidFill>
              </a:rPr>
              <a:t>variety of locations and situations</a:t>
            </a:r>
            <a:r>
              <a:rPr lang="en-US" sz="1400" dirty="0">
                <a:solidFill>
                  <a:schemeClr val="bg1">
                    <a:lumMod val="95000"/>
                  </a:schemeClr>
                </a:solidFill>
              </a:rPr>
              <a:t>. This is made possible by the large number of radios that can be found throughout farming operations. </a:t>
            </a:r>
          </a:p>
          <a:p>
            <a:endParaRPr lang="en-US" sz="1400" dirty="0">
              <a:solidFill>
                <a:schemeClr val="bg1">
                  <a:lumMod val="95000"/>
                </a:schemeClr>
              </a:solidFill>
            </a:endParaRPr>
          </a:p>
          <a:p>
            <a:endParaRPr lang="en-US" sz="1400" dirty="0">
              <a:solidFill>
                <a:schemeClr val="bg1">
                  <a:lumMod val="95000"/>
                </a:schemeClr>
              </a:solidFill>
            </a:endParaRPr>
          </a:p>
          <a:p>
            <a:r>
              <a:rPr lang="en-US" sz="1400" dirty="0">
                <a:solidFill>
                  <a:schemeClr val="bg1"/>
                </a:solidFill>
              </a:rPr>
              <a:t>Types of Radio Use for Farm News</a:t>
            </a:r>
          </a:p>
          <a:p>
            <a:endParaRPr lang="en-US" sz="1400" dirty="0">
              <a:solidFill>
                <a:schemeClr val="bg1"/>
              </a:solidFill>
            </a:endParaRPr>
          </a:p>
        </p:txBody>
      </p:sp>
      <p:sp>
        <p:nvSpPr>
          <p:cNvPr id="12" name="TextBox 11">
            <a:extLst>
              <a:ext uri="{FF2B5EF4-FFF2-40B4-BE49-F238E27FC236}">
                <a16:creationId xmlns:a16="http://schemas.microsoft.com/office/drawing/2014/main" id="{2D7C3513-0308-27A4-F0E5-413C08186939}"/>
              </a:ext>
            </a:extLst>
          </p:cNvPr>
          <p:cNvSpPr txBox="1"/>
          <p:nvPr/>
        </p:nvSpPr>
        <p:spPr>
          <a:xfrm>
            <a:off x="554718" y="6446591"/>
            <a:ext cx="5786838"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 Listen to AM/FM radio (N=317)</a:t>
            </a:r>
          </a:p>
        </p:txBody>
      </p:sp>
      <p:sp>
        <p:nvSpPr>
          <p:cNvPr id="15" name="TextBox 14">
            <a:extLst>
              <a:ext uri="{FF2B5EF4-FFF2-40B4-BE49-F238E27FC236}">
                <a16:creationId xmlns:a16="http://schemas.microsoft.com/office/drawing/2014/main" id="{F226909A-9A97-5ED3-DD45-839ED03AF8B9}"/>
              </a:ext>
            </a:extLst>
          </p:cNvPr>
          <p:cNvSpPr txBox="1"/>
          <p:nvPr/>
        </p:nvSpPr>
        <p:spPr>
          <a:xfrm>
            <a:off x="860913" y="2217212"/>
            <a:ext cx="4657725" cy="400110"/>
          </a:xfrm>
          <a:prstGeom prst="rect">
            <a:avLst/>
          </a:prstGeom>
          <a:noFill/>
        </p:spPr>
        <p:txBody>
          <a:bodyPr wrap="square" rtlCol="0">
            <a:spAutoFit/>
          </a:bodyPr>
          <a:lstStyle/>
          <a:p>
            <a:r>
              <a:rPr lang="en-US" sz="2000" b="1"/>
              <a:t>Where Listen to Ag Radio</a:t>
            </a:r>
          </a:p>
        </p:txBody>
      </p:sp>
      <p:sp>
        <p:nvSpPr>
          <p:cNvPr id="17" name="Title 1">
            <a:extLst>
              <a:ext uri="{FF2B5EF4-FFF2-40B4-BE49-F238E27FC236}">
                <a16:creationId xmlns:a16="http://schemas.microsoft.com/office/drawing/2014/main" id="{BC836422-7456-19A9-F08C-606C62302757}"/>
              </a:ext>
            </a:extLst>
          </p:cNvPr>
          <p:cNvSpPr txBox="1">
            <a:spLocks/>
          </p:cNvSpPr>
          <p:nvPr/>
        </p:nvSpPr>
        <p:spPr>
          <a:xfrm>
            <a:off x="445477" y="433619"/>
            <a:ext cx="5488598"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dirty="0">
                <a:cs typeface="Arial"/>
              </a:rPr>
              <a:t>Traditional AM/FM radios have extensive reach throughout farming operations</a:t>
            </a:r>
          </a:p>
        </p:txBody>
      </p:sp>
      <p:sp>
        <p:nvSpPr>
          <p:cNvPr id="21" name="TextBox 20">
            <a:extLst>
              <a:ext uri="{FF2B5EF4-FFF2-40B4-BE49-F238E27FC236}">
                <a16:creationId xmlns:a16="http://schemas.microsoft.com/office/drawing/2014/main" id="{A0BD0410-0A43-44B3-9789-9AF8BC411318}"/>
              </a:ext>
            </a:extLst>
          </p:cNvPr>
          <p:cNvSpPr txBox="1"/>
          <p:nvPr/>
        </p:nvSpPr>
        <p:spPr>
          <a:xfrm>
            <a:off x="7010399" y="950493"/>
            <a:ext cx="4657725" cy="707886"/>
          </a:xfrm>
          <a:prstGeom prst="rect">
            <a:avLst/>
          </a:prstGeom>
          <a:noFill/>
        </p:spPr>
        <p:txBody>
          <a:bodyPr wrap="square" rtlCol="0">
            <a:spAutoFit/>
          </a:bodyPr>
          <a:lstStyle/>
          <a:p>
            <a:r>
              <a:rPr lang="en-US" sz="2000" b="1" dirty="0">
                <a:solidFill>
                  <a:schemeClr val="bg1">
                    <a:lumMod val="95000"/>
                  </a:schemeClr>
                </a:solidFill>
              </a:rPr>
              <a:t>The average listeners’ farm contains nearly 11 radios with more than half having 20+</a:t>
            </a:r>
          </a:p>
        </p:txBody>
      </p:sp>
    </p:spTree>
    <p:extLst>
      <p:ext uri="{BB962C8B-B14F-4D97-AF65-F5344CB8AC3E}">
        <p14:creationId xmlns:p14="http://schemas.microsoft.com/office/powerpoint/2010/main" val="51049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787651" y="0"/>
            <a:ext cx="10934511" cy="631698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A8015D6-EAFC-2427-B460-216757A7B30B}"/>
              </a:ext>
            </a:extLst>
          </p:cNvPr>
          <p:cNvSpPr/>
          <p:nvPr/>
        </p:nvSpPr>
        <p:spPr>
          <a:xfrm>
            <a:off x="2362711" y="2182932"/>
            <a:ext cx="8824618" cy="18288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graphicFrame>
        <p:nvGraphicFramePr>
          <p:cNvPr id="12" name="Chart 11">
            <a:extLst>
              <a:ext uri="{FF2B5EF4-FFF2-40B4-BE49-F238E27FC236}">
                <a16:creationId xmlns:a16="http://schemas.microsoft.com/office/drawing/2014/main" id="{177C4560-FE98-1912-3B19-B8CF12256CBC}"/>
              </a:ext>
            </a:extLst>
          </p:cNvPr>
          <p:cNvGraphicFramePr/>
          <p:nvPr>
            <p:extLst>
              <p:ext uri="{D42A27DB-BD31-4B8C-83A1-F6EECF244321}">
                <p14:modId xmlns:p14="http://schemas.microsoft.com/office/powerpoint/2010/main" val="2335701370"/>
              </p:ext>
            </p:extLst>
          </p:nvPr>
        </p:nvGraphicFramePr>
        <p:xfrm>
          <a:off x="445476" y="1593048"/>
          <a:ext cx="11197884" cy="46533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7983E11-C425-682B-6951-B275887364B9}"/>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1 to 5 radios (n=79); 6 to 10 radios (n=129); 11+ radios (n=109)</a:t>
            </a:r>
          </a:p>
        </p:txBody>
      </p:sp>
      <p:sp>
        <p:nvSpPr>
          <p:cNvPr id="6" name="Title 1">
            <a:extLst>
              <a:ext uri="{FF2B5EF4-FFF2-40B4-BE49-F238E27FC236}">
                <a16:creationId xmlns:a16="http://schemas.microsoft.com/office/drawing/2014/main" id="{713AC8EB-A2CA-E6E6-6F1A-C7F61EDACF5B}"/>
              </a:ext>
            </a:extLst>
          </p:cNvPr>
          <p:cNvSpPr txBox="1">
            <a:spLocks/>
          </p:cNvSpPr>
          <p:nvPr/>
        </p:nvSpPr>
        <p:spPr>
          <a:xfrm>
            <a:off x="445476" y="433619"/>
            <a:ext cx="11091203"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a:cs typeface="Arial"/>
              </a:rPr>
              <a:t>A higher number of radios on-property is linked to varied listening venues.</a:t>
            </a:r>
          </a:p>
        </p:txBody>
      </p:sp>
      <p:sp>
        <p:nvSpPr>
          <p:cNvPr id="2" name="TextBox 1">
            <a:extLst>
              <a:ext uri="{FF2B5EF4-FFF2-40B4-BE49-F238E27FC236}">
                <a16:creationId xmlns:a16="http://schemas.microsoft.com/office/drawing/2014/main" id="{4453AABF-0771-EEF3-8EDA-C480A08BEFCA}"/>
              </a:ext>
            </a:extLst>
          </p:cNvPr>
          <p:cNvSpPr txBox="1"/>
          <p:nvPr/>
        </p:nvSpPr>
        <p:spPr>
          <a:xfrm>
            <a:off x="2168576" y="1593048"/>
            <a:ext cx="7432895" cy="400110"/>
          </a:xfrm>
          <a:prstGeom prst="rect">
            <a:avLst/>
          </a:prstGeom>
          <a:noFill/>
        </p:spPr>
        <p:txBody>
          <a:bodyPr wrap="square" rtlCol="0">
            <a:spAutoFit/>
          </a:bodyPr>
          <a:lstStyle/>
          <a:p>
            <a:pPr algn="ctr"/>
            <a:r>
              <a:rPr lang="en-US" sz="2000" b="1"/>
              <a:t>Where listen to ag content</a:t>
            </a:r>
          </a:p>
        </p:txBody>
      </p:sp>
    </p:spTree>
    <p:extLst>
      <p:ext uri="{BB962C8B-B14F-4D97-AF65-F5344CB8AC3E}">
        <p14:creationId xmlns:p14="http://schemas.microsoft.com/office/powerpoint/2010/main" val="3276396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1943100" y="0"/>
            <a:ext cx="9803423" cy="6085463"/>
          </a:xfrm>
          <a:prstGeom prst="rect">
            <a:avLst/>
          </a:prstGeom>
          <a:solidFill>
            <a:schemeClr val="bg1">
              <a:lumMod val="75000"/>
              <a:alpha val="20000"/>
            </a:scheme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6" name="Freeform 51">
            <a:extLst>
              <a:ext uri="{FF2B5EF4-FFF2-40B4-BE49-F238E27FC236}">
                <a16:creationId xmlns:a16="http://schemas.microsoft.com/office/drawing/2014/main" id="{F8D5E5B9-66D6-B713-3EA7-D0B1562D90FA}"/>
              </a:ext>
            </a:extLst>
          </p:cNvPr>
          <p:cNvSpPr>
            <a:spLocks noEditPoints="1"/>
          </p:cNvSpPr>
          <p:nvPr/>
        </p:nvSpPr>
        <p:spPr bwMode="auto">
          <a:xfrm>
            <a:off x="3823168" y="3152055"/>
            <a:ext cx="2512318" cy="2442180"/>
          </a:xfrm>
          <a:custGeom>
            <a:avLst/>
            <a:gdLst>
              <a:gd name="T0" fmla="*/ 140 w 208"/>
              <a:gd name="T1" fmla="*/ 0 h 192"/>
              <a:gd name="T2" fmla="*/ 72 w 208"/>
              <a:gd name="T3" fmla="*/ 4 h 192"/>
              <a:gd name="T4" fmla="*/ 16 w 208"/>
              <a:gd name="T5" fmla="*/ 16 h 192"/>
              <a:gd name="T6" fmla="*/ 192 w 208"/>
              <a:gd name="T7" fmla="*/ 192 h 192"/>
              <a:gd name="T8" fmla="*/ 8 w 208"/>
              <a:gd name="T9" fmla="*/ 32 h 192"/>
              <a:gd name="T10" fmla="*/ 68 w 208"/>
              <a:gd name="T11" fmla="*/ 36 h 192"/>
              <a:gd name="T12" fmla="*/ 136 w 208"/>
              <a:gd name="T13" fmla="*/ 32 h 192"/>
              <a:gd name="T14" fmla="*/ 192 w 208"/>
              <a:gd name="T15" fmla="*/ 24 h 192"/>
              <a:gd name="T16" fmla="*/ 8 w 208"/>
              <a:gd name="T17" fmla="*/ 32 h 192"/>
              <a:gd name="T18" fmla="*/ 192 w 208"/>
              <a:gd name="T19" fmla="*/ 168 h 192"/>
              <a:gd name="T20" fmla="*/ 8 w 208"/>
              <a:gd name="T21" fmla="*/ 160 h 192"/>
              <a:gd name="T22" fmla="*/ 16 w 208"/>
              <a:gd name="T23" fmla="*/ 184 h 192"/>
              <a:gd name="T24" fmla="*/ 192 w 208"/>
              <a:gd name="T25" fmla="*/ 176 h 192"/>
              <a:gd name="T26" fmla="*/ 56 w 208"/>
              <a:gd name="T27" fmla="*/ 88 h 192"/>
              <a:gd name="T28" fmla="*/ 59 w 208"/>
              <a:gd name="T29" fmla="*/ 65 h 192"/>
              <a:gd name="T30" fmla="*/ 28 w 208"/>
              <a:gd name="T31" fmla="*/ 68 h 192"/>
              <a:gd name="T32" fmla="*/ 36 w 208"/>
              <a:gd name="T33" fmla="*/ 72 h 192"/>
              <a:gd name="T34" fmla="*/ 36 w 208"/>
              <a:gd name="T35" fmla="*/ 72 h 192"/>
              <a:gd name="T36" fmla="*/ 60 w 208"/>
              <a:gd name="T37" fmla="*/ 116 h 192"/>
              <a:gd name="T38" fmla="*/ 32 w 208"/>
              <a:gd name="T39" fmla="*/ 96 h 192"/>
              <a:gd name="T40" fmla="*/ 29 w 208"/>
              <a:gd name="T41" fmla="*/ 119 h 192"/>
              <a:gd name="T42" fmla="*/ 52 w 208"/>
              <a:gd name="T43" fmla="*/ 112 h 192"/>
              <a:gd name="T44" fmla="*/ 56 w 208"/>
              <a:gd name="T45" fmla="*/ 152 h 192"/>
              <a:gd name="T46" fmla="*/ 59 w 208"/>
              <a:gd name="T47" fmla="*/ 129 h 192"/>
              <a:gd name="T48" fmla="*/ 28 w 208"/>
              <a:gd name="T49" fmla="*/ 132 h 192"/>
              <a:gd name="T50" fmla="*/ 36 w 208"/>
              <a:gd name="T51" fmla="*/ 136 h 192"/>
              <a:gd name="T52" fmla="*/ 36 w 208"/>
              <a:gd name="T53" fmla="*/ 136 h 192"/>
              <a:gd name="T54" fmla="*/ 100 w 208"/>
              <a:gd name="T55" fmla="*/ 84 h 192"/>
              <a:gd name="T56" fmla="*/ 72 w 208"/>
              <a:gd name="T57" fmla="*/ 64 h 192"/>
              <a:gd name="T58" fmla="*/ 69 w 208"/>
              <a:gd name="T59" fmla="*/ 87 h 192"/>
              <a:gd name="T60" fmla="*/ 92 w 208"/>
              <a:gd name="T61" fmla="*/ 80 h 192"/>
              <a:gd name="T62" fmla="*/ 96 w 208"/>
              <a:gd name="T63" fmla="*/ 120 h 192"/>
              <a:gd name="T64" fmla="*/ 99 w 208"/>
              <a:gd name="T65" fmla="*/ 97 h 192"/>
              <a:gd name="T66" fmla="*/ 68 w 208"/>
              <a:gd name="T67" fmla="*/ 100 h 192"/>
              <a:gd name="T68" fmla="*/ 76 w 208"/>
              <a:gd name="T69" fmla="*/ 104 h 192"/>
              <a:gd name="T70" fmla="*/ 76 w 208"/>
              <a:gd name="T71" fmla="*/ 104 h 192"/>
              <a:gd name="T72" fmla="*/ 68 w 208"/>
              <a:gd name="T73" fmla="*/ 132 h 192"/>
              <a:gd name="T74" fmla="*/ 96 w 208"/>
              <a:gd name="T75" fmla="*/ 152 h 192"/>
              <a:gd name="T76" fmla="*/ 99 w 208"/>
              <a:gd name="T77" fmla="*/ 129 h 192"/>
              <a:gd name="T78" fmla="*/ 76 w 208"/>
              <a:gd name="T79" fmla="*/ 136 h 192"/>
              <a:gd name="T80" fmla="*/ 136 w 208"/>
              <a:gd name="T81" fmla="*/ 88 h 192"/>
              <a:gd name="T82" fmla="*/ 139 w 208"/>
              <a:gd name="T83" fmla="*/ 65 h 192"/>
              <a:gd name="T84" fmla="*/ 108 w 208"/>
              <a:gd name="T85" fmla="*/ 68 h 192"/>
              <a:gd name="T86" fmla="*/ 116 w 208"/>
              <a:gd name="T87" fmla="*/ 72 h 192"/>
              <a:gd name="T88" fmla="*/ 116 w 208"/>
              <a:gd name="T89" fmla="*/ 72 h 192"/>
              <a:gd name="T90" fmla="*/ 140 w 208"/>
              <a:gd name="T91" fmla="*/ 116 h 192"/>
              <a:gd name="T92" fmla="*/ 112 w 208"/>
              <a:gd name="T93" fmla="*/ 96 h 192"/>
              <a:gd name="T94" fmla="*/ 109 w 208"/>
              <a:gd name="T95" fmla="*/ 119 h 192"/>
              <a:gd name="T96" fmla="*/ 132 w 208"/>
              <a:gd name="T97" fmla="*/ 112 h 192"/>
              <a:gd name="T98" fmla="*/ 136 w 208"/>
              <a:gd name="T99" fmla="*/ 152 h 192"/>
              <a:gd name="T100" fmla="*/ 139 w 208"/>
              <a:gd name="T101" fmla="*/ 129 h 192"/>
              <a:gd name="T102" fmla="*/ 108 w 208"/>
              <a:gd name="T103" fmla="*/ 132 h 192"/>
              <a:gd name="T104" fmla="*/ 116 w 208"/>
              <a:gd name="T105" fmla="*/ 136 h 192"/>
              <a:gd name="T106" fmla="*/ 116 w 208"/>
              <a:gd name="T107" fmla="*/ 136 h 192"/>
              <a:gd name="T108" fmla="*/ 180 w 208"/>
              <a:gd name="T109" fmla="*/ 84 h 192"/>
              <a:gd name="T110" fmla="*/ 152 w 208"/>
              <a:gd name="T111" fmla="*/ 64 h 192"/>
              <a:gd name="T112" fmla="*/ 149 w 208"/>
              <a:gd name="T113" fmla="*/ 87 h 192"/>
              <a:gd name="T114" fmla="*/ 172 w 208"/>
              <a:gd name="T115" fmla="*/ 80 h 192"/>
              <a:gd name="T116" fmla="*/ 176 w 208"/>
              <a:gd name="T117" fmla="*/ 120 h 192"/>
              <a:gd name="T118" fmla="*/ 179 w 208"/>
              <a:gd name="T119" fmla="*/ 97 h 192"/>
              <a:gd name="T120" fmla="*/ 148 w 208"/>
              <a:gd name="T121" fmla="*/ 100 h 192"/>
              <a:gd name="T122" fmla="*/ 156 w 208"/>
              <a:gd name="T123" fmla="*/ 104 h 192"/>
              <a:gd name="T124" fmla="*/ 156 w 208"/>
              <a:gd name="T125" fmla="*/ 10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92">
                <a:moveTo>
                  <a:pt x="192"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72" y="16"/>
                  <a:pt x="72" y="16"/>
                  <a:pt x="72" y="16"/>
                </a:cubicBezTo>
                <a:cubicBezTo>
                  <a:pt x="72" y="4"/>
                  <a:pt x="72" y="4"/>
                  <a:pt x="72" y="4"/>
                </a:cubicBezTo>
                <a:cubicBezTo>
                  <a:pt x="72" y="2"/>
                  <a:pt x="70" y="0"/>
                  <a:pt x="68" y="0"/>
                </a:cubicBezTo>
                <a:cubicBezTo>
                  <a:pt x="66" y="0"/>
                  <a:pt x="64" y="2"/>
                  <a:pt x="64" y="4"/>
                </a:cubicBezTo>
                <a:cubicBezTo>
                  <a:pt x="64" y="16"/>
                  <a:pt x="64" y="16"/>
                  <a:pt x="64" y="16"/>
                </a:cubicBezTo>
                <a:cubicBezTo>
                  <a:pt x="16" y="16"/>
                  <a:pt x="16" y="16"/>
                  <a:pt x="16" y="16"/>
                </a:cubicBezTo>
                <a:cubicBezTo>
                  <a:pt x="7" y="16"/>
                  <a:pt x="0" y="23"/>
                  <a:pt x="0" y="32"/>
                </a:cubicBezTo>
                <a:cubicBezTo>
                  <a:pt x="0" y="176"/>
                  <a:pt x="0" y="176"/>
                  <a:pt x="0" y="176"/>
                </a:cubicBezTo>
                <a:cubicBezTo>
                  <a:pt x="0" y="185"/>
                  <a:pt x="7" y="192"/>
                  <a:pt x="16" y="192"/>
                </a:cubicBezTo>
                <a:cubicBezTo>
                  <a:pt x="192" y="192"/>
                  <a:pt x="192" y="192"/>
                  <a:pt x="192" y="192"/>
                </a:cubicBezTo>
                <a:cubicBezTo>
                  <a:pt x="201" y="192"/>
                  <a:pt x="208" y="185"/>
                  <a:pt x="208" y="176"/>
                </a:cubicBezTo>
                <a:cubicBezTo>
                  <a:pt x="208" y="32"/>
                  <a:pt x="208" y="32"/>
                  <a:pt x="208" y="32"/>
                </a:cubicBezTo>
                <a:cubicBezTo>
                  <a:pt x="208" y="23"/>
                  <a:pt x="201" y="16"/>
                  <a:pt x="192" y="16"/>
                </a:cubicBezTo>
                <a:close/>
                <a:moveTo>
                  <a:pt x="8" y="32"/>
                </a:moveTo>
                <a:cubicBezTo>
                  <a:pt x="8" y="28"/>
                  <a:pt x="12" y="24"/>
                  <a:pt x="16" y="24"/>
                </a:cubicBezTo>
                <a:cubicBezTo>
                  <a:pt x="64" y="24"/>
                  <a:pt x="64" y="24"/>
                  <a:pt x="64" y="24"/>
                </a:cubicBezTo>
                <a:cubicBezTo>
                  <a:pt x="64" y="32"/>
                  <a:pt x="64" y="32"/>
                  <a:pt x="64" y="32"/>
                </a:cubicBezTo>
                <a:cubicBezTo>
                  <a:pt x="64" y="34"/>
                  <a:pt x="66" y="36"/>
                  <a:pt x="68" y="36"/>
                </a:cubicBezTo>
                <a:cubicBezTo>
                  <a:pt x="70" y="36"/>
                  <a:pt x="72" y="34"/>
                  <a:pt x="72" y="32"/>
                </a:cubicBezTo>
                <a:cubicBezTo>
                  <a:pt x="72" y="24"/>
                  <a:pt x="72" y="24"/>
                  <a:pt x="72" y="24"/>
                </a:cubicBezTo>
                <a:cubicBezTo>
                  <a:pt x="136" y="24"/>
                  <a:pt x="136" y="24"/>
                  <a:pt x="136" y="24"/>
                </a:cubicBezTo>
                <a:cubicBezTo>
                  <a:pt x="136" y="32"/>
                  <a:pt x="136" y="32"/>
                  <a:pt x="136" y="32"/>
                </a:cubicBezTo>
                <a:cubicBezTo>
                  <a:pt x="136" y="34"/>
                  <a:pt x="138" y="36"/>
                  <a:pt x="140" y="36"/>
                </a:cubicBezTo>
                <a:cubicBezTo>
                  <a:pt x="142" y="36"/>
                  <a:pt x="144" y="34"/>
                  <a:pt x="144" y="32"/>
                </a:cubicBezTo>
                <a:cubicBezTo>
                  <a:pt x="144" y="24"/>
                  <a:pt x="144" y="24"/>
                  <a:pt x="144" y="24"/>
                </a:cubicBezTo>
                <a:cubicBezTo>
                  <a:pt x="192" y="24"/>
                  <a:pt x="192" y="24"/>
                  <a:pt x="192" y="24"/>
                </a:cubicBezTo>
                <a:cubicBezTo>
                  <a:pt x="196" y="24"/>
                  <a:pt x="200" y="28"/>
                  <a:pt x="200" y="32"/>
                </a:cubicBezTo>
                <a:cubicBezTo>
                  <a:pt x="200" y="40"/>
                  <a:pt x="200" y="40"/>
                  <a:pt x="200" y="40"/>
                </a:cubicBezTo>
                <a:cubicBezTo>
                  <a:pt x="8" y="40"/>
                  <a:pt x="8" y="40"/>
                  <a:pt x="8" y="40"/>
                </a:cubicBezTo>
                <a:lnTo>
                  <a:pt x="8" y="32"/>
                </a:lnTo>
                <a:close/>
                <a:moveTo>
                  <a:pt x="8" y="48"/>
                </a:moveTo>
                <a:cubicBezTo>
                  <a:pt x="200" y="48"/>
                  <a:pt x="200" y="48"/>
                  <a:pt x="200" y="48"/>
                </a:cubicBezTo>
                <a:cubicBezTo>
                  <a:pt x="200" y="160"/>
                  <a:pt x="200" y="160"/>
                  <a:pt x="200" y="160"/>
                </a:cubicBezTo>
                <a:cubicBezTo>
                  <a:pt x="200" y="164"/>
                  <a:pt x="196" y="168"/>
                  <a:pt x="192" y="168"/>
                </a:cubicBezTo>
                <a:cubicBezTo>
                  <a:pt x="16" y="168"/>
                  <a:pt x="16" y="168"/>
                  <a:pt x="16" y="168"/>
                </a:cubicBezTo>
                <a:cubicBezTo>
                  <a:pt x="12" y="168"/>
                  <a:pt x="8" y="164"/>
                  <a:pt x="8" y="160"/>
                </a:cubicBezTo>
                <a:cubicBezTo>
                  <a:pt x="8" y="160"/>
                  <a:pt x="8" y="160"/>
                  <a:pt x="8" y="160"/>
                </a:cubicBezTo>
                <a:cubicBezTo>
                  <a:pt x="8" y="160"/>
                  <a:pt x="8" y="160"/>
                  <a:pt x="8" y="160"/>
                </a:cubicBezTo>
                <a:lnTo>
                  <a:pt x="8" y="48"/>
                </a:lnTo>
                <a:close/>
                <a:moveTo>
                  <a:pt x="200" y="176"/>
                </a:moveTo>
                <a:cubicBezTo>
                  <a:pt x="200" y="180"/>
                  <a:pt x="196" y="184"/>
                  <a:pt x="192" y="184"/>
                </a:cubicBezTo>
                <a:cubicBezTo>
                  <a:pt x="16" y="184"/>
                  <a:pt x="16" y="184"/>
                  <a:pt x="16" y="184"/>
                </a:cubicBezTo>
                <a:cubicBezTo>
                  <a:pt x="12" y="184"/>
                  <a:pt x="8" y="180"/>
                  <a:pt x="8" y="176"/>
                </a:cubicBezTo>
                <a:cubicBezTo>
                  <a:pt x="8" y="174"/>
                  <a:pt x="8" y="174"/>
                  <a:pt x="8" y="174"/>
                </a:cubicBezTo>
                <a:cubicBezTo>
                  <a:pt x="10" y="175"/>
                  <a:pt x="13" y="176"/>
                  <a:pt x="16" y="176"/>
                </a:cubicBezTo>
                <a:cubicBezTo>
                  <a:pt x="192" y="176"/>
                  <a:pt x="192" y="176"/>
                  <a:pt x="192" y="176"/>
                </a:cubicBezTo>
                <a:cubicBezTo>
                  <a:pt x="195" y="176"/>
                  <a:pt x="198" y="175"/>
                  <a:pt x="200" y="174"/>
                </a:cubicBezTo>
                <a:lnTo>
                  <a:pt x="200" y="176"/>
                </a:lnTo>
                <a:close/>
                <a:moveTo>
                  <a:pt x="32" y="88"/>
                </a:moveTo>
                <a:cubicBezTo>
                  <a:pt x="56" y="88"/>
                  <a:pt x="56" y="88"/>
                  <a:pt x="56" y="88"/>
                </a:cubicBezTo>
                <a:cubicBezTo>
                  <a:pt x="57" y="88"/>
                  <a:pt x="58" y="88"/>
                  <a:pt x="59" y="87"/>
                </a:cubicBezTo>
                <a:cubicBezTo>
                  <a:pt x="60" y="86"/>
                  <a:pt x="60" y="85"/>
                  <a:pt x="60" y="84"/>
                </a:cubicBezTo>
                <a:cubicBezTo>
                  <a:pt x="60" y="68"/>
                  <a:pt x="60" y="68"/>
                  <a:pt x="60" y="68"/>
                </a:cubicBezTo>
                <a:cubicBezTo>
                  <a:pt x="60" y="67"/>
                  <a:pt x="60" y="66"/>
                  <a:pt x="59" y="65"/>
                </a:cubicBezTo>
                <a:cubicBezTo>
                  <a:pt x="58" y="64"/>
                  <a:pt x="57" y="64"/>
                  <a:pt x="56" y="64"/>
                </a:cubicBezTo>
                <a:cubicBezTo>
                  <a:pt x="32" y="64"/>
                  <a:pt x="32" y="64"/>
                  <a:pt x="32" y="64"/>
                </a:cubicBezTo>
                <a:cubicBezTo>
                  <a:pt x="31" y="64"/>
                  <a:pt x="30" y="64"/>
                  <a:pt x="29" y="65"/>
                </a:cubicBezTo>
                <a:cubicBezTo>
                  <a:pt x="28" y="66"/>
                  <a:pt x="28" y="67"/>
                  <a:pt x="28" y="68"/>
                </a:cubicBezTo>
                <a:cubicBezTo>
                  <a:pt x="28" y="84"/>
                  <a:pt x="28" y="84"/>
                  <a:pt x="28" y="84"/>
                </a:cubicBezTo>
                <a:cubicBezTo>
                  <a:pt x="28" y="85"/>
                  <a:pt x="28" y="86"/>
                  <a:pt x="29" y="87"/>
                </a:cubicBezTo>
                <a:cubicBezTo>
                  <a:pt x="30" y="88"/>
                  <a:pt x="31" y="88"/>
                  <a:pt x="32" y="88"/>
                </a:cubicBezTo>
                <a:close/>
                <a:moveTo>
                  <a:pt x="36" y="72"/>
                </a:moveTo>
                <a:cubicBezTo>
                  <a:pt x="52" y="72"/>
                  <a:pt x="52" y="72"/>
                  <a:pt x="52" y="72"/>
                </a:cubicBezTo>
                <a:cubicBezTo>
                  <a:pt x="52" y="80"/>
                  <a:pt x="52" y="80"/>
                  <a:pt x="52" y="80"/>
                </a:cubicBezTo>
                <a:cubicBezTo>
                  <a:pt x="36" y="80"/>
                  <a:pt x="36" y="80"/>
                  <a:pt x="36" y="80"/>
                </a:cubicBezTo>
                <a:lnTo>
                  <a:pt x="36" y="72"/>
                </a:lnTo>
                <a:close/>
                <a:moveTo>
                  <a:pt x="32" y="120"/>
                </a:moveTo>
                <a:cubicBezTo>
                  <a:pt x="56" y="120"/>
                  <a:pt x="56" y="120"/>
                  <a:pt x="56" y="120"/>
                </a:cubicBezTo>
                <a:cubicBezTo>
                  <a:pt x="57" y="120"/>
                  <a:pt x="58" y="120"/>
                  <a:pt x="59" y="119"/>
                </a:cubicBezTo>
                <a:cubicBezTo>
                  <a:pt x="60" y="118"/>
                  <a:pt x="60" y="117"/>
                  <a:pt x="60" y="116"/>
                </a:cubicBezTo>
                <a:cubicBezTo>
                  <a:pt x="60" y="100"/>
                  <a:pt x="60" y="100"/>
                  <a:pt x="60" y="100"/>
                </a:cubicBezTo>
                <a:cubicBezTo>
                  <a:pt x="60" y="99"/>
                  <a:pt x="60" y="98"/>
                  <a:pt x="59" y="97"/>
                </a:cubicBezTo>
                <a:cubicBezTo>
                  <a:pt x="58" y="96"/>
                  <a:pt x="57" y="96"/>
                  <a:pt x="56" y="96"/>
                </a:cubicBezTo>
                <a:cubicBezTo>
                  <a:pt x="32" y="96"/>
                  <a:pt x="32" y="96"/>
                  <a:pt x="32" y="96"/>
                </a:cubicBezTo>
                <a:cubicBezTo>
                  <a:pt x="31" y="96"/>
                  <a:pt x="30" y="96"/>
                  <a:pt x="29" y="97"/>
                </a:cubicBezTo>
                <a:cubicBezTo>
                  <a:pt x="28" y="98"/>
                  <a:pt x="28" y="99"/>
                  <a:pt x="28" y="100"/>
                </a:cubicBezTo>
                <a:cubicBezTo>
                  <a:pt x="28" y="116"/>
                  <a:pt x="28" y="116"/>
                  <a:pt x="28" y="116"/>
                </a:cubicBezTo>
                <a:cubicBezTo>
                  <a:pt x="28" y="117"/>
                  <a:pt x="28" y="118"/>
                  <a:pt x="29" y="119"/>
                </a:cubicBezTo>
                <a:cubicBezTo>
                  <a:pt x="30" y="120"/>
                  <a:pt x="31" y="120"/>
                  <a:pt x="32" y="120"/>
                </a:cubicBezTo>
                <a:close/>
                <a:moveTo>
                  <a:pt x="36" y="104"/>
                </a:moveTo>
                <a:cubicBezTo>
                  <a:pt x="52" y="104"/>
                  <a:pt x="52" y="104"/>
                  <a:pt x="52" y="104"/>
                </a:cubicBezTo>
                <a:cubicBezTo>
                  <a:pt x="52" y="112"/>
                  <a:pt x="52" y="112"/>
                  <a:pt x="52" y="112"/>
                </a:cubicBezTo>
                <a:cubicBezTo>
                  <a:pt x="36" y="112"/>
                  <a:pt x="36" y="112"/>
                  <a:pt x="36" y="112"/>
                </a:cubicBezTo>
                <a:lnTo>
                  <a:pt x="36" y="104"/>
                </a:lnTo>
                <a:close/>
                <a:moveTo>
                  <a:pt x="32" y="152"/>
                </a:moveTo>
                <a:cubicBezTo>
                  <a:pt x="56" y="152"/>
                  <a:pt x="56" y="152"/>
                  <a:pt x="56" y="152"/>
                </a:cubicBezTo>
                <a:cubicBezTo>
                  <a:pt x="57" y="152"/>
                  <a:pt x="58" y="152"/>
                  <a:pt x="59" y="151"/>
                </a:cubicBezTo>
                <a:cubicBezTo>
                  <a:pt x="60" y="150"/>
                  <a:pt x="60" y="149"/>
                  <a:pt x="60" y="148"/>
                </a:cubicBezTo>
                <a:cubicBezTo>
                  <a:pt x="60" y="132"/>
                  <a:pt x="60" y="132"/>
                  <a:pt x="60" y="132"/>
                </a:cubicBezTo>
                <a:cubicBezTo>
                  <a:pt x="60" y="131"/>
                  <a:pt x="60" y="130"/>
                  <a:pt x="59" y="129"/>
                </a:cubicBezTo>
                <a:cubicBezTo>
                  <a:pt x="58" y="128"/>
                  <a:pt x="57" y="128"/>
                  <a:pt x="56" y="128"/>
                </a:cubicBezTo>
                <a:cubicBezTo>
                  <a:pt x="32" y="128"/>
                  <a:pt x="32" y="128"/>
                  <a:pt x="32" y="128"/>
                </a:cubicBezTo>
                <a:cubicBezTo>
                  <a:pt x="31" y="128"/>
                  <a:pt x="30" y="128"/>
                  <a:pt x="29" y="129"/>
                </a:cubicBezTo>
                <a:cubicBezTo>
                  <a:pt x="28" y="130"/>
                  <a:pt x="28" y="131"/>
                  <a:pt x="28" y="132"/>
                </a:cubicBezTo>
                <a:cubicBezTo>
                  <a:pt x="28" y="148"/>
                  <a:pt x="28" y="148"/>
                  <a:pt x="28" y="148"/>
                </a:cubicBezTo>
                <a:cubicBezTo>
                  <a:pt x="28" y="149"/>
                  <a:pt x="28" y="150"/>
                  <a:pt x="29" y="151"/>
                </a:cubicBezTo>
                <a:cubicBezTo>
                  <a:pt x="30" y="152"/>
                  <a:pt x="31" y="152"/>
                  <a:pt x="32" y="152"/>
                </a:cubicBezTo>
                <a:close/>
                <a:moveTo>
                  <a:pt x="36" y="136"/>
                </a:moveTo>
                <a:cubicBezTo>
                  <a:pt x="52" y="136"/>
                  <a:pt x="52" y="136"/>
                  <a:pt x="52" y="136"/>
                </a:cubicBezTo>
                <a:cubicBezTo>
                  <a:pt x="52" y="144"/>
                  <a:pt x="52" y="144"/>
                  <a:pt x="52" y="144"/>
                </a:cubicBezTo>
                <a:cubicBezTo>
                  <a:pt x="36" y="144"/>
                  <a:pt x="36" y="144"/>
                  <a:pt x="36" y="144"/>
                </a:cubicBezTo>
                <a:lnTo>
                  <a:pt x="36" y="136"/>
                </a:lnTo>
                <a:close/>
                <a:moveTo>
                  <a:pt x="72" y="88"/>
                </a:moveTo>
                <a:cubicBezTo>
                  <a:pt x="96" y="88"/>
                  <a:pt x="96" y="88"/>
                  <a:pt x="96" y="88"/>
                </a:cubicBezTo>
                <a:cubicBezTo>
                  <a:pt x="97" y="88"/>
                  <a:pt x="98" y="88"/>
                  <a:pt x="99" y="87"/>
                </a:cubicBezTo>
                <a:cubicBezTo>
                  <a:pt x="100" y="86"/>
                  <a:pt x="100" y="85"/>
                  <a:pt x="100" y="84"/>
                </a:cubicBezTo>
                <a:cubicBezTo>
                  <a:pt x="100" y="68"/>
                  <a:pt x="100" y="68"/>
                  <a:pt x="100" y="68"/>
                </a:cubicBezTo>
                <a:cubicBezTo>
                  <a:pt x="100" y="67"/>
                  <a:pt x="100" y="66"/>
                  <a:pt x="99" y="65"/>
                </a:cubicBezTo>
                <a:cubicBezTo>
                  <a:pt x="98" y="64"/>
                  <a:pt x="97" y="64"/>
                  <a:pt x="96" y="64"/>
                </a:cubicBezTo>
                <a:cubicBezTo>
                  <a:pt x="72" y="64"/>
                  <a:pt x="72" y="64"/>
                  <a:pt x="72" y="64"/>
                </a:cubicBezTo>
                <a:cubicBezTo>
                  <a:pt x="71" y="64"/>
                  <a:pt x="70" y="64"/>
                  <a:pt x="69" y="65"/>
                </a:cubicBezTo>
                <a:cubicBezTo>
                  <a:pt x="68" y="66"/>
                  <a:pt x="68" y="67"/>
                  <a:pt x="68" y="68"/>
                </a:cubicBezTo>
                <a:cubicBezTo>
                  <a:pt x="68" y="84"/>
                  <a:pt x="68" y="84"/>
                  <a:pt x="68" y="84"/>
                </a:cubicBezTo>
                <a:cubicBezTo>
                  <a:pt x="68" y="85"/>
                  <a:pt x="68" y="86"/>
                  <a:pt x="69" y="87"/>
                </a:cubicBezTo>
                <a:cubicBezTo>
                  <a:pt x="70" y="88"/>
                  <a:pt x="71" y="88"/>
                  <a:pt x="72" y="88"/>
                </a:cubicBezTo>
                <a:close/>
                <a:moveTo>
                  <a:pt x="76" y="72"/>
                </a:moveTo>
                <a:cubicBezTo>
                  <a:pt x="92" y="72"/>
                  <a:pt x="92" y="72"/>
                  <a:pt x="92" y="72"/>
                </a:cubicBezTo>
                <a:cubicBezTo>
                  <a:pt x="92" y="80"/>
                  <a:pt x="92" y="80"/>
                  <a:pt x="92" y="80"/>
                </a:cubicBezTo>
                <a:cubicBezTo>
                  <a:pt x="76" y="80"/>
                  <a:pt x="76" y="80"/>
                  <a:pt x="76" y="80"/>
                </a:cubicBezTo>
                <a:lnTo>
                  <a:pt x="76" y="72"/>
                </a:lnTo>
                <a:close/>
                <a:moveTo>
                  <a:pt x="72" y="120"/>
                </a:moveTo>
                <a:cubicBezTo>
                  <a:pt x="96" y="120"/>
                  <a:pt x="96" y="120"/>
                  <a:pt x="96" y="120"/>
                </a:cubicBezTo>
                <a:cubicBezTo>
                  <a:pt x="97" y="120"/>
                  <a:pt x="98" y="120"/>
                  <a:pt x="99" y="119"/>
                </a:cubicBezTo>
                <a:cubicBezTo>
                  <a:pt x="100" y="118"/>
                  <a:pt x="100" y="117"/>
                  <a:pt x="100" y="116"/>
                </a:cubicBezTo>
                <a:cubicBezTo>
                  <a:pt x="100" y="100"/>
                  <a:pt x="100" y="100"/>
                  <a:pt x="100" y="100"/>
                </a:cubicBezTo>
                <a:cubicBezTo>
                  <a:pt x="100" y="99"/>
                  <a:pt x="100" y="98"/>
                  <a:pt x="99" y="97"/>
                </a:cubicBezTo>
                <a:cubicBezTo>
                  <a:pt x="98" y="96"/>
                  <a:pt x="97" y="96"/>
                  <a:pt x="96" y="96"/>
                </a:cubicBezTo>
                <a:cubicBezTo>
                  <a:pt x="72" y="96"/>
                  <a:pt x="72" y="96"/>
                  <a:pt x="72" y="96"/>
                </a:cubicBezTo>
                <a:cubicBezTo>
                  <a:pt x="71" y="96"/>
                  <a:pt x="70" y="96"/>
                  <a:pt x="69" y="97"/>
                </a:cubicBezTo>
                <a:cubicBezTo>
                  <a:pt x="68" y="98"/>
                  <a:pt x="68" y="99"/>
                  <a:pt x="68" y="100"/>
                </a:cubicBezTo>
                <a:cubicBezTo>
                  <a:pt x="68" y="116"/>
                  <a:pt x="68" y="116"/>
                  <a:pt x="68" y="116"/>
                </a:cubicBezTo>
                <a:cubicBezTo>
                  <a:pt x="68" y="117"/>
                  <a:pt x="68" y="118"/>
                  <a:pt x="69" y="119"/>
                </a:cubicBezTo>
                <a:cubicBezTo>
                  <a:pt x="70" y="120"/>
                  <a:pt x="71" y="120"/>
                  <a:pt x="72" y="120"/>
                </a:cubicBezTo>
                <a:close/>
                <a:moveTo>
                  <a:pt x="76" y="104"/>
                </a:moveTo>
                <a:cubicBezTo>
                  <a:pt x="92" y="104"/>
                  <a:pt x="92" y="104"/>
                  <a:pt x="92" y="104"/>
                </a:cubicBezTo>
                <a:cubicBezTo>
                  <a:pt x="92" y="112"/>
                  <a:pt x="92" y="112"/>
                  <a:pt x="92" y="112"/>
                </a:cubicBezTo>
                <a:cubicBezTo>
                  <a:pt x="76" y="112"/>
                  <a:pt x="76" y="112"/>
                  <a:pt x="76" y="112"/>
                </a:cubicBezTo>
                <a:lnTo>
                  <a:pt x="76" y="104"/>
                </a:lnTo>
                <a:close/>
                <a:moveTo>
                  <a:pt x="96" y="128"/>
                </a:moveTo>
                <a:cubicBezTo>
                  <a:pt x="72" y="128"/>
                  <a:pt x="72" y="128"/>
                  <a:pt x="72" y="128"/>
                </a:cubicBezTo>
                <a:cubicBezTo>
                  <a:pt x="71" y="128"/>
                  <a:pt x="70" y="128"/>
                  <a:pt x="69" y="129"/>
                </a:cubicBezTo>
                <a:cubicBezTo>
                  <a:pt x="68" y="130"/>
                  <a:pt x="68" y="131"/>
                  <a:pt x="68" y="132"/>
                </a:cubicBezTo>
                <a:cubicBezTo>
                  <a:pt x="68" y="148"/>
                  <a:pt x="68" y="148"/>
                  <a:pt x="68" y="148"/>
                </a:cubicBezTo>
                <a:cubicBezTo>
                  <a:pt x="68" y="149"/>
                  <a:pt x="68" y="150"/>
                  <a:pt x="69" y="151"/>
                </a:cubicBezTo>
                <a:cubicBezTo>
                  <a:pt x="70" y="152"/>
                  <a:pt x="71" y="152"/>
                  <a:pt x="72" y="152"/>
                </a:cubicBezTo>
                <a:cubicBezTo>
                  <a:pt x="96" y="152"/>
                  <a:pt x="96" y="152"/>
                  <a:pt x="96" y="152"/>
                </a:cubicBezTo>
                <a:cubicBezTo>
                  <a:pt x="97" y="152"/>
                  <a:pt x="98" y="152"/>
                  <a:pt x="99" y="151"/>
                </a:cubicBezTo>
                <a:cubicBezTo>
                  <a:pt x="100" y="150"/>
                  <a:pt x="100" y="149"/>
                  <a:pt x="100" y="148"/>
                </a:cubicBezTo>
                <a:cubicBezTo>
                  <a:pt x="100" y="132"/>
                  <a:pt x="100" y="132"/>
                  <a:pt x="100" y="132"/>
                </a:cubicBezTo>
                <a:cubicBezTo>
                  <a:pt x="100" y="131"/>
                  <a:pt x="100" y="130"/>
                  <a:pt x="99" y="129"/>
                </a:cubicBezTo>
                <a:cubicBezTo>
                  <a:pt x="98" y="128"/>
                  <a:pt x="97" y="128"/>
                  <a:pt x="96" y="128"/>
                </a:cubicBezTo>
                <a:close/>
                <a:moveTo>
                  <a:pt x="92" y="144"/>
                </a:moveTo>
                <a:cubicBezTo>
                  <a:pt x="76" y="144"/>
                  <a:pt x="76" y="144"/>
                  <a:pt x="76" y="144"/>
                </a:cubicBezTo>
                <a:cubicBezTo>
                  <a:pt x="76" y="136"/>
                  <a:pt x="76" y="136"/>
                  <a:pt x="76" y="136"/>
                </a:cubicBezTo>
                <a:cubicBezTo>
                  <a:pt x="92" y="136"/>
                  <a:pt x="92" y="136"/>
                  <a:pt x="92" y="136"/>
                </a:cubicBezTo>
                <a:lnTo>
                  <a:pt x="92" y="144"/>
                </a:lnTo>
                <a:close/>
                <a:moveTo>
                  <a:pt x="112" y="88"/>
                </a:moveTo>
                <a:cubicBezTo>
                  <a:pt x="136" y="88"/>
                  <a:pt x="136" y="88"/>
                  <a:pt x="136" y="88"/>
                </a:cubicBezTo>
                <a:cubicBezTo>
                  <a:pt x="137" y="88"/>
                  <a:pt x="138" y="88"/>
                  <a:pt x="139" y="87"/>
                </a:cubicBezTo>
                <a:cubicBezTo>
                  <a:pt x="140" y="86"/>
                  <a:pt x="140" y="85"/>
                  <a:pt x="140" y="84"/>
                </a:cubicBezTo>
                <a:cubicBezTo>
                  <a:pt x="140" y="68"/>
                  <a:pt x="140" y="68"/>
                  <a:pt x="140" y="68"/>
                </a:cubicBezTo>
                <a:cubicBezTo>
                  <a:pt x="140" y="67"/>
                  <a:pt x="140" y="66"/>
                  <a:pt x="139" y="65"/>
                </a:cubicBezTo>
                <a:cubicBezTo>
                  <a:pt x="138" y="64"/>
                  <a:pt x="137" y="64"/>
                  <a:pt x="136" y="64"/>
                </a:cubicBezTo>
                <a:cubicBezTo>
                  <a:pt x="112" y="64"/>
                  <a:pt x="112" y="64"/>
                  <a:pt x="112" y="64"/>
                </a:cubicBezTo>
                <a:cubicBezTo>
                  <a:pt x="111" y="64"/>
                  <a:pt x="110" y="64"/>
                  <a:pt x="109" y="65"/>
                </a:cubicBezTo>
                <a:cubicBezTo>
                  <a:pt x="108" y="66"/>
                  <a:pt x="108" y="67"/>
                  <a:pt x="108" y="68"/>
                </a:cubicBezTo>
                <a:cubicBezTo>
                  <a:pt x="108" y="84"/>
                  <a:pt x="108" y="84"/>
                  <a:pt x="108" y="84"/>
                </a:cubicBezTo>
                <a:cubicBezTo>
                  <a:pt x="108" y="85"/>
                  <a:pt x="108" y="86"/>
                  <a:pt x="109" y="87"/>
                </a:cubicBezTo>
                <a:cubicBezTo>
                  <a:pt x="110" y="88"/>
                  <a:pt x="111" y="88"/>
                  <a:pt x="112" y="88"/>
                </a:cubicBezTo>
                <a:close/>
                <a:moveTo>
                  <a:pt x="116" y="72"/>
                </a:moveTo>
                <a:cubicBezTo>
                  <a:pt x="132" y="72"/>
                  <a:pt x="132" y="72"/>
                  <a:pt x="132" y="72"/>
                </a:cubicBezTo>
                <a:cubicBezTo>
                  <a:pt x="132" y="80"/>
                  <a:pt x="132" y="80"/>
                  <a:pt x="132" y="80"/>
                </a:cubicBezTo>
                <a:cubicBezTo>
                  <a:pt x="116" y="80"/>
                  <a:pt x="116" y="80"/>
                  <a:pt x="116" y="80"/>
                </a:cubicBezTo>
                <a:lnTo>
                  <a:pt x="116" y="72"/>
                </a:lnTo>
                <a:close/>
                <a:moveTo>
                  <a:pt x="112" y="120"/>
                </a:moveTo>
                <a:cubicBezTo>
                  <a:pt x="136" y="120"/>
                  <a:pt x="136" y="120"/>
                  <a:pt x="136" y="120"/>
                </a:cubicBezTo>
                <a:cubicBezTo>
                  <a:pt x="137" y="120"/>
                  <a:pt x="138" y="120"/>
                  <a:pt x="139" y="119"/>
                </a:cubicBezTo>
                <a:cubicBezTo>
                  <a:pt x="140" y="118"/>
                  <a:pt x="140" y="117"/>
                  <a:pt x="140" y="116"/>
                </a:cubicBezTo>
                <a:cubicBezTo>
                  <a:pt x="140" y="100"/>
                  <a:pt x="140" y="100"/>
                  <a:pt x="140" y="100"/>
                </a:cubicBezTo>
                <a:cubicBezTo>
                  <a:pt x="140" y="99"/>
                  <a:pt x="140" y="98"/>
                  <a:pt x="139" y="97"/>
                </a:cubicBezTo>
                <a:cubicBezTo>
                  <a:pt x="138" y="96"/>
                  <a:pt x="137" y="96"/>
                  <a:pt x="136" y="96"/>
                </a:cubicBezTo>
                <a:cubicBezTo>
                  <a:pt x="112" y="96"/>
                  <a:pt x="112" y="96"/>
                  <a:pt x="112" y="96"/>
                </a:cubicBezTo>
                <a:cubicBezTo>
                  <a:pt x="111" y="96"/>
                  <a:pt x="110" y="96"/>
                  <a:pt x="109" y="97"/>
                </a:cubicBezTo>
                <a:cubicBezTo>
                  <a:pt x="108" y="98"/>
                  <a:pt x="108" y="99"/>
                  <a:pt x="108" y="100"/>
                </a:cubicBezTo>
                <a:cubicBezTo>
                  <a:pt x="108" y="116"/>
                  <a:pt x="108" y="116"/>
                  <a:pt x="108" y="116"/>
                </a:cubicBezTo>
                <a:cubicBezTo>
                  <a:pt x="108" y="117"/>
                  <a:pt x="108" y="118"/>
                  <a:pt x="109" y="119"/>
                </a:cubicBezTo>
                <a:cubicBezTo>
                  <a:pt x="110" y="120"/>
                  <a:pt x="111" y="120"/>
                  <a:pt x="112" y="120"/>
                </a:cubicBezTo>
                <a:close/>
                <a:moveTo>
                  <a:pt x="116" y="104"/>
                </a:moveTo>
                <a:cubicBezTo>
                  <a:pt x="132" y="104"/>
                  <a:pt x="132" y="104"/>
                  <a:pt x="132" y="104"/>
                </a:cubicBezTo>
                <a:cubicBezTo>
                  <a:pt x="132" y="112"/>
                  <a:pt x="132" y="112"/>
                  <a:pt x="132" y="112"/>
                </a:cubicBezTo>
                <a:cubicBezTo>
                  <a:pt x="116" y="112"/>
                  <a:pt x="116" y="112"/>
                  <a:pt x="116" y="112"/>
                </a:cubicBezTo>
                <a:lnTo>
                  <a:pt x="116" y="104"/>
                </a:lnTo>
                <a:close/>
                <a:moveTo>
                  <a:pt x="112" y="152"/>
                </a:moveTo>
                <a:cubicBezTo>
                  <a:pt x="136" y="152"/>
                  <a:pt x="136" y="152"/>
                  <a:pt x="136" y="152"/>
                </a:cubicBezTo>
                <a:cubicBezTo>
                  <a:pt x="137" y="152"/>
                  <a:pt x="138" y="152"/>
                  <a:pt x="139" y="151"/>
                </a:cubicBezTo>
                <a:cubicBezTo>
                  <a:pt x="140" y="150"/>
                  <a:pt x="140" y="149"/>
                  <a:pt x="140" y="148"/>
                </a:cubicBezTo>
                <a:cubicBezTo>
                  <a:pt x="140" y="132"/>
                  <a:pt x="140" y="132"/>
                  <a:pt x="140" y="132"/>
                </a:cubicBezTo>
                <a:cubicBezTo>
                  <a:pt x="140" y="131"/>
                  <a:pt x="140" y="130"/>
                  <a:pt x="139" y="129"/>
                </a:cubicBezTo>
                <a:cubicBezTo>
                  <a:pt x="138" y="128"/>
                  <a:pt x="137" y="128"/>
                  <a:pt x="136" y="128"/>
                </a:cubicBezTo>
                <a:cubicBezTo>
                  <a:pt x="112" y="128"/>
                  <a:pt x="112" y="128"/>
                  <a:pt x="112" y="128"/>
                </a:cubicBezTo>
                <a:cubicBezTo>
                  <a:pt x="111" y="128"/>
                  <a:pt x="110" y="128"/>
                  <a:pt x="109" y="129"/>
                </a:cubicBezTo>
                <a:cubicBezTo>
                  <a:pt x="108" y="130"/>
                  <a:pt x="108" y="131"/>
                  <a:pt x="108" y="132"/>
                </a:cubicBezTo>
                <a:cubicBezTo>
                  <a:pt x="108" y="148"/>
                  <a:pt x="108" y="148"/>
                  <a:pt x="108" y="148"/>
                </a:cubicBezTo>
                <a:cubicBezTo>
                  <a:pt x="108" y="149"/>
                  <a:pt x="108" y="150"/>
                  <a:pt x="109" y="151"/>
                </a:cubicBezTo>
                <a:cubicBezTo>
                  <a:pt x="110" y="152"/>
                  <a:pt x="111" y="152"/>
                  <a:pt x="112" y="152"/>
                </a:cubicBezTo>
                <a:close/>
                <a:moveTo>
                  <a:pt x="116" y="136"/>
                </a:moveTo>
                <a:cubicBezTo>
                  <a:pt x="132" y="136"/>
                  <a:pt x="132" y="136"/>
                  <a:pt x="132" y="136"/>
                </a:cubicBezTo>
                <a:cubicBezTo>
                  <a:pt x="132" y="144"/>
                  <a:pt x="132" y="144"/>
                  <a:pt x="132" y="144"/>
                </a:cubicBezTo>
                <a:cubicBezTo>
                  <a:pt x="116" y="144"/>
                  <a:pt x="116" y="144"/>
                  <a:pt x="116" y="144"/>
                </a:cubicBezTo>
                <a:lnTo>
                  <a:pt x="116" y="136"/>
                </a:lnTo>
                <a:close/>
                <a:moveTo>
                  <a:pt x="152" y="88"/>
                </a:moveTo>
                <a:cubicBezTo>
                  <a:pt x="176" y="88"/>
                  <a:pt x="176" y="88"/>
                  <a:pt x="176" y="88"/>
                </a:cubicBezTo>
                <a:cubicBezTo>
                  <a:pt x="177" y="88"/>
                  <a:pt x="178" y="88"/>
                  <a:pt x="179" y="87"/>
                </a:cubicBezTo>
                <a:cubicBezTo>
                  <a:pt x="180" y="86"/>
                  <a:pt x="180" y="85"/>
                  <a:pt x="180" y="84"/>
                </a:cubicBezTo>
                <a:cubicBezTo>
                  <a:pt x="180" y="68"/>
                  <a:pt x="180" y="68"/>
                  <a:pt x="180" y="68"/>
                </a:cubicBezTo>
                <a:cubicBezTo>
                  <a:pt x="180" y="67"/>
                  <a:pt x="180" y="66"/>
                  <a:pt x="179" y="65"/>
                </a:cubicBezTo>
                <a:cubicBezTo>
                  <a:pt x="178" y="64"/>
                  <a:pt x="177" y="64"/>
                  <a:pt x="176" y="64"/>
                </a:cubicBezTo>
                <a:cubicBezTo>
                  <a:pt x="152" y="64"/>
                  <a:pt x="152" y="64"/>
                  <a:pt x="152" y="64"/>
                </a:cubicBezTo>
                <a:cubicBezTo>
                  <a:pt x="151" y="64"/>
                  <a:pt x="150" y="64"/>
                  <a:pt x="149" y="65"/>
                </a:cubicBezTo>
                <a:cubicBezTo>
                  <a:pt x="148" y="66"/>
                  <a:pt x="148" y="67"/>
                  <a:pt x="148" y="68"/>
                </a:cubicBezTo>
                <a:cubicBezTo>
                  <a:pt x="148" y="84"/>
                  <a:pt x="148" y="84"/>
                  <a:pt x="148" y="84"/>
                </a:cubicBezTo>
                <a:cubicBezTo>
                  <a:pt x="148" y="85"/>
                  <a:pt x="148" y="86"/>
                  <a:pt x="149" y="87"/>
                </a:cubicBezTo>
                <a:cubicBezTo>
                  <a:pt x="150" y="88"/>
                  <a:pt x="151" y="88"/>
                  <a:pt x="152" y="88"/>
                </a:cubicBezTo>
                <a:close/>
                <a:moveTo>
                  <a:pt x="156" y="72"/>
                </a:moveTo>
                <a:cubicBezTo>
                  <a:pt x="172" y="72"/>
                  <a:pt x="172" y="72"/>
                  <a:pt x="172" y="72"/>
                </a:cubicBezTo>
                <a:cubicBezTo>
                  <a:pt x="172" y="80"/>
                  <a:pt x="172" y="80"/>
                  <a:pt x="172" y="80"/>
                </a:cubicBezTo>
                <a:cubicBezTo>
                  <a:pt x="156" y="80"/>
                  <a:pt x="156" y="80"/>
                  <a:pt x="156" y="80"/>
                </a:cubicBezTo>
                <a:lnTo>
                  <a:pt x="156" y="72"/>
                </a:lnTo>
                <a:close/>
                <a:moveTo>
                  <a:pt x="152" y="120"/>
                </a:moveTo>
                <a:cubicBezTo>
                  <a:pt x="176" y="120"/>
                  <a:pt x="176" y="120"/>
                  <a:pt x="176" y="120"/>
                </a:cubicBezTo>
                <a:cubicBezTo>
                  <a:pt x="177" y="120"/>
                  <a:pt x="178" y="120"/>
                  <a:pt x="179" y="119"/>
                </a:cubicBezTo>
                <a:cubicBezTo>
                  <a:pt x="180" y="118"/>
                  <a:pt x="180" y="117"/>
                  <a:pt x="180" y="116"/>
                </a:cubicBezTo>
                <a:cubicBezTo>
                  <a:pt x="180" y="100"/>
                  <a:pt x="180" y="100"/>
                  <a:pt x="180" y="100"/>
                </a:cubicBezTo>
                <a:cubicBezTo>
                  <a:pt x="180" y="99"/>
                  <a:pt x="180" y="98"/>
                  <a:pt x="179" y="97"/>
                </a:cubicBezTo>
                <a:cubicBezTo>
                  <a:pt x="178" y="96"/>
                  <a:pt x="177" y="96"/>
                  <a:pt x="176" y="96"/>
                </a:cubicBezTo>
                <a:cubicBezTo>
                  <a:pt x="152" y="96"/>
                  <a:pt x="152" y="96"/>
                  <a:pt x="152" y="96"/>
                </a:cubicBezTo>
                <a:cubicBezTo>
                  <a:pt x="151" y="96"/>
                  <a:pt x="150" y="96"/>
                  <a:pt x="149" y="97"/>
                </a:cubicBezTo>
                <a:cubicBezTo>
                  <a:pt x="148" y="98"/>
                  <a:pt x="148" y="99"/>
                  <a:pt x="148" y="100"/>
                </a:cubicBezTo>
                <a:cubicBezTo>
                  <a:pt x="148" y="116"/>
                  <a:pt x="148" y="116"/>
                  <a:pt x="148" y="116"/>
                </a:cubicBezTo>
                <a:cubicBezTo>
                  <a:pt x="148" y="117"/>
                  <a:pt x="148" y="118"/>
                  <a:pt x="149" y="119"/>
                </a:cubicBezTo>
                <a:cubicBezTo>
                  <a:pt x="150" y="120"/>
                  <a:pt x="151" y="120"/>
                  <a:pt x="152" y="120"/>
                </a:cubicBezTo>
                <a:close/>
                <a:moveTo>
                  <a:pt x="156" y="104"/>
                </a:moveTo>
                <a:cubicBezTo>
                  <a:pt x="172" y="104"/>
                  <a:pt x="172" y="104"/>
                  <a:pt x="172" y="104"/>
                </a:cubicBezTo>
                <a:cubicBezTo>
                  <a:pt x="172" y="112"/>
                  <a:pt x="172" y="112"/>
                  <a:pt x="172" y="112"/>
                </a:cubicBezTo>
                <a:cubicBezTo>
                  <a:pt x="156" y="112"/>
                  <a:pt x="156" y="112"/>
                  <a:pt x="156" y="112"/>
                </a:cubicBezTo>
                <a:lnTo>
                  <a:pt x="156" y="10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626"/>
              </a:solidFill>
              <a:effectLst/>
              <a:uLnTx/>
              <a:uFillTx/>
              <a:latin typeface="Arial Narrow"/>
              <a:ea typeface="+mn-ea"/>
              <a:cs typeface="+mn-cs"/>
            </a:endParaRPr>
          </a:p>
        </p:txBody>
      </p:sp>
      <p:sp>
        <p:nvSpPr>
          <p:cNvPr id="5" name="TextBox 4">
            <a:extLst>
              <a:ext uri="{FF2B5EF4-FFF2-40B4-BE49-F238E27FC236}">
                <a16:creationId xmlns:a16="http://schemas.microsoft.com/office/drawing/2014/main" id="{EC286427-77F1-25B6-A408-CD12365DA1A2}"/>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Listen to AM/FM radio (n=317)</a:t>
            </a:r>
          </a:p>
        </p:txBody>
      </p:sp>
      <p:sp>
        <p:nvSpPr>
          <p:cNvPr id="7" name="Title 1">
            <a:extLst>
              <a:ext uri="{FF2B5EF4-FFF2-40B4-BE49-F238E27FC236}">
                <a16:creationId xmlns:a16="http://schemas.microsoft.com/office/drawing/2014/main" id="{248BE5EE-8692-31A3-A40F-205B295F5C0B}"/>
              </a:ext>
            </a:extLst>
          </p:cNvPr>
          <p:cNvSpPr txBox="1">
            <a:spLocks/>
          </p:cNvSpPr>
          <p:nvPr/>
        </p:nvSpPr>
        <p:spPr>
          <a:xfrm>
            <a:off x="445477" y="433619"/>
            <a:ext cx="10727348"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b="1" spc="100">
                <a:cs typeface="Arial"/>
              </a:rPr>
              <a:t>On-air ag radio is a major part of listeners’ weekday routine.</a:t>
            </a:r>
            <a:endParaRPr lang="en-US" sz="3200" spc="100">
              <a:cs typeface="Arial"/>
            </a:endParaRPr>
          </a:p>
        </p:txBody>
      </p:sp>
      <p:sp>
        <p:nvSpPr>
          <p:cNvPr id="18" name="TextBox 17">
            <a:extLst>
              <a:ext uri="{FF2B5EF4-FFF2-40B4-BE49-F238E27FC236}">
                <a16:creationId xmlns:a16="http://schemas.microsoft.com/office/drawing/2014/main" id="{AA833041-96A7-3BD1-EE33-6EBD83AD9854}"/>
              </a:ext>
            </a:extLst>
          </p:cNvPr>
          <p:cNvSpPr txBox="1"/>
          <p:nvPr/>
        </p:nvSpPr>
        <p:spPr>
          <a:xfrm>
            <a:off x="2173925" y="1559656"/>
            <a:ext cx="5801221" cy="1200329"/>
          </a:xfrm>
          <a:prstGeom prst="rect">
            <a:avLst/>
          </a:prstGeom>
          <a:noFill/>
        </p:spPr>
        <p:txBody>
          <a:bodyPr wrap="square" rtlCol="0">
            <a:spAutoFit/>
          </a:bodyPr>
          <a:lstStyle/>
          <a:p>
            <a:r>
              <a:rPr lang="en-US" sz="2400"/>
              <a:t>Those who </a:t>
            </a:r>
            <a:r>
              <a:rPr lang="en-US" sz="2400" b="1">
                <a:solidFill>
                  <a:srgbClr val="6AAAC4"/>
                </a:solidFill>
              </a:rPr>
              <a:t>listen to AM/FM radio for ag programming do so on most days</a:t>
            </a:r>
            <a:r>
              <a:rPr lang="en-US" sz="2400"/>
              <a:t> with a large majority (83%) listening at least 5 days per week.</a:t>
            </a:r>
          </a:p>
        </p:txBody>
      </p:sp>
      <p:sp>
        <p:nvSpPr>
          <p:cNvPr id="44" name="Rectangle 43">
            <a:extLst>
              <a:ext uri="{FF2B5EF4-FFF2-40B4-BE49-F238E27FC236}">
                <a16:creationId xmlns:a16="http://schemas.microsoft.com/office/drawing/2014/main" id="{28D8D63A-2E34-A622-8F00-432DD79AA7C8}"/>
              </a:ext>
            </a:extLst>
          </p:cNvPr>
          <p:cNvSpPr/>
          <p:nvPr/>
        </p:nvSpPr>
        <p:spPr>
          <a:xfrm>
            <a:off x="8937812" y="1286812"/>
            <a:ext cx="2160308" cy="4176646"/>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5" name="Chart 44">
            <a:extLst>
              <a:ext uri="{FF2B5EF4-FFF2-40B4-BE49-F238E27FC236}">
                <a16:creationId xmlns:a16="http://schemas.microsoft.com/office/drawing/2014/main" id="{C9323B47-815B-7FCC-C24B-D3252F9E9E22}"/>
              </a:ext>
            </a:extLst>
          </p:cNvPr>
          <p:cNvGraphicFramePr/>
          <p:nvPr>
            <p:extLst>
              <p:ext uri="{D42A27DB-BD31-4B8C-83A1-F6EECF244321}">
                <p14:modId xmlns:p14="http://schemas.microsoft.com/office/powerpoint/2010/main" val="2610791668"/>
              </p:ext>
            </p:extLst>
          </p:nvPr>
        </p:nvGraphicFramePr>
        <p:xfrm>
          <a:off x="8793532" y="2244562"/>
          <a:ext cx="2448867" cy="1916320"/>
        </p:xfrm>
        <a:graphic>
          <a:graphicData uri="http://schemas.openxmlformats.org/drawingml/2006/chart">
            <c:chart xmlns:c="http://schemas.openxmlformats.org/drawingml/2006/chart" xmlns:r="http://schemas.openxmlformats.org/officeDocument/2006/relationships" r:id="rId3"/>
          </a:graphicData>
        </a:graphic>
      </p:graphicFrame>
      <p:sp>
        <p:nvSpPr>
          <p:cNvPr id="46" name="TextBox 45">
            <a:extLst>
              <a:ext uri="{FF2B5EF4-FFF2-40B4-BE49-F238E27FC236}">
                <a16:creationId xmlns:a16="http://schemas.microsoft.com/office/drawing/2014/main" id="{B25436ED-7DBF-9927-E588-A695A7E85F7F}"/>
              </a:ext>
            </a:extLst>
          </p:cNvPr>
          <p:cNvSpPr txBox="1"/>
          <p:nvPr/>
        </p:nvSpPr>
        <p:spPr>
          <a:xfrm>
            <a:off x="9019059" y="1703603"/>
            <a:ext cx="2091105" cy="769441"/>
          </a:xfrm>
          <a:prstGeom prst="rect">
            <a:avLst/>
          </a:prstGeom>
          <a:noFill/>
        </p:spPr>
        <p:txBody>
          <a:bodyPr wrap="square" rtlCol="0">
            <a:spAutoFit/>
          </a:bodyPr>
          <a:lstStyle/>
          <a:p>
            <a:r>
              <a:rPr lang="en-US" sz="2400"/>
              <a:t>5+ Days a Week</a:t>
            </a:r>
          </a:p>
          <a:p>
            <a:endParaRPr lang="en-US" sz="2000"/>
          </a:p>
        </p:txBody>
      </p:sp>
      <p:sp>
        <p:nvSpPr>
          <p:cNvPr id="47" name="TextBox 46">
            <a:extLst>
              <a:ext uri="{FF2B5EF4-FFF2-40B4-BE49-F238E27FC236}">
                <a16:creationId xmlns:a16="http://schemas.microsoft.com/office/drawing/2014/main" id="{B9D80EDC-B03E-C5C3-8395-FE04E7191B47}"/>
              </a:ext>
            </a:extLst>
          </p:cNvPr>
          <p:cNvSpPr txBox="1"/>
          <p:nvPr/>
        </p:nvSpPr>
        <p:spPr>
          <a:xfrm>
            <a:off x="9528933" y="4176646"/>
            <a:ext cx="1761732" cy="840230"/>
          </a:xfrm>
          <a:prstGeom prst="rect">
            <a:avLst/>
          </a:prstGeom>
          <a:noFill/>
        </p:spPr>
        <p:txBody>
          <a:bodyPr wrap="square" rtlCol="0">
            <a:spAutoFit/>
          </a:bodyPr>
          <a:lstStyle/>
          <a:p>
            <a:pPr>
              <a:lnSpc>
                <a:spcPct val="90000"/>
              </a:lnSpc>
            </a:pPr>
            <a:r>
              <a:rPr lang="en-US" sz="5400" b="1" spc="100">
                <a:solidFill>
                  <a:srgbClr val="6AAAC4"/>
                </a:solidFill>
              </a:rPr>
              <a:t>83</a:t>
            </a:r>
            <a:r>
              <a:rPr lang="en-US" sz="3600" b="1" spc="100">
                <a:solidFill>
                  <a:srgbClr val="6AAAC4"/>
                </a:solidFill>
              </a:rPr>
              <a:t>%</a:t>
            </a:r>
            <a:endParaRPr lang="en-US" sz="4000" spc="100">
              <a:solidFill>
                <a:srgbClr val="6AAAC4"/>
              </a:solidFill>
            </a:endParaRPr>
          </a:p>
        </p:txBody>
      </p:sp>
    </p:spTree>
    <p:extLst>
      <p:ext uri="{BB962C8B-B14F-4D97-AF65-F5344CB8AC3E}">
        <p14:creationId xmlns:p14="http://schemas.microsoft.com/office/powerpoint/2010/main" val="84394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1" y="1822334"/>
            <a:ext cx="11722162" cy="4218247"/>
          </a:xfrm>
          <a:prstGeom prst="rect">
            <a:avLst/>
          </a:prstGeom>
          <a:solidFill>
            <a:schemeClr val="bg1">
              <a:lumMod val="75000"/>
              <a:alpha val="20000"/>
            </a:scheme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52B4206-C52C-D324-FB04-E3B9F9C4D8E3}"/>
              </a:ext>
            </a:extLst>
          </p:cNvPr>
          <p:cNvSpPr/>
          <p:nvPr/>
        </p:nvSpPr>
        <p:spPr>
          <a:xfrm>
            <a:off x="6562500" y="2651760"/>
            <a:ext cx="4511263" cy="3810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12" name="TextBox 11">
            <a:extLst>
              <a:ext uri="{FF2B5EF4-FFF2-40B4-BE49-F238E27FC236}">
                <a16:creationId xmlns:a16="http://schemas.microsoft.com/office/drawing/2014/main" id="{0A17C11B-C534-4DDF-C453-5CA22D4CBF10}"/>
              </a:ext>
            </a:extLst>
          </p:cNvPr>
          <p:cNvSpPr txBox="1"/>
          <p:nvPr/>
        </p:nvSpPr>
        <p:spPr>
          <a:xfrm>
            <a:off x="2495451" y="2746635"/>
            <a:ext cx="3230445" cy="2308324"/>
          </a:xfrm>
          <a:prstGeom prst="rect">
            <a:avLst/>
          </a:prstGeom>
          <a:noFill/>
        </p:spPr>
        <p:txBody>
          <a:bodyPr wrap="square" rtlCol="0">
            <a:spAutoFit/>
          </a:bodyPr>
          <a:lstStyle/>
          <a:p>
            <a:r>
              <a:rPr lang="en-US"/>
              <a:t>Listening to on-air ag radio is a </a:t>
            </a:r>
            <a:r>
              <a:rPr lang="en-US" b="1">
                <a:solidFill>
                  <a:srgbClr val="6AAAC4"/>
                </a:solidFill>
              </a:rPr>
              <a:t>key ingredient </a:t>
            </a:r>
            <a:r>
              <a:rPr lang="en-US"/>
              <a:t>to farmers morning routine.</a:t>
            </a:r>
          </a:p>
          <a:p>
            <a:endParaRPr lang="en-US"/>
          </a:p>
          <a:p>
            <a:endParaRPr lang="en-US"/>
          </a:p>
          <a:p>
            <a:endParaRPr lang="en-US"/>
          </a:p>
          <a:p>
            <a:r>
              <a:rPr lang="en-US"/>
              <a:t>This pattern holds for both AM/FM and streaming radio.</a:t>
            </a:r>
          </a:p>
        </p:txBody>
      </p:sp>
      <p:sp>
        <p:nvSpPr>
          <p:cNvPr id="5" name="Freeform 45">
            <a:extLst>
              <a:ext uri="{FF2B5EF4-FFF2-40B4-BE49-F238E27FC236}">
                <a16:creationId xmlns:a16="http://schemas.microsoft.com/office/drawing/2014/main" id="{ADF2BD2F-BBA7-3482-EBA1-436F3BD155AC}"/>
              </a:ext>
            </a:extLst>
          </p:cNvPr>
          <p:cNvSpPr>
            <a:spLocks noEditPoints="1"/>
          </p:cNvSpPr>
          <p:nvPr/>
        </p:nvSpPr>
        <p:spPr bwMode="auto">
          <a:xfrm>
            <a:off x="1154439" y="2582671"/>
            <a:ext cx="1018923" cy="1041127"/>
          </a:xfrm>
          <a:custGeom>
            <a:avLst/>
            <a:gdLst>
              <a:gd name="T0" fmla="*/ 148 w 208"/>
              <a:gd name="T1" fmla="*/ 136 h 208"/>
              <a:gd name="T2" fmla="*/ 116 w 208"/>
              <a:gd name="T3" fmla="*/ 99 h 208"/>
              <a:gd name="T4" fmla="*/ 104 w 208"/>
              <a:gd name="T5" fmla="*/ 24 h 208"/>
              <a:gd name="T6" fmla="*/ 92 w 208"/>
              <a:gd name="T7" fmla="*/ 104 h 208"/>
              <a:gd name="T8" fmla="*/ 128 w 208"/>
              <a:gd name="T9" fmla="*/ 144 h 208"/>
              <a:gd name="T10" fmla="*/ 144 w 208"/>
              <a:gd name="T11" fmla="*/ 144 h 208"/>
              <a:gd name="T12" fmla="*/ 100 w 208"/>
              <a:gd name="T13" fmla="*/ 104 h 208"/>
              <a:gd name="T14" fmla="*/ 104 w 208"/>
              <a:gd name="T15" fmla="*/ 32 h 208"/>
              <a:gd name="T16" fmla="*/ 108 w 208"/>
              <a:gd name="T17" fmla="*/ 101 h 208"/>
              <a:gd name="T18" fmla="*/ 139 w 208"/>
              <a:gd name="T19" fmla="*/ 133 h 208"/>
              <a:gd name="T20" fmla="*/ 139 w 208"/>
              <a:gd name="T21" fmla="*/ 139 h 208"/>
              <a:gd name="T22" fmla="*/ 101 w 208"/>
              <a:gd name="T23" fmla="*/ 107 h 208"/>
              <a:gd name="T24" fmla="*/ 36 w 208"/>
              <a:gd name="T25" fmla="*/ 100 h 208"/>
              <a:gd name="T26" fmla="*/ 16 w 208"/>
              <a:gd name="T27" fmla="*/ 104 h 208"/>
              <a:gd name="T28" fmla="*/ 36 w 208"/>
              <a:gd name="T29" fmla="*/ 108 h 208"/>
              <a:gd name="T30" fmla="*/ 104 w 208"/>
              <a:gd name="T31" fmla="*/ 168 h 208"/>
              <a:gd name="T32" fmla="*/ 100 w 208"/>
              <a:gd name="T33" fmla="*/ 188 h 208"/>
              <a:gd name="T34" fmla="*/ 108 w 208"/>
              <a:gd name="T35" fmla="*/ 188 h 208"/>
              <a:gd name="T36" fmla="*/ 104 w 208"/>
              <a:gd name="T37" fmla="*/ 168 h 208"/>
              <a:gd name="T38" fmla="*/ 168 w 208"/>
              <a:gd name="T39" fmla="*/ 104 h 208"/>
              <a:gd name="T40" fmla="*/ 188 w 208"/>
              <a:gd name="T41" fmla="*/ 108 h 208"/>
              <a:gd name="T42" fmla="*/ 188 w 208"/>
              <a:gd name="T43" fmla="*/ 100 h 208"/>
              <a:gd name="T44" fmla="*/ 65 w 208"/>
              <a:gd name="T45" fmla="*/ 29 h 208"/>
              <a:gd name="T46" fmla="*/ 59 w 208"/>
              <a:gd name="T47" fmla="*/ 33 h 208"/>
              <a:gd name="T48" fmla="*/ 70 w 208"/>
              <a:gd name="T49" fmla="*/ 49 h 208"/>
              <a:gd name="T50" fmla="*/ 73 w 208"/>
              <a:gd name="T51" fmla="*/ 43 h 208"/>
              <a:gd name="T52" fmla="*/ 141 w 208"/>
              <a:gd name="T53" fmla="*/ 161 h 208"/>
              <a:gd name="T54" fmla="*/ 135 w 208"/>
              <a:gd name="T55" fmla="*/ 165 h 208"/>
              <a:gd name="T56" fmla="*/ 146 w 208"/>
              <a:gd name="T57" fmla="*/ 181 h 208"/>
              <a:gd name="T58" fmla="*/ 149 w 208"/>
              <a:gd name="T59" fmla="*/ 175 h 208"/>
              <a:gd name="T60" fmla="*/ 72 w 208"/>
              <a:gd name="T61" fmla="*/ 159 h 208"/>
              <a:gd name="T62" fmla="*/ 59 w 208"/>
              <a:gd name="T63" fmla="*/ 175 h 208"/>
              <a:gd name="T64" fmla="*/ 62 w 208"/>
              <a:gd name="T65" fmla="*/ 181 h 208"/>
              <a:gd name="T66" fmla="*/ 73 w 208"/>
              <a:gd name="T67" fmla="*/ 165 h 208"/>
              <a:gd name="T68" fmla="*/ 148 w 208"/>
              <a:gd name="T69" fmla="*/ 28 h 208"/>
              <a:gd name="T70" fmla="*/ 135 w 208"/>
              <a:gd name="T71" fmla="*/ 43 h 208"/>
              <a:gd name="T72" fmla="*/ 138 w 208"/>
              <a:gd name="T73" fmla="*/ 49 h 208"/>
              <a:gd name="T74" fmla="*/ 149 w 208"/>
              <a:gd name="T75" fmla="*/ 33 h 208"/>
              <a:gd name="T76" fmla="*/ 43 w 208"/>
              <a:gd name="T77" fmla="*/ 135 h 208"/>
              <a:gd name="T78" fmla="*/ 28 w 208"/>
              <a:gd name="T79" fmla="*/ 148 h 208"/>
              <a:gd name="T80" fmla="*/ 33 w 208"/>
              <a:gd name="T81" fmla="*/ 149 h 208"/>
              <a:gd name="T82" fmla="*/ 49 w 208"/>
              <a:gd name="T83" fmla="*/ 136 h 208"/>
              <a:gd name="T84" fmla="*/ 163 w 208"/>
              <a:gd name="T85" fmla="*/ 74 h 208"/>
              <a:gd name="T86" fmla="*/ 179 w 208"/>
              <a:gd name="T87" fmla="*/ 65 h 208"/>
              <a:gd name="T88" fmla="*/ 175 w 208"/>
              <a:gd name="T89" fmla="*/ 59 h 208"/>
              <a:gd name="T90" fmla="*/ 159 w 208"/>
              <a:gd name="T91" fmla="*/ 72 h 208"/>
              <a:gd name="T92" fmla="*/ 47 w 208"/>
              <a:gd name="T93" fmla="*/ 67 h 208"/>
              <a:gd name="T94" fmla="*/ 28 w 208"/>
              <a:gd name="T95" fmla="*/ 60 h 208"/>
              <a:gd name="T96" fmla="*/ 43 w 208"/>
              <a:gd name="T97" fmla="*/ 73 h 208"/>
              <a:gd name="T98" fmla="*/ 49 w 208"/>
              <a:gd name="T99" fmla="*/ 72 h 208"/>
              <a:gd name="T100" fmla="*/ 179 w 208"/>
              <a:gd name="T101" fmla="*/ 143 h 208"/>
              <a:gd name="T102" fmla="*/ 159 w 208"/>
              <a:gd name="T103" fmla="*/ 136 h 208"/>
              <a:gd name="T104" fmla="*/ 175 w 208"/>
              <a:gd name="T105" fmla="*/ 149 h 208"/>
              <a:gd name="T106" fmla="*/ 180 w 208"/>
              <a:gd name="T107" fmla="*/ 148 h 208"/>
              <a:gd name="T108" fmla="*/ 164 w 208"/>
              <a:gd name="T109" fmla="*/ 0 h 208"/>
              <a:gd name="T110" fmla="*/ 0 w 208"/>
              <a:gd name="T111" fmla="*/ 44 h 208"/>
              <a:gd name="T112" fmla="*/ 44 w 208"/>
              <a:gd name="T113" fmla="*/ 208 h 208"/>
              <a:gd name="T114" fmla="*/ 208 w 208"/>
              <a:gd name="T115" fmla="*/ 164 h 208"/>
              <a:gd name="T116" fmla="*/ 164 w 208"/>
              <a:gd name="T117" fmla="*/ 0 h 208"/>
              <a:gd name="T118" fmla="*/ 164 w 208"/>
              <a:gd name="T119" fmla="*/ 200 h 208"/>
              <a:gd name="T120" fmla="*/ 8 w 208"/>
              <a:gd name="T121" fmla="*/ 164 h 208"/>
              <a:gd name="T122" fmla="*/ 44 w 208"/>
              <a:gd name="T123" fmla="*/ 8 h 208"/>
              <a:gd name="T124" fmla="*/ 200 w 208"/>
              <a:gd name="T125" fmla="*/ 4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08">
                <a:moveTo>
                  <a:pt x="144" y="144"/>
                </a:moveTo>
                <a:cubicBezTo>
                  <a:pt x="147" y="142"/>
                  <a:pt x="148" y="139"/>
                  <a:pt x="148" y="136"/>
                </a:cubicBezTo>
                <a:cubicBezTo>
                  <a:pt x="148" y="133"/>
                  <a:pt x="147" y="130"/>
                  <a:pt x="144" y="128"/>
                </a:cubicBezTo>
                <a:cubicBezTo>
                  <a:pt x="116" y="99"/>
                  <a:pt x="116" y="99"/>
                  <a:pt x="116" y="99"/>
                </a:cubicBezTo>
                <a:cubicBezTo>
                  <a:pt x="116" y="36"/>
                  <a:pt x="116" y="36"/>
                  <a:pt x="116" y="36"/>
                </a:cubicBezTo>
                <a:cubicBezTo>
                  <a:pt x="116" y="29"/>
                  <a:pt x="111" y="24"/>
                  <a:pt x="104" y="24"/>
                </a:cubicBezTo>
                <a:cubicBezTo>
                  <a:pt x="97" y="24"/>
                  <a:pt x="92" y="29"/>
                  <a:pt x="92" y="36"/>
                </a:cubicBezTo>
                <a:cubicBezTo>
                  <a:pt x="92" y="104"/>
                  <a:pt x="92" y="104"/>
                  <a:pt x="92" y="104"/>
                </a:cubicBezTo>
                <a:cubicBezTo>
                  <a:pt x="92" y="107"/>
                  <a:pt x="93" y="110"/>
                  <a:pt x="96" y="112"/>
                </a:cubicBezTo>
                <a:cubicBezTo>
                  <a:pt x="128" y="144"/>
                  <a:pt x="128" y="144"/>
                  <a:pt x="128" y="144"/>
                </a:cubicBezTo>
                <a:cubicBezTo>
                  <a:pt x="130" y="147"/>
                  <a:pt x="133" y="148"/>
                  <a:pt x="136" y="148"/>
                </a:cubicBezTo>
                <a:cubicBezTo>
                  <a:pt x="139" y="148"/>
                  <a:pt x="142" y="147"/>
                  <a:pt x="144" y="144"/>
                </a:cubicBezTo>
                <a:close/>
                <a:moveTo>
                  <a:pt x="101" y="107"/>
                </a:moveTo>
                <a:cubicBezTo>
                  <a:pt x="100" y="106"/>
                  <a:pt x="100" y="105"/>
                  <a:pt x="100" y="104"/>
                </a:cubicBezTo>
                <a:cubicBezTo>
                  <a:pt x="100" y="36"/>
                  <a:pt x="100" y="36"/>
                  <a:pt x="100" y="36"/>
                </a:cubicBezTo>
                <a:cubicBezTo>
                  <a:pt x="100" y="34"/>
                  <a:pt x="102" y="32"/>
                  <a:pt x="104" y="32"/>
                </a:cubicBezTo>
                <a:cubicBezTo>
                  <a:pt x="106" y="32"/>
                  <a:pt x="108" y="34"/>
                  <a:pt x="108" y="36"/>
                </a:cubicBezTo>
                <a:cubicBezTo>
                  <a:pt x="108" y="101"/>
                  <a:pt x="108" y="101"/>
                  <a:pt x="108" y="101"/>
                </a:cubicBezTo>
                <a:cubicBezTo>
                  <a:pt x="108" y="102"/>
                  <a:pt x="108" y="103"/>
                  <a:pt x="109" y="104"/>
                </a:cubicBezTo>
                <a:cubicBezTo>
                  <a:pt x="139" y="133"/>
                  <a:pt x="139" y="133"/>
                  <a:pt x="139" y="133"/>
                </a:cubicBezTo>
                <a:cubicBezTo>
                  <a:pt x="140" y="134"/>
                  <a:pt x="140" y="135"/>
                  <a:pt x="140" y="136"/>
                </a:cubicBezTo>
                <a:cubicBezTo>
                  <a:pt x="140" y="137"/>
                  <a:pt x="140" y="138"/>
                  <a:pt x="139" y="139"/>
                </a:cubicBezTo>
                <a:cubicBezTo>
                  <a:pt x="137" y="140"/>
                  <a:pt x="135" y="140"/>
                  <a:pt x="133" y="139"/>
                </a:cubicBezTo>
                <a:lnTo>
                  <a:pt x="101" y="107"/>
                </a:lnTo>
                <a:close/>
                <a:moveTo>
                  <a:pt x="40" y="104"/>
                </a:moveTo>
                <a:cubicBezTo>
                  <a:pt x="40" y="102"/>
                  <a:pt x="38" y="100"/>
                  <a:pt x="36" y="100"/>
                </a:cubicBezTo>
                <a:cubicBezTo>
                  <a:pt x="20" y="100"/>
                  <a:pt x="20" y="100"/>
                  <a:pt x="20" y="100"/>
                </a:cubicBezTo>
                <a:cubicBezTo>
                  <a:pt x="18" y="100"/>
                  <a:pt x="16" y="102"/>
                  <a:pt x="16" y="104"/>
                </a:cubicBezTo>
                <a:cubicBezTo>
                  <a:pt x="16" y="106"/>
                  <a:pt x="18" y="108"/>
                  <a:pt x="20" y="108"/>
                </a:cubicBezTo>
                <a:cubicBezTo>
                  <a:pt x="36" y="108"/>
                  <a:pt x="36" y="108"/>
                  <a:pt x="36" y="108"/>
                </a:cubicBezTo>
                <a:cubicBezTo>
                  <a:pt x="38" y="108"/>
                  <a:pt x="40" y="106"/>
                  <a:pt x="40" y="104"/>
                </a:cubicBezTo>
                <a:close/>
                <a:moveTo>
                  <a:pt x="104" y="168"/>
                </a:moveTo>
                <a:cubicBezTo>
                  <a:pt x="102" y="168"/>
                  <a:pt x="100" y="170"/>
                  <a:pt x="100" y="172"/>
                </a:cubicBezTo>
                <a:cubicBezTo>
                  <a:pt x="100" y="188"/>
                  <a:pt x="100" y="188"/>
                  <a:pt x="100" y="188"/>
                </a:cubicBezTo>
                <a:cubicBezTo>
                  <a:pt x="100" y="190"/>
                  <a:pt x="102" y="192"/>
                  <a:pt x="104" y="192"/>
                </a:cubicBezTo>
                <a:cubicBezTo>
                  <a:pt x="106" y="192"/>
                  <a:pt x="108" y="190"/>
                  <a:pt x="108" y="188"/>
                </a:cubicBezTo>
                <a:cubicBezTo>
                  <a:pt x="108" y="172"/>
                  <a:pt x="108" y="172"/>
                  <a:pt x="108" y="172"/>
                </a:cubicBezTo>
                <a:cubicBezTo>
                  <a:pt x="108" y="170"/>
                  <a:pt x="106" y="168"/>
                  <a:pt x="104" y="168"/>
                </a:cubicBezTo>
                <a:close/>
                <a:moveTo>
                  <a:pt x="172" y="100"/>
                </a:moveTo>
                <a:cubicBezTo>
                  <a:pt x="170" y="100"/>
                  <a:pt x="168" y="102"/>
                  <a:pt x="168" y="104"/>
                </a:cubicBezTo>
                <a:cubicBezTo>
                  <a:pt x="168" y="106"/>
                  <a:pt x="170" y="108"/>
                  <a:pt x="172" y="108"/>
                </a:cubicBezTo>
                <a:cubicBezTo>
                  <a:pt x="188" y="108"/>
                  <a:pt x="188" y="108"/>
                  <a:pt x="188" y="108"/>
                </a:cubicBezTo>
                <a:cubicBezTo>
                  <a:pt x="190" y="108"/>
                  <a:pt x="192" y="106"/>
                  <a:pt x="192" y="104"/>
                </a:cubicBezTo>
                <a:cubicBezTo>
                  <a:pt x="192" y="102"/>
                  <a:pt x="190" y="100"/>
                  <a:pt x="188" y="100"/>
                </a:cubicBezTo>
                <a:lnTo>
                  <a:pt x="172" y="100"/>
                </a:lnTo>
                <a:close/>
                <a:moveTo>
                  <a:pt x="65" y="29"/>
                </a:moveTo>
                <a:cubicBezTo>
                  <a:pt x="64" y="27"/>
                  <a:pt x="62" y="27"/>
                  <a:pt x="60" y="28"/>
                </a:cubicBezTo>
                <a:cubicBezTo>
                  <a:pt x="58" y="29"/>
                  <a:pt x="57" y="31"/>
                  <a:pt x="59" y="33"/>
                </a:cubicBezTo>
                <a:cubicBezTo>
                  <a:pt x="67" y="47"/>
                  <a:pt x="67" y="47"/>
                  <a:pt x="67" y="47"/>
                </a:cubicBezTo>
                <a:cubicBezTo>
                  <a:pt x="67" y="48"/>
                  <a:pt x="69" y="49"/>
                  <a:pt x="70" y="49"/>
                </a:cubicBezTo>
                <a:cubicBezTo>
                  <a:pt x="71" y="49"/>
                  <a:pt x="71" y="49"/>
                  <a:pt x="72" y="49"/>
                </a:cubicBezTo>
                <a:cubicBezTo>
                  <a:pt x="74" y="47"/>
                  <a:pt x="75" y="45"/>
                  <a:pt x="73" y="43"/>
                </a:cubicBezTo>
                <a:lnTo>
                  <a:pt x="65" y="29"/>
                </a:lnTo>
                <a:close/>
                <a:moveTo>
                  <a:pt x="141" y="161"/>
                </a:moveTo>
                <a:cubicBezTo>
                  <a:pt x="140" y="159"/>
                  <a:pt x="138" y="158"/>
                  <a:pt x="136" y="159"/>
                </a:cubicBezTo>
                <a:cubicBezTo>
                  <a:pt x="134" y="161"/>
                  <a:pt x="133" y="163"/>
                  <a:pt x="135" y="165"/>
                </a:cubicBezTo>
                <a:cubicBezTo>
                  <a:pt x="143" y="179"/>
                  <a:pt x="143" y="179"/>
                  <a:pt x="143" y="179"/>
                </a:cubicBezTo>
                <a:cubicBezTo>
                  <a:pt x="143" y="180"/>
                  <a:pt x="145" y="181"/>
                  <a:pt x="146" y="181"/>
                </a:cubicBezTo>
                <a:cubicBezTo>
                  <a:pt x="147" y="181"/>
                  <a:pt x="147" y="181"/>
                  <a:pt x="148" y="180"/>
                </a:cubicBezTo>
                <a:cubicBezTo>
                  <a:pt x="150" y="179"/>
                  <a:pt x="151" y="177"/>
                  <a:pt x="149" y="175"/>
                </a:cubicBezTo>
                <a:lnTo>
                  <a:pt x="141" y="161"/>
                </a:lnTo>
                <a:close/>
                <a:moveTo>
                  <a:pt x="72" y="159"/>
                </a:moveTo>
                <a:cubicBezTo>
                  <a:pt x="70" y="158"/>
                  <a:pt x="68" y="159"/>
                  <a:pt x="67" y="161"/>
                </a:cubicBezTo>
                <a:cubicBezTo>
                  <a:pt x="59" y="175"/>
                  <a:pt x="59" y="175"/>
                  <a:pt x="59" y="175"/>
                </a:cubicBezTo>
                <a:cubicBezTo>
                  <a:pt x="57" y="177"/>
                  <a:pt x="58" y="179"/>
                  <a:pt x="60" y="180"/>
                </a:cubicBezTo>
                <a:cubicBezTo>
                  <a:pt x="61" y="181"/>
                  <a:pt x="61" y="181"/>
                  <a:pt x="62" y="181"/>
                </a:cubicBezTo>
                <a:cubicBezTo>
                  <a:pt x="63" y="181"/>
                  <a:pt x="65" y="180"/>
                  <a:pt x="65" y="179"/>
                </a:cubicBezTo>
                <a:cubicBezTo>
                  <a:pt x="73" y="165"/>
                  <a:pt x="73" y="165"/>
                  <a:pt x="73" y="165"/>
                </a:cubicBezTo>
                <a:cubicBezTo>
                  <a:pt x="75" y="163"/>
                  <a:pt x="74" y="161"/>
                  <a:pt x="72" y="159"/>
                </a:cubicBezTo>
                <a:close/>
                <a:moveTo>
                  <a:pt x="148" y="28"/>
                </a:moveTo>
                <a:cubicBezTo>
                  <a:pt x="146" y="27"/>
                  <a:pt x="144" y="27"/>
                  <a:pt x="143" y="29"/>
                </a:cubicBezTo>
                <a:cubicBezTo>
                  <a:pt x="135" y="43"/>
                  <a:pt x="135" y="43"/>
                  <a:pt x="135" y="43"/>
                </a:cubicBezTo>
                <a:cubicBezTo>
                  <a:pt x="133" y="45"/>
                  <a:pt x="134" y="47"/>
                  <a:pt x="136" y="49"/>
                </a:cubicBezTo>
                <a:cubicBezTo>
                  <a:pt x="137" y="49"/>
                  <a:pt x="137" y="49"/>
                  <a:pt x="138" y="49"/>
                </a:cubicBezTo>
                <a:cubicBezTo>
                  <a:pt x="139" y="49"/>
                  <a:pt x="141" y="48"/>
                  <a:pt x="141" y="47"/>
                </a:cubicBezTo>
                <a:cubicBezTo>
                  <a:pt x="149" y="33"/>
                  <a:pt x="149" y="33"/>
                  <a:pt x="149" y="33"/>
                </a:cubicBezTo>
                <a:cubicBezTo>
                  <a:pt x="151" y="31"/>
                  <a:pt x="150" y="29"/>
                  <a:pt x="148" y="28"/>
                </a:cubicBezTo>
                <a:close/>
                <a:moveTo>
                  <a:pt x="43" y="135"/>
                </a:moveTo>
                <a:cubicBezTo>
                  <a:pt x="29" y="143"/>
                  <a:pt x="29" y="143"/>
                  <a:pt x="29" y="143"/>
                </a:cubicBezTo>
                <a:cubicBezTo>
                  <a:pt x="27" y="144"/>
                  <a:pt x="27" y="146"/>
                  <a:pt x="28" y="148"/>
                </a:cubicBezTo>
                <a:cubicBezTo>
                  <a:pt x="29" y="149"/>
                  <a:pt x="30" y="150"/>
                  <a:pt x="31" y="150"/>
                </a:cubicBezTo>
                <a:cubicBezTo>
                  <a:pt x="32" y="150"/>
                  <a:pt x="33" y="150"/>
                  <a:pt x="33" y="149"/>
                </a:cubicBezTo>
                <a:cubicBezTo>
                  <a:pt x="47" y="141"/>
                  <a:pt x="47" y="141"/>
                  <a:pt x="47" y="141"/>
                </a:cubicBezTo>
                <a:cubicBezTo>
                  <a:pt x="49" y="140"/>
                  <a:pt x="50" y="138"/>
                  <a:pt x="49" y="136"/>
                </a:cubicBezTo>
                <a:cubicBezTo>
                  <a:pt x="47" y="134"/>
                  <a:pt x="45" y="133"/>
                  <a:pt x="43" y="135"/>
                </a:cubicBezTo>
                <a:close/>
                <a:moveTo>
                  <a:pt x="163" y="74"/>
                </a:moveTo>
                <a:cubicBezTo>
                  <a:pt x="164" y="74"/>
                  <a:pt x="164" y="74"/>
                  <a:pt x="165" y="73"/>
                </a:cubicBezTo>
                <a:cubicBezTo>
                  <a:pt x="179" y="65"/>
                  <a:pt x="179" y="65"/>
                  <a:pt x="179" y="65"/>
                </a:cubicBezTo>
                <a:cubicBezTo>
                  <a:pt x="181" y="64"/>
                  <a:pt x="181" y="62"/>
                  <a:pt x="180" y="60"/>
                </a:cubicBezTo>
                <a:cubicBezTo>
                  <a:pt x="179" y="58"/>
                  <a:pt x="177" y="57"/>
                  <a:pt x="175" y="59"/>
                </a:cubicBezTo>
                <a:cubicBezTo>
                  <a:pt x="161" y="67"/>
                  <a:pt x="161" y="67"/>
                  <a:pt x="161" y="67"/>
                </a:cubicBezTo>
                <a:cubicBezTo>
                  <a:pt x="159" y="68"/>
                  <a:pt x="158" y="70"/>
                  <a:pt x="159" y="72"/>
                </a:cubicBezTo>
                <a:cubicBezTo>
                  <a:pt x="160" y="73"/>
                  <a:pt x="162" y="74"/>
                  <a:pt x="163" y="74"/>
                </a:cubicBezTo>
                <a:close/>
                <a:moveTo>
                  <a:pt x="47" y="67"/>
                </a:moveTo>
                <a:cubicBezTo>
                  <a:pt x="33" y="59"/>
                  <a:pt x="33" y="59"/>
                  <a:pt x="33" y="59"/>
                </a:cubicBezTo>
                <a:cubicBezTo>
                  <a:pt x="31" y="57"/>
                  <a:pt x="29" y="58"/>
                  <a:pt x="28" y="60"/>
                </a:cubicBezTo>
                <a:cubicBezTo>
                  <a:pt x="27" y="62"/>
                  <a:pt x="27" y="64"/>
                  <a:pt x="29" y="65"/>
                </a:cubicBezTo>
                <a:cubicBezTo>
                  <a:pt x="43" y="73"/>
                  <a:pt x="43" y="73"/>
                  <a:pt x="43" y="73"/>
                </a:cubicBezTo>
                <a:cubicBezTo>
                  <a:pt x="44" y="74"/>
                  <a:pt x="44" y="74"/>
                  <a:pt x="45" y="74"/>
                </a:cubicBezTo>
                <a:cubicBezTo>
                  <a:pt x="46" y="74"/>
                  <a:pt x="48" y="73"/>
                  <a:pt x="49" y="72"/>
                </a:cubicBezTo>
                <a:cubicBezTo>
                  <a:pt x="50" y="70"/>
                  <a:pt x="49" y="68"/>
                  <a:pt x="47" y="67"/>
                </a:cubicBezTo>
                <a:close/>
                <a:moveTo>
                  <a:pt x="179" y="143"/>
                </a:moveTo>
                <a:cubicBezTo>
                  <a:pt x="165" y="135"/>
                  <a:pt x="165" y="135"/>
                  <a:pt x="165" y="135"/>
                </a:cubicBezTo>
                <a:cubicBezTo>
                  <a:pt x="163" y="133"/>
                  <a:pt x="161" y="134"/>
                  <a:pt x="159" y="136"/>
                </a:cubicBezTo>
                <a:cubicBezTo>
                  <a:pt x="158" y="138"/>
                  <a:pt x="159" y="140"/>
                  <a:pt x="161" y="141"/>
                </a:cubicBezTo>
                <a:cubicBezTo>
                  <a:pt x="175" y="149"/>
                  <a:pt x="175" y="149"/>
                  <a:pt x="175" y="149"/>
                </a:cubicBezTo>
                <a:cubicBezTo>
                  <a:pt x="175" y="150"/>
                  <a:pt x="176" y="150"/>
                  <a:pt x="177" y="150"/>
                </a:cubicBezTo>
                <a:cubicBezTo>
                  <a:pt x="178" y="150"/>
                  <a:pt x="179" y="149"/>
                  <a:pt x="180" y="148"/>
                </a:cubicBezTo>
                <a:cubicBezTo>
                  <a:pt x="181" y="146"/>
                  <a:pt x="181" y="144"/>
                  <a:pt x="179" y="143"/>
                </a:cubicBezTo>
                <a:close/>
                <a:moveTo>
                  <a:pt x="164" y="0"/>
                </a:moveTo>
                <a:cubicBezTo>
                  <a:pt x="44" y="0"/>
                  <a:pt x="44" y="0"/>
                  <a:pt x="44" y="0"/>
                </a:cubicBezTo>
                <a:cubicBezTo>
                  <a:pt x="20" y="0"/>
                  <a:pt x="0" y="20"/>
                  <a:pt x="0" y="44"/>
                </a:cubicBezTo>
                <a:cubicBezTo>
                  <a:pt x="0" y="164"/>
                  <a:pt x="0" y="164"/>
                  <a:pt x="0" y="164"/>
                </a:cubicBezTo>
                <a:cubicBezTo>
                  <a:pt x="0" y="188"/>
                  <a:pt x="20" y="208"/>
                  <a:pt x="44" y="208"/>
                </a:cubicBezTo>
                <a:cubicBezTo>
                  <a:pt x="164" y="208"/>
                  <a:pt x="164" y="208"/>
                  <a:pt x="164" y="208"/>
                </a:cubicBezTo>
                <a:cubicBezTo>
                  <a:pt x="188" y="208"/>
                  <a:pt x="208" y="188"/>
                  <a:pt x="208" y="164"/>
                </a:cubicBezTo>
                <a:cubicBezTo>
                  <a:pt x="208" y="44"/>
                  <a:pt x="208" y="44"/>
                  <a:pt x="208" y="44"/>
                </a:cubicBezTo>
                <a:cubicBezTo>
                  <a:pt x="208" y="20"/>
                  <a:pt x="188" y="0"/>
                  <a:pt x="164" y="0"/>
                </a:cubicBezTo>
                <a:close/>
                <a:moveTo>
                  <a:pt x="200" y="164"/>
                </a:moveTo>
                <a:cubicBezTo>
                  <a:pt x="200" y="184"/>
                  <a:pt x="184" y="200"/>
                  <a:pt x="164" y="200"/>
                </a:cubicBezTo>
                <a:cubicBezTo>
                  <a:pt x="44" y="200"/>
                  <a:pt x="44" y="200"/>
                  <a:pt x="44" y="200"/>
                </a:cubicBezTo>
                <a:cubicBezTo>
                  <a:pt x="24" y="200"/>
                  <a:pt x="8" y="184"/>
                  <a:pt x="8" y="164"/>
                </a:cubicBezTo>
                <a:cubicBezTo>
                  <a:pt x="8" y="44"/>
                  <a:pt x="8" y="44"/>
                  <a:pt x="8" y="44"/>
                </a:cubicBezTo>
                <a:cubicBezTo>
                  <a:pt x="8" y="24"/>
                  <a:pt x="24" y="8"/>
                  <a:pt x="44" y="8"/>
                </a:cubicBezTo>
                <a:cubicBezTo>
                  <a:pt x="164" y="8"/>
                  <a:pt x="164" y="8"/>
                  <a:pt x="164" y="8"/>
                </a:cubicBezTo>
                <a:cubicBezTo>
                  <a:pt x="184" y="8"/>
                  <a:pt x="200" y="24"/>
                  <a:pt x="200" y="44"/>
                </a:cubicBezTo>
                <a:lnTo>
                  <a:pt x="200" y="16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626"/>
              </a:solidFill>
              <a:effectLst/>
              <a:uLnTx/>
              <a:uFillTx/>
              <a:latin typeface="Arial Narrow"/>
              <a:ea typeface="+mn-ea"/>
              <a:cs typeface="+mn-cs"/>
            </a:endParaRPr>
          </a:p>
        </p:txBody>
      </p:sp>
      <p:graphicFrame>
        <p:nvGraphicFramePr>
          <p:cNvPr id="6" name="Chart 5">
            <a:extLst>
              <a:ext uri="{FF2B5EF4-FFF2-40B4-BE49-F238E27FC236}">
                <a16:creationId xmlns:a16="http://schemas.microsoft.com/office/drawing/2014/main" id="{4A66FB26-84A9-CB2A-A6C9-361247F34D23}"/>
              </a:ext>
            </a:extLst>
          </p:cNvPr>
          <p:cNvGraphicFramePr/>
          <p:nvPr>
            <p:extLst>
              <p:ext uri="{D42A27DB-BD31-4B8C-83A1-F6EECF244321}">
                <p14:modId xmlns:p14="http://schemas.microsoft.com/office/powerpoint/2010/main" val="1853742233"/>
              </p:ext>
            </p:extLst>
          </p:nvPr>
        </p:nvGraphicFramePr>
        <p:xfrm>
          <a:off x="6331786" y="2026920"/>
          <a:ext cx="5197274" cy="401415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61CE346-D269-9140-BA06-B4C7E2616E30}"/>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Listen to AM/FM radio (n=317); Listen to streaming radio (n=95)</a:t>
            </a:r>
          </a:p>
        </p:txBody>
      </p:sp>
      <p:sp>
        <p:nvSpPr>
          <p:cNvPr id="8" name="Title 1">
            <a:extLst>
              <a:ext uri="{FF2B5EF4-FFF2-40B4-BE49-F238E27FC236}">
                <a16:creationId xmlns:a16="http://schemas.microsoft.com/office/drawing/2014/main" id="{DF55CC20-3FBE-D93C-4400-360509159A1E}"/>
              </a:ext>
            </a:extLst>
          </p:cNvPr>
          <p:cNvSpPr txBox="1">
            <a:spLocks/>
          </p:cNvSpPr>
          <p:nvPr/>
        </p:nvSpPr>
        <p:spPr>
          <a:xfrm>
            <a:off x="445477" y="433619"/>
            <a:ext cx="10727348"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a:cs typeface="Arial"/>
              </a:rPr>
              <a:t>Listeners start each morning by tuning into ag radio for the day’s most important information.</a:t>
            </a:r>
          </a:p>
        </p:txBody>
      </p:sp>
      <p:cxnSp>
        <p:nvCxnSpPr>
          <p:cNvPr id="11" name="Straight Connector 10">
            <a:extLst>
              <a:ext uri="{FF2B5EF4-FFF2-40B4-BE49-F238E27FC236}">
                <a16:creationId xmlns:a16="http://schemas.microsoft.com/office/drawing/2014/main" id="{FEDA6E03-BC81-380F-A219-952289F9B663}"/>
              </a:ext>
            </a:extLst>
          </p:cNvPr>
          <p:cNvCxnSpPr>
            <a:cxnSpLocks/>
          </p:cNvCxnSpPr>
          <p:nvPr/>
        </p:nvCxnSpPr>
        <p:spPr>
          <a:xfrm>
            <a:off x="6047986" y="2269856"/>
            <a:ext cx="0" cy="322924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0722BC-BE91-DBB8-4862-45CFEDB21151}"/>
              </a:ext>
            </a:extLst>
          </p:cNvPr>
          <p:cNvSpPr txBox="1"/>
          <p:nvPr/>
        </p:nvSpPr>
        <p:spPr>
          <a:xfrm>
            <a:off x="6468457" y="2160236"/>
            <a:ext cx="4657725" cy="400110"/>
          </a:xfrm>
          <a:prstGeom prst="rect">
            <a:avLst/>
          </a:prstGeom>
          <a:noFill/>
        </p:spPr>
        <p:txBody>
          <a:bodyPr wrap="square" rtlCol="0">
            <a:spAutoFit/>
          </a:bodyPr>
          <a:lstStyle/>
          <a:p>
            <a:r>
              <a:rPr lang="en-US" sz="2000" b="1"/>
              <a:t>Time of Day Listen to Ag Radio Programming</a:t>
            </a:r>
          </a:p>
        </p:txBody>
      </p:sp>
      <p:pic>
        <p:nvPicPr>
          <p:cNvPr id="4" name="Graphic 3" descr="Coffee outline">
            <a:extLst>
              <a:ext uri="{FF2B5EF4-FFF2-40B4-BE49-F238E27FC236}">
                <a16:creationId xmlns:a16="http://schemas.microsoft.com/office/drawing/2014/main" id="{CEEB5347-52C7-6C61-0ADE-D163097B31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140" y="3742944"/>
            <a:ext cx="1541968" cy="1541968"/>
          </a:xfrm>
          <a:prstGeom prst="rect">
            <a:avLst/>
          </a:prstGeom>
        </p:spPr>
      </p:pic>
    </p:spTree>
    <p:extLst>
      <p:ext uri="{BB962C8B-B14F-4D97-AF65-F5344CB8AC3E}">
        <p14:creationId xmlns:p14="http://schemas.microsoft.com/office/powerpoint/2010/main" val="1988899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79A0A3A6-A2A4-E646-6468-81354F4B489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3">
            <a:extLst>
              <a:ext uri="{FF2B5EF4-FFF2-40B4-BE49-F238E27FC236}">
                <a16:creationId xmlns:a16="http://schemas.microsoft.com/office/drawing/2014/main" id="{9EA49A28-E762-AA38-9C29-A427BEB627DC}"/>
              </a:ext>
            </a:extLst>
          </p:cNvPr>
          <p:cNvSpPr/>
          <p:nvPr/>
        </p:nvSpPr>
        <p:spPr>
          <a:xfrm>
            <a:off x="2742847" y="-288"/>
            <a:ext cx="9449153" cy="686430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 name="connsiteX0" fmla="*/ 0 w 12228095"/>
              <a:gd name="connsiteY0" fmla="*/ 6016 h 6864015"/>
              <a:gd name="connsiteX1" fmla="*/ 12222079 w 12228095"/>
              <a:gd name="connsiteY1" fmla="*/ 0 h 6864015"/>
              <a:gd name="connsiteX2" fmla="*/ 12228095 w 12228095"/>
              <a:gd name="connsiteY2" fmla="*/ 6864015 h 6864015"/>
              <a:gd name="connsiteX3" fmla="*/ 8310702 w 12228095"/>
              <a:gd name="connsiteY3" fmla="*/ 6864015 h 6864015"/>
              <a:gd name="connsiteX4" fmla="*/ 0 w 12228095"/>
              <a:gd name="connsiteY4" fmla="*/ 6016 h 6864015"/>
              <a:gd name="connsiteX0" fmla="*/ 0 w 12219956"/>
              <a:gd name="connsiteY0" fmla="*/ 0 h 6870611"/>
              <a:gd name="connsiteX1" fmla="*/ 12213940 w 12219956"/>
              <a:gd name="connsiteY1" fmla="*/ 6596 h 6870611"/>
              <a:gd name="connsiteX2" fmla="*/ 12219956 w 12219956"/>
              <a:gd name="connsiteY2" fmla="*/ 6870611 h 6870611"/>
              <a:gd name="connsiteX3" fmla="*/ 8302563 w 12219956"/>
              <a:gd name="connsiteY3" fmla="*/ 6870611 h 6870611"/>
              <a:gd name="connsiteX4" fmla="*/ 0 w 12219956"/>
              <a:gd name="connsiteY4" fmla="*/ 0 h 6870611"/>
              <a:gd name="connsiteX0" fmla="*/ 0 w 12195538"/>
              <a:gd name="connsiteY0" fmla="*/ 0 h 6864304"/>
              <a:gd name="connsiteX1" fmla="*/ 12189522 w 12195538"/>
              <a:gd name="connsiteY1" fmla="*/ 289 h 6864304"/>
              <a:gd name="connsiteX2" fmla="*/ 12195538 w 12195538"/>
              <a:gd name="connsiteY2" fmla="*/ 6864304 h 6864304"/>
              <a:gd name="connsiteX3" fmla="*/ 8278145 w 12195538"/>
              <a:gd name="connsiteY3" fmla="*/ 6864304 h 6864304"/>
              <a:gd name="connsiteX4" fmla="*/ 0 w 12195538"/>
              <a:gd name="connsiteY4" fmla="*/ 0 h 686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38" h="6864304">
                <a:moveTo>
                  <a:pt x="0" y="0"/>
                </a:moveTo>
                <a:lnTo>
                  <a:pt x="12189522" y="289"/>
                </a:lnTo>
                <a:cubicBezTo>
                  <a:pt x="12191527" y="2288294"/>
                  <a:pt x="12193533" y="4576299"/>
                  <a:pt x="12195538" y="6864304"/>
                </a:cubicBezTo>
                <a:lnTo>
                  <a:pt x="8278145" y="6864304"/>
                </a:lnTo>
                <a:lnTo>
                  <a:pt x="0" y="0"/>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981D4BAF-CD60-010C-C6C3-7691037CDF35}"/>
              </a:ext>
            </a:extLst>
          </p:cNvPr>
          <p:cNvSpPr>
            <a:spLocks noGrp="1"/>
          </p:cNvSpPr>
          <p:nvPr>
            <p:ph type="ctrTitle"/>
          </p:nvPr>
        </p:nvSpPr>
        <p:spPr>
          <a:xfrm>
            <a:off x="613610" y="4538249"/>
            <a:ext cx="6726990" cy="1706381"/>
          </a:xfrm>
        </p:spPr>
        <p:txBody>
          <a:bodyPr>
            <a:normAutofit/>
          </a:bodyPr>
          <a:lstStyle/>
          <a:p>
            <a:r>
              <a:rPr lang="en-US"/>
              <a:t>DIGITAL MEDIA CHANNELS</a:t>
            </a:r>
          </a:p>
        </p:txBody>
      </p:sp>
      <p:cxnSp>
        <p:nvCxnSpPr>
          <p:cNvPr id="8" name="Straight Connector 7">
            <a:extLst>
              <a:ext uri="{FF2B5EF4-FFF2-40B4-BE49-F238E27FC236}">
                <a16:creationId xmlns:a16="http://schemas.microsoft.com/office/drawing/2014/main" id="{29DCA9D8-5695-8D2F-2C29-F67D8BECDE1B}"/>
              </a:ext>
            </a:extLst>
          </p:cNvPr>
          <p:cNvCxnSpPr>
            <a:cxnSpLocks/>
          </p:cNvCxnSpPr>
          <p:nvPr/>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98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8B3EEA-0058-2D66-3A4E-F374F75C58FD}"/>
              </a:ext>
            </a:extLst>
          </p:cNvPr>
          <p:cNvSpPr/>
          <p:nvPr/>
        </p:nvSpPr>
        <p:spPr>
          <a:xfrm>
            <a:off x="0" y="0"/>
            <a:ext cx="12191999" cy="29718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a:extLst>
              <a:ext uri="{FF2B5EF4-FFF2-40B4-BE49-F238E27FC236}">
                <a16:creationId xmlns:a16="http://schemas.microsoft.com/office/drawing/2014/main" id="{53AE65ED-F12E-7A4C-75E5-3024093B8C04}"/>
              </a:ext>
            </a:extLst>
          </p:cNvPr>
          <p:cNvPicPr>
            <a:picLocks noChangeAspect="1"/>
          </p:cNvPicPr>
          <p:nvPr/>
        </p:nvPicPr>
        <p:blipFill rotWithShape="1">
          <a:blip r:embed="rId3"/>
          <a:srcRect l="24063" t="-1" r="52136" b="1009"/>
          <a:stretch/>
        </p:blipFill>
        <p:spPr>
          <a:xfrm>
            <a:off x="0" y="1994299"/>
            <a:ext cx="3886200" cy="4101700"/>
          </a:xfrm>
          <a:prstGeom prst="rect">
            <a:avLst/>
          </a:prstGeom>
        </p:spPr>
      </p:pic>
      <p:sp>
        <p:nvSpPr>
          <p:cNvPr id="60" name="Rectangle 59">
            <a:extLst>
              <a:ext uri="{FF2B5EF4-FFF2-40B4-BE49-F238E27FC236}">
                <a16:creationId xmlns:a16="http://schemas.microsoft.com/office/drawing/2014/main" id="{AE869FB7-F762-E6C7-9C2D-2E3D004601FD}"/>
              </a:ext>
            </a:extLst>
          </p:cNvPr>
          <p:cNvSpPr/>
          <p:nvPr/>
        </p:nvSpPr>
        <p:spPr>
          <a:xfrm>
            <a:off x="0" y="1994291"/>
            <a:ext cx="3886200" cy="4101700"/>
          </a:xfrm>
          <a:prstGeom prst="rect">
            <a:avLst/>
          </a:prstGeom>
          <a:solidFill>
            <a:srgbClr val="203C4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FBDAFE08-6A86-3C5E-D622-6C1A48E73767}"/>
              </a:ext>
            </a:extLst>
          </p:cNvPr>
          <p:cNvCxnSpPr>
            <a:cxnSpLocks/>
            <a:endCxn id="10" idx="0"/>
          </p:cNvCxnSpPr>
          <p:nvPr/>
        </p:nvCxnSpPr>
        <p:spPr>
          <a:xfrm>
            <a:off x="5086594" y="927159"/>
            <a:ext cx="0" cy="941168"/>
          </a:xfrm>
          <a:prstGeom prst="line">
            <a:avLst/>
          </a:prstGeom>
          <a:ln w="19050">
            <a:solidFill>
              <a:srgbClr val="B9C2C4">
                <a:alpha val="20000"/>
              </a:srgbClr>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A64F07A-E31C-DB5D-B890-69A590429645}"/>
              </a:ext>
            </a:extLst>
          </p:cNvPr>
          <p:cNvSpPr/>
          <p:nvPr/>
        </p:nvSpPr>
        <p:spPr>
          <a:xfrm>
            <a:off x="691293" y="652167"/>
            <a:ext cx="4037700" cy="6123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300" normalizeH="0" baseline="0" noProof="0">
                <a:ln>
                  <a:noFill/>
                </a:ln>
                <a:solidFill>
                  <a:srgbClr val="FFFFFF"/>
                </a:solidFill>
                <a:effectLst/>
                <a:uLnTx/>
                <a:uFillTx/>
                <a:latin typeface="Arial Narrow" panose="020B0606020202030204" pitchFamily="34" charset="0"/>
                <a:ea typeface="+mn-ea"/>
                <a:cs typeface="+mn-cs"/>
              </a:rPr>
              <a:t>OBJECTIVES</a:t>
            </a:r>
          </a:p>
        </p:txBody>
      </p:sp>
      <p:sp>
        <p:nvSpPr>
          <p:cNvPr id="8" name="Oval 7">
            <a:extLst>
              <a:ext uri="{FF2B5EF4-FFF2-40B4-BE49-F238E27FC236}">
                <a16:creationId xmlns:a16="http://schemas.microsoft.com/office/drawing/2014/main" id="{4805C4EB-8892-74AA-1533-3D8FBFE220AF}"/>
              </a:ext>
            </a:extLst>
          </p:cNvPr>
          <p:cNvSpPr/>
          <p:nvPr/>
        </p:nvSpPr>
        <p:spPr>
          <a:xfrm>
            <a:off x="4921637" y="749645"/>
            <a:ext cx="329914" cy="329914"/>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Helvetica"/>
                <a:ea typeface="+mn-ea"/>
                <a:cs typeface="+mn-cs"/>
              </a:rPr>
              <a:t>1</a:t>
            </a:r>
            <a:endParaRPr kumimoji="0" lang="en-US" sz="1600" b="1" i="0" u="none" strike="noStrike" kern="1200" cap="none" spc="0" normalizeH="0" baseline="0" noProof="0">
              <a:ln>
                <a:noFill/>
              </a:ln>
              <a:solidFill>
                <a:srgbClr val="FFFFFF"/>
              </a:solidFill>
              <a:effectLst/>
              <a:uLnTx/>
              <a:uFillTx/>
              <a:latin typeface="Helvetica"/>
              <a:ea typeface="+mn-ea"/>
              <a:cs typeface="+mn-cs"/>
            </a:endParaRPr>
          </a:p>
        </p:txBody>
      </p:sp>
      <p:sp>
        <p:nvSpPr>
          <p:cNvPr id="10" name="Oval 9">
            <a:extLst>
              <a:ext uri="{FF2B5EF4-FFF2-40B4-BE49-F238E27FC236}">
                <a16:creationId xmlns:a16="http://schemas.microsoft.com/office/drawing/2014/main" id="{67B67F58-3C3C-4D2B-7D75-7867039DDDCA}"/>
              </a:ext>
            </a:extLst>
          </p:cNvPr>
          <p:cNvSpPr/>
          <p:nvPr/>
        </p:nvSpPr>
        <p:spPr>
          <a:xfrm>
            <a:off x="4921637" y="1868327"/>
            <a:ext cx="329914" cy="329914"/>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Helvetica"/>
                <a:ea typeface="+mn-ea"/>
                <a:cs typeface="+mn-cs"/>
              </a:rPr>
              <a:t>2</a:t>
            </a:r>
          </a:p>
        </p:txBody>
      </p:sp>
      <p:sp>
        <p:nvSpPr>
          <p:cNvPr id="15" name="Title 2">
            <a:extLst>
              <a:ext uri="{FF2B5EF4-FFF2-40B4-BE49-F238E27FC236}">
                <a16:creationId xmlns:a16="http://schemas.microsoft.com/office/drawing/2014/main" id="{5AE05561-E769-7A83-CC25-2588C11190BE}"/>
              </a:ext>
            </a:extLst>
          </p:cNvPr>
          <p:cNvSpPr txBox="1">
            <a:spLocks/>
          </p:cNvSpPr>
          <p:nvPr/>
        </p:nvSpPr>
        <p:spPr>
          <a:xfrm>
            <a:off x="7747101" y="3546100"/>
            <a:ext cx="3621939" cy="254989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3000"/>
              </a:spcAft>
              <a:buClrTx/>
              <a:buSzTx/>
              <a:buFontTx/>
              <a:buNone/>
              <a:tabLst/>
              <a:defRPr/>
            </a:pPr>
            <a:r>
              <a:rPr kumimoji="0" lang="en-US" sz="1900" b="0" i="0" u="none" strike="noStrike" kern="1200" cap="none" spc="0" normalizeH="0" baseline="0" noProof="0" dirty="0">
                <a:ln>
                  <a:noFill/>
                </a:ln>
                <a:effectLst/>
                <a:uLnTx/>
                <a:uFillTx/>
                <a:latin typeface="Arial Narrow" panose="020B0606020202030204" pitchFamily="34" charset="0"/>
                <a:ea typeface="+mj-ea"/>
                <a:cs typeface="Helvetica" panose="020B0604020202020204" pitchFamily="34" charset="0"/>
              </a:rPr>
              <a:t>357 phone interviews during     Summer 2023 </a:t>
            </a:r>
          </a:p>
          <a:p>
            <a:pPr marL="0" marR="0" lvl="0" indent="0" algn="l" defTabSz="457200" rtl="0" eaLnBrk="1" fontAlgn="auto" latinLnBrk="0" hangingPunct="1">
              <a:lnSpc>
                <a:spcPct val="100000"/>
              </a:lnSpc>
              <a:spcBef>
                <a:spcPct val="0"/>
              </a:spcBef>
              <a:spcAft>
                <a:spcPts val="3000"/>
              </a:spcAft>
              <a:buClrTx/>
              <a:buSzTx/>
              <a:buFontTx/>
              <a:buNone/>
              <a:tabLst/>
              <a:defRPr/>
            </a:pPr>
            <a:r>
              <a:rPr kumimoji="0" lang="en-US" sz="1900" b="0" i="0" u="none" strike="noStrike" kern="1200" cap="none" spc="0" normalizeH="0" baseline="0" noProof="0" dirty="0">
                <a:ln>
                  <a:noFill/>
                </a:ln>
                <a:effectLst/>
                <a:uLnTx/>
                <a:uFillTx/>
                <a:latin typeface="Arial Narrow" panose="020B0606020202030204" pitchFamily="34" charset="0"/>
                <a:ea typeface="+mj-ea"/>
                <a:cs typeface="Helvetica" panose="020B0604020202020204" pitchFamily="34" charset="0"/>
              </a:rPr>
              <a:t>Nationwide sample of decision-makers on operations of $100K+ GFI</a:t>
            </a:r>
          </a:p>
          <a:p>
            <a:pPr marL="0" marR="0" lvl="0" indent="0" algn="l" defTabSz="457200" rtl="0" eaLnBrk="1" fontAlgn="auto" latinLnBrk="0" hangingPunct="1">
              <a:lnSpc>
                <a:spcPct val="100000"/>
              </a:lnSpc>
              <a:spcBef>
                <a:spcPct val="0"/>
              </a:spcBef>
              <a:spcAft>
                <a:spcPts val="3000"/>
              </a:spcAft>
              <a:buClrTx/>
              <a:buSzTx/>
              <a:buFontTx/>
              <a:buNone/>
              <a:tabLst/>
              <a:defRPr/>
            </a:pPr>
            <a:r>
              <a:rPr kumimoji="0" lang="en-US" sz="1900" b="0" i="0" u="none" strike="noStrike" kern="1200" cap="none" spc="0" normalizeH="0" baseline="0" noProof="0" dirty="0">
                <a:ln>
                  <a:noFill/>
                </a:ln>
                <a:effectLst/>
                <a:uLnTx/>
                <a:uFillTx/>
                <a:latin typeface="Arial Narrow" panose="020B0606020202030204" pitchFamily="34" charset="0"/>
                <a:ea typeface="+mj-ea"/>
                <a:cs typeface="Helvetica" panose="020B0604020202020204" pitchFamily="34" charset="0"/>
              </a:rPr>
              <a:t>Regularly consume ag radio content</a:t>
            </a:r>
          </a:p>
        </p:txBody>
      </p:sp>
      <p:cxnSp>
        <p:nvCxnSpPr>
          <p:cNvPr id="17" name="Straight Connector 16">
            <a:extLst>
              <a:ext uri="{FF2B5EF4-FFF2-40B4-BE49-F238E27FC236}">
                <a16:creationId xmlns:a16="http://schemas.microsoft.com/office/drawing/2014/main" id="{1FFD3270-0B12-FEB3-837A-58B08E8225E4}"/>
              </a:ext>
            </a:extLst>
          </p:cNvPr>
          <p:cNvCxnSpPr>
            <a:cxnSpLocks/>
            <a:stCxn id="73" idx="0"/>
            <a:endCxn id="52" idx="4"/>
          </p:cNvCxnSpPr>
          <p:nvPr/>
        </p:nvCxnSpPr>
        <p:spPr>
          <a:xfrm flipV="1">
            <a:off x="7573774" y="3868744"/>
            <a:ext cx="0" cy="1677939"/>
          </a:xfrm>
          <a:prstGeom prst="line">
            <a:avLst/>
          </a:prstGeom>
          <a:ln w="19050">
            <a:solidFill>
              <a:srgbClr val="B9C2C4">
                <a:alpha val="50196"/>
              </a:srgb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D7BF914-44C7-1662-87BF-FCBE404A623D}"/>
              </a:ext>
            </a:extLst>
          </p:cNvPr>
          <p:cNvSpPr txBox="1"/>
          <p:nvPr/>
        </p:nvSpPr>
        <p:spPr bwMode="gray">
          <a:xfrm>
            <a:off x="5277130" y="682637"/>
            <a:ext cx="6311619" cy="1778539"/>
          </a:xfrm>
          <a:prstGeom prst="rect">
            <a:avLst/>
          </a:prstGeom>
          <a:noFill/>
        </p:spPr>
        <p:txBody>
          <a:bodyPr wrap="square" rtlCol="0" anchor="t">
            <a:noAutofit/>
          </a:bodyPr>
          <a:lstStyle/>
          <a:p>
            <a:pPr marL="0" marR="0" lvl="0" indent="0" algn="l" defTabSz="457200" rtl="0" eaLnBrk="1" fontAlgn="auto" latinLnBrk="0" hangingPunct="1">
              <a:lnSpc>
                <a:spcPct val="100000"/>
              </a:lnSpc>
              <a:spcBef>
                <a:spcPct val="0"/>
              </a:spcBef>
              <a:spcAft>
                <a:spcPts val="300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Examine the habits and practices of those who consume ag radio programming</a:t>
            </a:r>
          </a:p>
          <a:p>
            <a:pPr marL="0" marR="0" lvl="0" indent="0" algn="l" defTabSz="457200" rtl="0" eaLnBrk="1" fontAlgn="auto" latinLnBrk="0" hangingPunct="1">
              <a:lnSpc>
                <a:spcPct val="100000"/>
              </a:lnSpc>
              <a:spcBef>
                <a:spcPct val="0"/>
              </a:spcBef>
              <a:spcAft>
                <a:spcPts val="3000"/>
              </a:spcAft>
              <a:buClrTx/>
              <a:buSzTx/>
              <a:buFontTx/>
              <a:buNone/>
              <a:tabLst/>
              <a:defRPr/>
            </a:pPr>
            <a:r>
              <a:rPr kumimoji="0" lang="en-US" sz="24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Inform future strategies for sales and programming</a:t>
            </a:r>
          </a:p>
        </p:txBody>
      </p:sp>
      <p:grpSp>
        <p:nvGrpSpPr>
          <p:cNvPr id="34" name="Group 33">
            <a:extLst>
              <a:ext uri="{FF2B5EF4-FFF2-40B4-BE49-F238E27FC236}">
                <a16:creationId xmlns:a16="http://schemas.microsoft.com/office/drawing/2014/main" id="{F19F4A09-DD55-5364-5B5C-908A550C49C4}"/>
              </a:ext>
            </a:extLst>
          </p:cNvPr>
          <p:cNvGrpSpPr/>
          <p:nvPr/>
        </p:nvGrpSpPr>
        <p:grpSpPr>
          <a:xfrm>
            <a:off x="7450273" y="3621742"/>
            <a:ext cx="247002" cy="247002"/>
            <a:chOff x="8485923" y="2528155"/>
            <a:chExt cx="151588" cy="151588"/>
          </a:xfrm>
        </p:grpSpPr>
        <p:sp>
          <p:nvSpPr>
            <p:cNvPr id="52" name="Oval 51">
              <a:extLst>
                <a:ext uri="{FF2B5EF4-FFF2-40B4-BE49-F238E27FC236}">
                  <a16:creationId xmlns:a16="http://schemas.microsoft.com/office/drawing/2014/main" id="{9D615D8A-06AB-6DAB-53B5-486F021EC02D}"/>
                </a:ext>
              </a:extLst>
            </p:cNvPr>
            <p:cNvSpPr/>
            <p:nvPr/>
          </p:nvSpPr>
          <p:spPr>
            <a:xfrm>
              <a:off x="8485923" y="2528155"/>
              <a:ext cx="151588" cy="151588"/>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a:ea typeface="+mn-ea"/>
                <a:cs typeface="+mn-cs"/>
              </a:endParaRPr>
            </a:p>
          </p:txBody>
        </p:sp>
        <p:cxnSp>
          <p:nvCxnSpPr>
            <p:cNvPr id="53" name="Straight Connector 52">
              <a:extLst>
                <a:ext uri="{FF2B5EF4-FFF2-40B4-BE49-F238E27FC236}">
                  <a16:creationId xmlns:a16="http://schemas.microsoft.com/office/drawing/2014/main" id="{2DB9987C-84A3-FEF9-E04D-78B62279E2FE}"/>
                </a:ext>
              </a:extLst>
            </p:cNvPr>
            <p:cNvCxnSpPr/>
            <p:nvPr/>
          </p:nvCxnSpPr>
          <p:spPr>
            <a:xfrm>
              <a:off x="8534935" y="2565388"/>
              <a:ext cx="53564" cy="37848"/>
            </a:xfrm>
            <a:prstGeom prst="line">
              <a:avLst/>
            </a:prstGeom>
            <a:ln w="19050" cap="rnd">
              <a:solidFill>
                <a:srgbClr val="DA0000"/>
              </a:solidFill>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EF81FA8-67B4-481F-EBDE-13E895B9F088}"/>
                </a:ext>
              </a:extLst>
            </p:cNvPr>
            <p:cNvCxnSpPr>
              <a:cxnSpLocks/>
            </p:cNvCxnSpPr>
            <p:nvPr/>
          </p:nvCxnSpPr>
          <p:spPr>
            <a:xfrm flipH="1">
              <a:off x="8534935" y="2604660"/>
              <a:ext cx="53564" cy="37848"/>
            </a:xfrm>
            <a:prstGeom prst="line">
              <a:avLst/>
            </a:prstGeom>
            <a:ln w="19050" cap="rnd">
              <a:solidFill>
                <a:srgbClr val="DA0000"/>
              </a:solidFill>
              <a:roun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ABD3C5C-042B-A03E-F745-F6F0F631F705}"/>
              </a:ext>
            </a:extLst>
          </p:cNvPr>
          <p:cNvGrpSpPr/>
          <p:nvPr/>
        </p:nvGrpSpPr>
        <p:grpSpPr>
          <a:xfrm>
            <a:off x="7442497" y="4574874"/>
            <a:ext cx="247002" cy="247002"/>
            <a:chOff x="8485923" y="2528155"/>
            <a:chExt cx="151588" cy="151588"/>
          </a:xfrm>
        </p:grpSpPr>
        <p:sp>
          <p:nvSpPr>
            <p:cNvPr id="56" name="Oval 55">
              <a:extLst>
                <a:ext uri="{FF2B5EF4-FFF2-40B4-BE49-F238E27FC236}">
                  <a16:creationId xmlns:a16="http://schemas.microsoft.com/office/drawing/2014/main" id="{E0BB5048-D087-5B58-F6AD-B2BAC366BFA4}"/>
                </a:ext>
              </a:extLst>
            </p:cNvPr>
            <p:cNvSpPr/>
            <p:nvPr/>
          </p:nvSpPr>
          <p:spPr>
            <a:xfrm>
              <a:off x="8485923" y="2528155"/>
              <a:ext cx="151588" cy="151588"/>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a:ea typeface="+mn-ea"/>
                <a:cs typeface="+mn-cs"/>
              </a:endParaRPr>
            </a:p>
          </p:txBody>
        </p:sp>
        <p:cxnSp>
          <p:nvCxnSpPr>
            <p:cNvPr id="57" name="Straight Connector 56">
              <a:extLst>
                <a:ext uri="{FF2B5EF4-FFF2-40B4-BE49-F238E27FC236}">
                  <a16:creationId xmlns:a16="http://schemas.microsoft.com/office/drawing/2014/main" id="{7449760C-912B-8E89-6C82-10A25339DA59}"/>
                </a:ext>
              </a:extLst>
            </p:cNvPr>
            <p:cNvCxnSpPr/>
            <p:nvPr/>
          </p:nvCxnSpPr>
          <p:spPr>
            <a:xfrm>
              <a:off x="8534935" y="2565388"/>
              <a:ext cx="53564" cy="37848"/>
            </a:xfrm>
            <a:prstGeom prst="line">
              <a:avLst/>
            </a:prstGeom>
            <a:ln w="19050" cap="rnd">
              <a:solidFill>
                <a:srgbClr val="DA0000"/>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9A25625-2539-30FD-A191-505B06871023}"/>
                </a:ext>
              </a:extLst>
            </p:cNvPr>
            <p:cNvCxnSpPr>
              <a:cxnSpLocks/>
            </p:cNvCxnSpPr>
            <p:nvPr/>
          </p:nvCxnSpPr>
          <p:spPr>
            <a:xfrm flipH="1">
              <a:off x="8534935" y="2604660"/>
              <a:ext cx="53564" cy="37848"/>
            </a:xfrm>
            <a:prstGeom prst="line">
              <a:avLst/>
            </a:prstGeom>
            <a:ln w="19050" cap="rnd">
              <a:solidFill>
                <a:srgbClr val="DA0000"/>
              </a:solidFill>
              <a:round/>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7A9F1260-5986-5BEE-AC79-14E42CF4428A}"/>
              </a:ext>
            </a:extLst>
          </p:cNvPr>
          <p:cNvGrpSpPr/>
          <p:nvPr/>
        </p:nvGrpSpPr>
        <p:grpSpPr>
          <a:xfrm>
            <a:off x="7450273" y="5546683"/>
            <a:ext cx="247002" cy="247002"/>
            <a:chOff x="8485923" y="2528155"/>
            <a:chExt cx="151588" cy="151588"/>
          </a:xfrm>
        </p:grpSpPr>
        <p:sp>
          <p:nvSpPr>
            <p:cNvPr id="73" name="Oval 72">
              <a:extLst>
                <a:ext uri="{FF2B5EF4-FFF2-40B4-BE49-F238E27FC236}">
                  <a16:creationId xmlns:a16="http://schemas.microsoft.com/office/drawing/2014/main" id="{16C04C3D-8B66-363D-5653-E2E5904F0730}"/>
                </a:ext>
              </a:extLst>
            </p:cNvPr>
            <p:cNvSpPr/>
            <p:nvPr/>
          </p:nvSpPr>
          <p:spPr>
            <a:xfrm>
              <a:off x="8485923" y="2528155"/>
              <a:ext cx="151588" cy="151588"/>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Narrow"/>
                <a:ea typeface="+mn-ea"/>
                <a:cs typeface="+mn-cs"/>
              </a:endParaRPr>
            </a:p>
          </p:txBody>
        </p:sp>
        <p:cxnSp>
          <p:nvCxnSpPr>
            <p:cNvPr id="74" name="Straight Connector 73">
              <a:extLst>
                <a:ext uri="{FF2B5EF4-FFF2-40B4-BE49-F238E27FC236}">
                  <a16:creationId xmlns:a16="http://schemas.microsoft.com/office/drawing/2014/main" id="{C6D6D645-AD1B-4626-FC54-D52E4A3CB3E7}"/>
                </a:ext>
              </a:extLst>
            </p:cNvPr>
            <p:cNvCxnSpPr/>
            <p:nvPr/>
          </p:nvCxnSpPr>
          <p:spPr>
            <a:xfrm>
              <a:off x="8534935" y="2565388"/>
              <a:ext cx="53564" cy="37848"/>
            </a:xfrm>
            <a:prstGeom prst="line">
              <a:avLst/>
            </a:prstGeom>
            <a:ln w="19050" cap="rnd">
              <a:solidFill>
                <a:srgbClr val="DA0000"/>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6874E0E-7DEE-339A-95F8-E29ED0ABC393}"/>
                </a:ext>
              </a:extLst>
            </p:cNvPr>
            <p:cNvCxnSpPr>
              <a:cxnSpLocks/>
            </p:cNvCxnSpPr>
            <p:nvPr/>
          </p:nvCxnSpPr>
          <p:spPr>
            <a:xfrm flipH="1">
              <a:off x="8534935" y="2604660"/>
              <a:ext cx="53564" cy="37848"/>
            </a:xfrm>
            <a:prstGeom prst="line">
              <a:avLst/>
            </a:prstGeom>
            <a:ln w="19050" cap="rnd">
              <a:solidFill>
                <a:srgbClr val="DA0000"/>
              </a:solidFill>
              <a:round/>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3FF5CF0-9F06-E341-8881-3D8FA507DBBA}"/>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19" name="Rectangle: Rounded Corners 18">
            <a:extLst>
              <a:ext uri="{FF2B5EF4-FFF2-40B4-BE49-F238E27FC236}">
                <a16:creationId xmlns:a16="http://schemas.microsoft.com/office/drawing/2014/main" id="{9748661D-D6B6-99ED-6B6D-778CE840B40C}"/>
              </a:ext>
            </a:extLst>
          </p:cNvPr>
          <p:cNvSpPr/>
          <p:nvPr/>
        </p:nvSpPr>
        <p:spPr>
          <a:xfrm>
            <a:off x="4501293" y="3554117"/>
            <a:ext cx="2547207" cy="6123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4572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300" normalizeH="0" baseline="0" noProof="0">
                <a:ln>
                  <a:noFill/>
                </a:ln>
                <a:solidFill>
                  <a:schemeClr val="tx1"/>
                </a:solidFill>
                <a:effectLst/>
                <a:uLnTx/>
                <a:uFillTx/>
                <a:latin typeface="Arial Narrow" panose="020B0606020202030204" pitchFamily="34" charset="0"/>
                <a:ea typeface="+mn-ea"/>
                <a:cs typeface="+mn-cs"/>
              </a:rPr>
              <a:t>STUDY </a:t>
            </a:r>
            <a:br>
              <a:rPr kumimoji="0" lang="en-US" sz="3400" b="1" i="0" u="none" strike="noStrike" kern="1200" cap="none" spc="300" normalizeH="0" baseline="0" noProof="0">
                <a:ln>
                  <a:noFill/>
                </a:ln>
                <a:solidFill>
                  <a:schemeClr val="tx1"/>
                </a:solidFill>
                <a:effectLst/>
                <a:uLnTx/>
                <a:uFillTx/>
                <a:latin typeface="Arial Narrow" panose="020B0606020202030204" pitchFamily="34" charset="0"/>
                <a:ea typeface="+mn-ea"/>
                <a:cs typeface="+mn-cs"/>
              </a:rPr>
            </a:br>
            <a:r>
              <a:rPr kumimoji="0" lang="en-US" sz="3400" b="1" i="0" u="none" strike="noStrike" kern="1200" cap="none" spc="300" normalizeH="0" baseline="0" noProof="0">
                <a:ln>
                  <a:noFill/>
                </a:ln>
                <a:solidFill>
                  <a:schemeClr val="tx1"/>
                </a:solidFill>
                <a:effectLst/>
                <a:uLnTx/>
                <a:uFillTx/>
                <a:latin typeface="Arial Narrow" panose="020B0606020202030204" pitchFamily="34" charset="0"/>
                <a:ea typeface="+mn-ea"/>
                <a:cs typeface="+mn-cs"/>
              </a:rPr>
              <a:t>SUMMARY</a:t>
            </a:r>
          </a:p>
        </p:txBody>
      </p:sp>
      <p:cxnSp>
        <p:nvCxnSpPr>
          <p:cNvPr id="14" name="Straight Connector 13">
            <a:extLst>
              <a:ext uri="{FF2B5EF4-FFF2-40B4-BE49-F238E27FC236}">
                <a16:creationId xmlns:a16="http://schemas.microsoft.com/office/drawing/2014/main" id="{1A2D437D-27BF-1191-5E00-F66E04E027B3}"/>
              </a:ext>
            </a:extLst>
          </p:cNvPr>
          <p:cNvCxnSpPr/>
          <p:nvPr/>
        </p:nvCxnSpPr>
        <p:spPr>
          <a:xfrm>
            <a:off x="812800" y="1316463"/>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3E5463-560A-A6B8-970C-81392A4916EA}"/>
              </a:ext>
            </a:extLst>
          </p:cNvPr>
          <p:cNvCxnSpPr/>
          <p:nvPr/>
        </p:nvCxnSpPr>
        <p:spPr>
          <a:xfrm>
            <a:off x="4622800" y="4608938"/>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172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A3D820-9B0C-0611-A082-66DE60D2A786}"/>
              </a:ext>
            </a:extLst>
          </p:cNvPr>
          <p:cNvSpPr/>
          <p:nvPr/>
        </p:nvSpPr>
        <p:spPr>
          <a:xfrm>
            <a:off x="2194560" y="754380"/>
            <a:ext cx="9997440" cy="5471607"/>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graphicFrame>
        <p:nvGraphicFramePr>
          <p:cNvPr id="5" name="Chart 4">
            <a:extLst>
              <a:ext uri="{FF2B5EF4-FFF2-40B4-BE49-F238E27FC236}">
                <a16:creationId xmlns:a16="http://schemas.microsoft.com/office/drawing/2014/main" id="{89560938-01F9-CDD7-8F51-7FF43DAE6DBA}"/>
              </a:ext>
            </a:extLst>
          </p:cNvPr>
          <p:cNvGraphicFramePr/>
          <p:nvPr>
            <p:extLst>
              <p:ext uri="{D42A27DB-BD31-4B8C-83A1-F6EECF244321}">
                <p14:modId xmlns:p14="http://schemas.microsoft.com/office/powerpoint/2010/main" val="177378899"/>
              </p:ext>
            </p:extLst>
          </p:nvPr>
        </p:nvGraphicFramePr>
        <p:xfrm>
          <a:off x="3438968" y="3320083"/>
          <a:ext cx="4396791" cy="277702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4EA0F4F-07A2-C98A-5E55-AF2167438630}"/>
              </a:ext>
            </a:extLst>
          </p:cNvPr>
          <p:cNvSpPr txBox="1"/>
          <p:nvPr/>
        </p:nvSpPr>
        <p:spPr>
          <a:xfrm>
            <a:off x="2775958" y="4669672"/>
            <a:ext cx="1091954" cy="369332"/>
          </a:xfrm>
          <a:prstGeom prst="rect">
            <a:avLst/>
          </a:prstGeom>
          <a:noFill/>
        </p:spPr>
        <p:txBody>
          <a:bodyPr wrap="square" rtlCol="0">
            <a:spAutoFit/>
          </a:bodyPr>
          <a:lstStyle/>
          <a:p>
            <a:r>
              <a:rPr lang="en-US"/>
              <a:t>YouTube</a:t>
            </a:r>
          </a:p>
        </p:txBody>
      </p:sp>
      <p:graphicFrame>
        <p:nvGraphicFramePr>
          <p:cNvPr id="10" name="Chart 9">
            <a:extLst>
              <a:ext uri="{FF2B5EF4-FFF2-40B4-BE49-F238E27FC236}">
                <a16:creationId xmlns:a16="http://schemas.microsoft.com/office/drawing/2014/main" id="{5313AC47-3648-6573-F961-2317AAE54486}"/>
              </a:ext>
            </a:extLst>
          </p:cNvPr>
          <p:cNvGraphicFramePr/>
          <p:nvPr>
            <p:extLst>
              <p:ext uri="{D42A27DB-BD31-4B8C-83A1-F6EECF244321}">
                <p14:modId xmlns:p14="http://schemas.microsoft.com/office/powerpoint/2010/main" val="2347631416"/>
              </p:ext>
            </p:extLst>
          </p:nvPr>
        </p:nvGraphicFramePr>
        <p:xfrm>
          <a:off x="7986537" y="3233915"/>
          <a:ext cx="3862438" cy="290129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2A70D9B-5809-7638-C5D2-3C47D4B435D5}"/>
              </a:ext>
            </a:extLst>
          </p:cNvPr>
          <p:cNvSpPr txBox="1"/>
          <p:nvPr/>
        </p:nvSpPr>
        <p:spPr>
          <a:xfrm>
            <a:off x="7461295" y="4669672"/>
            <a:ext cx="1091954" cy="369332"/>
          </a:xfrm>
          <a:prstGeom prst="rect">
            <a:avLst/>
          </a:prstGeom>
          <a:noFill/>
        </p:spPr>
        <p:txBody>
          <a:bodyPr wrap="square" rtlCol="0">
            <a:spAutoFit/>
          </a:bodyPr>
          <a:lstStyle/>
          <a:p>
            <a:r>
              <a:rPr lang="en-US"/>
              <a:t>Podcasts</a:t>
            </a:r>
          </a:p>
        </p:txBody>
      </p:sp>
      <p:sp>
        <p:nvSpPr>
          <p:cNvPr id="9" name="TextBox 8">
            <a:extLst>
              <a:ext uri="{FF2B5EF4-FFF2-40B4-BE49-F238E27FC236}">
                <a16:creationId xmlns:a16="http://schemas.microsoft.com/office/drawing/2014/main" id="{35F23475-42AC-31AA-62B8-DF98A3949D5F}"/>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Ever listened to ag podcast (n=186); Regularly watch ag-related YouTube programming (n=112)</a:t>
            </a:r>
          </a:p>
        </p:txBody>
      </p:sp>
      <p:sp>
        <p:nvSpPr>
          <p:cNvPr id="13" name="Title 1">
            <a:extLst>
              <a:ext uri="{FF2B5EF4-FFF2-40B4-BE49-F238E27FC236}">
                <a16:creationId xmlns:a16="http://schemas.microsoft.com/office/drawing/2014/main" id="{516493DC-CC6F-38BF-6EF7-1D8A262D171F}"/>
              </a:ext>
            </a:extLst>
          </p:cNvPr>
          <p:cNvSpPr txBox="1">
            <a:spLocks/>
          </p:cNvSpPr>
          <p:nvPr/>
        </p:nvSpPr>
        <p:spPr>
          <a:xfrm>
            <a:off x="445477" y="433619"/>
            <a:ext cx="4522763"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a:cs typeface="Arial"/>
              </a:rPr>
              <a:t>Listeners use digital media channels to gather ag-based information.</a:t>
            </a:r>
          </a:p>
        </p:txBody>
      </p:sp>
      <p:sp>
        <p:nvSpPr>
          <p:cNvPr id="16" name="TextBox 15">
            <a:extLst>
              <a:ext uri="{FF2B5EF4-FFF2-40B4-BE49-F238E27FC236}">
                <a16:creationId xmlns:a16="http://schemas.microsoft.com/office/drawing/2014/main" id="{7765A51D-A0C3-CC57-FCFA-EE50D8AED193}"/>
              </a:ext>
            </a:extLst>
          </p:cNvPr>
          <p:cNvSpPr txBox="1"/>
          <p:nvPr/>
        </p:nvSpPr>
        <p:spPr>
          <a:xfrm>
            <a:off x="2576973" y="2246453"/>
            <a:ext cx="5225907" cy="400110"/>
          </a:xfrm>
          <a:prstGeom prst="rect">
            <a:avLst/>
          </a:prstGeom>
          <a:noFill/>
        </p:spPr>
        <p:txBody>
          <a:bodyPr wrap="square" rtlCol="0">
            <a:spAutoFit/>
          </a:bodyPr>
          <a:lstStyle/>
          <a:p>
            <a:r>
              <a:rPr lang="en-US" sz="2000" b="1"/>
              <a:t>Portion of Content Consumed that is Ag-related </a:t>
            </a:r>
          </a:p>
        </p:txBody>
      </p:sp>
      <p:sp>
        <p:nvSpPr>
          <p:cNvPr id="17" name="Rectangle 16">
            <a:extLst>
              <a:ext uri="{FF2B5EF4-FFF2-40B4-BE49-F238E27FC236}">
                <a16:creationId xmlns:a16="http://schemas.microsoft.com/office/drawing/2014/main" id="{86C59259-C0E2-4796-5519-7ECD233C9581}"/>
              </a:ext>
            </a:extLst>
          </p:cNvPr>
          <p:cNvSpPr/>
          <p:nvPr/>
        </p:nvSpPr>
        <p:spPr>
          <a:xfrm>
            <a:off x="2620062" y="2757142"/>
            <a:ext cx="8824618" cy="3810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F8FE57E3-A4A0-3596-C1B6-C0B1D4398437}"/>
              </a:ext>
            </a:extLst>
          </p:cNvPr>
          <p:cNvSpPr/>
          <p:nvPr/>
        </p:nvSpPr>
        <p:spPr>
          <a:xfrm>
            <a:off x="3914921" y="2865926"/>
            <a:ext cx="155448" cy="155771"/>
          </a:xfrm>
          <a:prstGeom prst="ellipse">
            <a:avLst/>
          </a:prstGeom>
          <a:solidFill>
            <a:srgbClr val="42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TextBox 18">
            <a:extLst>
              <a:ext uri="{FF2B5EF4-FFF2-40B4-BE49-F238E27FC236}">
                <a16:creationId xmlns:a16="http://schemas.microsoft.com/office/drawing/2014/main" id="{1FC255F5-D37A-C9CD-2354-D2A6B9458FF0}"/>
              </a:ext>
            </a:extLst>
          </p:cNvPr>
          <p:cNvSpPr txBox="1"/>
          <p:nvPr/>
        </p:nvSpPr>
        <p:spPr>
          <a:xfrm>
            <a:off x="4124471" y="2786779"/>
            <a:ext cx="1476375" cy="307777"/>
          </a:xfrm>
          <a:prstGeom prst="rect">
            <a:avLst/>
          </a:prstGeom>
          <a:noFill/>
        </p:spPr>
        <p:txBody>
          <a:bodyPr wrap="square" rtlCol="0">
            <a:spAutoFit/>
          </a:bodyPr>
          <a:lstStyle/>
          <a:p>
            <a:r>
              <a:rPr lang="en-US" sz="1400"/>
              <a:t>All Ag-related</a:t>
            </a:r>
          </a:p>
        </p:txBody>
      </p:sp>
      <p:sp>
        <p:nvSpPr>
          <p:cNvPr id="20" name="Oval 19">
            <a:extLst>
              <a:ext uri="{FF2B5EF4-FFF2-40B4-BE49-F238E27FC236}">
                <a16:creationId xmlns:a16="http://schemas.microsoft.com/office/drawing/2014/main" id="{4B568267-6BCD-1AD6-9489-AF914FCAB676}"/>
              </a:ext>
            </a:extLst>
          </p:cNvPr>
          <p:cNvSpPr/>
          <p:nvPr/>
        </p:nvSpPr>
        <p:spPr>
          <a:xfrm>
            <a:off x="5957316" y="2865926"/>
            <a:ext cx="155448" cy="155771"/>
          </a:xfrm>
          <a:prstGeom prst="ellipse">
            <a:avLst/>
          </a:prstGeom>
          <a:solidFill>
            <a:srgbClr val="6A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TextBox 20">
            <a:extLst>
              <a:ext uri="{FF2B5EF4-FFF2-40B4-BE49-F238E27FC236}">
                <a16:creationId xmlns:a16="http://schemas.microsoft.com/office/drawing/2014/main" id="{CFD5205D-F490-D5BA-71ED-F40BBFA47557}"/>
              </a:ext>
            </a:extLst>
          </p:cNvPr>
          <p:cNvSpPr txBox="1"/>
          <p:nvPr/>
        </p:nvSpPr>
        <p:spPr>
          <a:xfrm>
            <a:off x="6166866" y="2786779"/>
            <a:ext cx="1476375" cy="307777"/>
          </a:xfrm>
          <a:prstGeom prst="rect">
            <a:avLst/>
          </a:prstGeom>
          <a:noFill/>
        </p:spPr>
        <p:txBody>
          <a:bodyPr wrap="square" rtlCol="0">
            <a:spAutoFit/>
          </a:bodyPr>
          <a:lstStyle/>
          <a:p>
            <a:r>
              <a:rPr lang="en-US" sz="1400"/>
              <a:t>Most Ag-related</a:t>
            </a:r>
          </a:p>
        </p:txBody>
      </p:sp>
      <p:sp>
        <p:nvSpPr>
          <p:cNvPr id="22" name="Oval 21">
            <a:extLst>
              <a:ext uri="{FF2B5EF4-FFF2-40B4-BE49-F238E27FC236}">
                <a16:creationId xmlns:a16="http://schemas.microsoft.com/office/drawing/2014/main" id="{60CE93C3-FDA0-4588-CDE3-C9A724BF73E7}"/>
              </a:ext>
            </a:extLst>
          </p:cNvPr>
          <p:cNvSpPr/>
          <p:nvPr/>
        </p:nvSpPr>
        <p:spPr>
          <a:xfrm>
            <a:off x="8080358" y="2865926"/>
            <a:ext cx="155448" cy="155771"/>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3" name="TextBox 22">
            <a:extLst>
              <a:ext uri="{FF2B5EF4-FFF2-40B4-BE49-F238E27FC236}">
                <a16:creationId xmlns:a16="http://schemas.microsoft.com/office/drawing/2014/main" id="{C245E9B3-D94C-37CC-2B45-AE213722AA48}"/>
              </a:ext>
            </a:extLst>
          </p:cNvPr>
          <p:cNvSpPr txBox="1"/>
          <p:nvPr/>
        </p:nvSpPr>
        <p:spPr>
          <a:xfrm>
            <a:off x="8289908" y="2786779"/>
            <a:ext cx="1928512" cy="307777"/>
          </a:xfrm>
          <a:prstGeom prst="rect">
            <a:avLst/>
          </a:prstGeom>
          <a:noFill/>
        </p:spPr>
        <p:txBody>
          <a:bodyPr wrap="square" rtlCol="0">
            <a:spAutoFit/>
          </a:bodyPr>
          <a:lstStyle/>
          <a:p>
            <a:r>
              <a:rPr lang="en-US" sz="1400"/>
              <a:t>Half or less Ag-related</a:t>
            </a:r>
          </a:p>
        </p:txBody>
      </p:sp>
      <p:sp>
        <p:nvSpPr>
          <p:cNvPr id="24" name="Freeform 20">
            <a:extLst>
              <a:ext uri="{FF2B5EF4-FFF2-40B4-BE49-F238E27FC236}">
                <a16:creationId xmlns:a16="http://schemas.microsoft.com/office/drawing/2014/main" id="{83FB15EE-F771-8102-D725-3BE9C820339A}"/>
              </a:ext>
            </a:extLst>
          </p:cNvPr>
          <p:cNvSpPr>
            <a:spLocks noEditPoints="1"/>
          </p:cNvSpPr>
          <p:nvPr/>
        </p:nvSpPr>
        <p:spPr bwMode="auto">
          <a:xfrm>
            <a:off x="7688170" y="4012390"/>
            <a:ext cx="469912" cy="657282"/>
          </a:xfrm>
          <a:custGeom>
            <a:avLst/>
            <a:gdLst>
              <a:gd name="T0" fmla="*/ 136 w 160"/>
              <a:gd name="T1" fmla="*/ 96 h 224"/>
              <a:gd name="T2" fmla="*/ 80 w 160"/>
              <a:gd name="T3" fmla="*/ 0 h 224"/>
              <a:gd name="T4" fmla="*/ 24 w 160"/>
              <a:gd name="T5" fmla="*/ 96 h 224"/>
              <a:gd name="T6" fmla="*/ 0 w 160"/>
              <a:gd name="T7" fmla="*/ 100 h 224"/>
              <a:gd name="T8" fmla="*/ 64 w 160"/>
              <a:gd name="T9" fmla="*/ 182 h 224"/>
              <a:gd name="T10" fmla="*/ 32 w 160"/>
              <a:gd name="T11" fmla="*/ 220 h 224"/>
              <a:gd name="T12" fmla="*/ 124 w 160"/>
              <a:gd name="T13" fmla="*/ 224 h 224"/>
              <a:gd name="T14" fmla="*/ 96 w 160"/>
              <a:gd name="T15" fmla="*/ 194 h 224"/>
              <a:gd name="T16" fmla="*/ 160 w 160"/>
              <a:gd name="T17" fmla="*/ 104 h 224"/>
              <a:gd name="T18" fmla="*/ 156 w 160"/>
              <a:gd name="T19" fmla="*/ 96 h 224"/>
              <a:gd name="T20" fmla="*/ 80 w 160"/>
              <a:gd name="T21" fmla="*/ 8 h 224"/>
              <a:gd name="T22" fmla="*/ 128 w 160"/>
              <a:gd name="T23" fmla="*/ 104 h 224"/>
              <a:gd name="T24" fmla="*/ 32 w 160"/>
              <a:gd name="T25" fmla="*/ 104 h 224"/>
              <a:gd name="T26" fmla="*/ 119 w 160"/>
              <a:gd name="T27" fmla="*/ 216 h 224"/>
              <a:gd name="T28" fmla="*/ 69 w 160"/>
              <a:gd name="T29" fmla="*/ 201 h 224"/>
              <a:gd name="T30" fmla="*/ 72 w 160"/>
              <a:gd name="T31" fmla="*/ 184 h 224"/>
              <a:gd name="T32" fmla="*/ 88 w 160"/>
              <a:gd name="T33" fmla="*/ 184 h 224"/>
              <a:gd name="T34" fmla="*/ 91 w 160"/>
              <a:gd name="T35" fmla="*/ 201 h 224"/>
              <a:gd name="T36" fmla="*/ 80 w 160"/>
              <a:gd name="T37" fmla="*/ 176 h 224"/>
              <a:gd name="T38" fmla="*/ 24 w 160"/>
              <a:gd name="T39" fmla="*/ 104 h 224"/>
              <a:gd name="T40" fmla="*/ 136 w 160"/>
              <a:gd name="T41" fmla="*/ 104 h 224"/>
              <a:gd name="T42" fmla="*/ 80 w 160"/>
              <a:gd name="T43" fmla="*/ 176 h 224"/>
              <a:gd name="T44" fmla="*/ 88 w 160"/>
              <a:gd name="T45" fmla="*/ 112 h 224"/>
              <a:gd name="T46" fmla="*/ 72 w 160"/>
              <a:gd name="T47" fmla="*/ 112 h 224"/>
              <a:gd name="T48" fmla="*/ 80 w 160"/>
              <a:gd name="T49" fmla="*/ 88 h 224"/>
              <a:gd name="T50" fmla="*/ 80 w 160"/>
              <a:gd name="T51" fmla="*/ 72 h 224"/>
              <a:gd name="T52" fmla="*/ 80 w 160"/>
              <a:gd name="T53" fmla="*/ 88 h 224"/>
              <a:gd name="T54" fmla="*/ 112 w 160"/>
              <a:gd name="T55" fmla="*/ 96 h 224"/>
              <a:gd name="T56" fmla="*/ 96 w 160"/>
              <a:gd name="T57" fmla="*/ 96 h 224"/>
              <a:gd name="T58" fmla="*/ 80 w 160"/>
              <a:gd name="T59" fmla="*/ 56 h 224"/>
              <a:gd name="T60" fmla="*/ 80 w 160"/>
              <a:gd name="T61" fmla="*/ 40 h 224"/>
              <a:gd name="T62" fmla="*/ 80 w 160"/>
              <a:gd name="T63" fmla="*/ 56 h 224"/>
              <a:gd name="T64" fmla="*/ 112 w 160"/>
              <a:gd name="T65" fmla="*/ 64 h 224"/>
              <a:gd name="T66" fmla="*/ 96 w 160"/>
              <a:gd name="T67" fmla="*/ 64 h 224"/>
              <a:gd name="T68" fmla="*/ 56 w 160"/>
              <a:gd name="T69" fmla="*/ 104 h 224"/>
              <a:gd name="T70" fmla="*/ 56 w 160"/>
              <a:gd name="T71" fmla="*/ 88 h 224"/>
              <a:gd name="T72" fmla="*/ 56 w 160"/>
              <a:gd name="T73" fmla="*/ 104 h 224"/>
              <a:gd name="T74" fmla="*/ 64 w 160"/>
              <a:gd name="T75" fmla="*/ 64 h 224"/>
              <a:gd name="T76" fmla="*/ 48 w 160"/>
              <a:gd name="T77" fmla="*/ 6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224">
                <a:moveTo>
                  <a:pt x="156" y="96"/>
                </a:moveTo>
                <a:cubicBezTo>
                  <a:pt x="136" y="96"/>
                  <a:pt x="136" y="96"/>
                  <a:pt x="136" y="96"/>
                </a:cubicBezTo>
                <a:cubicBezTo>
                  <a:pt x="136" y="56"/>
                  <a:pt x="136" y="56"/>
                  <a:pt x="136" y="56"/>
                </a:cubicBezTo>
                <a:cubicBezTo>
                  <a:pt x="136" y="25"/>
                  <a:pt x="111" y="0"/>
                  <a:pt x="80" y="0"/>
                </a:cubicBezTo>
                <a:cubicBezTo>
                  <a:pt x="49" y="0"/>
                  <a:pt x="24" y="25"/>
                  <a:pt x="24" y="56"/>
                </a:cubicBezTo>
                <a:cubicBezTo>
                  <a:pt x="24" y="96"/>
                  <a:pt x="24" y="96"/>
                  <a:pt x="24" y="96"/>
                </a:cubicBezTo>
                <a:cubicBezTo>
                  <a:pt x="4" y="96"/>
                  <a:pt x="4" y="96"/>
                  <a:pt x="4" y="96"/>
                </a:cubicBezTo>
                <a:cubicBezTo>
                  <a:pt x="2" y="96"/>
                  <a:pt x="0" y="98"/>
                  <a:pt x="0" y="100"/>
                </a:cubicBezTo>
                <a:cubicBezTo>
                  <a:pt x="0" y="104"/>
                  <a:pt x="0" y="104"/>
                  <a:pt x="0" y="104"/>
                </a:cubicBezTo>
                <a:cubicBezTo>
                  <a:pt x="0" y="143"/>
                  <a:pt x="28" y="175"/>
                  <a:pt x="64" y="182"/>
                </a:cubicBezTo>
                <a:cubicBezTo>
                  <a:pt x="64" y="194"/>
                  <a:pt x="64" y="194"/>
                  <a:pt x="64" y="194"/>
                </a:cubicBezTo>
                <a:cubicBezTo>
                  <a:pt x="45" y="197"/>
                  <a:pt x="32" y="208"/>
                  <a:pt x="32" y="220"/>
                </a:cubicBezTo>
                <a:cubicBezTo>
                  <a:pt x="32" y="222"/>
                  <a:pt x="34" y="224"/>
                  <a:pt x="36" y="224"/>
                </a:cubicBezTo>
                <a:cubicBezTo>
                  <a:pt x="124" y="224"/>
                  <a:pt x="124" y="224"/>
                  <a:pt x="124" y="224"/>
                </a:cubicBezTo>
                <a:cubicBezTo>
                  <a:pt x="126" y="224"/>
                  <a:pt x="128" y="222"/>
                  <a:pt x="128" y="220"/>
                </a:cubicBezTo>
                <a:cubicBezTo>
                  <a:pt x="128" y="208"/>
                  <a:pt x="115" y="197"/>
                  <a:pt x="96" y="194"/>
                </a:cubicBezTo>
                <a:cubicBezTo>
                  <a:pt x="96" y="182"/>
                  <a:pt x="96" y="182"/>
                  <a:pt x="96" y="182"/>
                </a:cubicBezTo>
                <a:cubicBezTo>
                  <a:pt x="132" y="175"/>
                  <a:pt x="160" y="143"/>
                  <a:pt x="160" y="104"/>
                </a:cubicBezTo>
                <a:cubicBezTo>
                  <a:pt x="160" y="100"/>
                  <a:pt x="160" y="100"/>
                  <a:pt x="160" y="100"/>
                </a:cubicBezTo>
                <a:cubicBezTo>
                  <a:pt x="160" y="98"/>
                  <a:pt x="158" y="96"/>
                  <a:pt x="156" y="96"/>
                </a:cubicBezTo>
                <a:close/>
                <a:moveTo>
                  <a:pt x="32" y="56"/>
                </a:moveTo>
                <a:cubicBezTo>
                  <a:pt x="32" y="30"/>
                  <a:pt x="54" y="8"/>
                  <a:pt x="80" y="8"/>
                </a:cubicBezTo>
                <a:cubicBezTo>
                  <a:pt x="106" y="8"/>
                  <a:pt x="128" y="30"/>
                  <a:pt x="128" y="56"/>
                </a:cubicBezTo>
                <a:cubicBezTo>
                  <a:pt x="128" y="104"/>
                  <a:pt x="128" y="104"/>
                  <a:pt x="128" y="104"/>
                </a:cubicBezTo>
                <a:cubicBezTo>
                  <a:pt x="128" y="130"/>
                  <a:pt x="106" y="152"/>
                  <a:pt x="80" y="152"/>
                </a:cubicBezTo>
                <a:cubicBezTo>
                  <a:pt x="54" y="152"/>
                  <a:pt x="32" y="130"/>
                  <a:pt x="32" y="104"/>
                </a:cubicBezTo>
                <a:lnTo>
                  <a:pt x="32" y="56"/>
                </a:lnTo>
                <a:close/>
                <a:moveTo>
                  <a:pt x="119" y="216"/>
                </a:moveTo>
                <a:cubicBezTo>
                  <a:pt x="41" y="216"/>
                  <a:pt x="41" y="216"/>
                  <a:pt x="41" y="216"/>
                </a:cubicBezTo>
                <a:cubicBezTo>
                  <a:pt x="44" y="209"/>
                  <a:pt x="55" y="203"/>
                  <a:pt x="69" y="201"/>
                </a:cubicBezTo>
                <a:cubicBezTo>
                  <a:pt x="71" y="201"/>
                  <a:pt x="72" y="199"/>
                  <a:pt x="72" y="197"/>
                </a:cubicBezTo>
                <a:cubicBezTo>
                  <a:pt x="72" y="184"/>
                  <a:pt x="72" y="184"/>
                  <a:pt x="72" y="184"/>
                </a:cubicBezTo>
                <a:cubicBezTo>
                  <a:pt x="75" y="184"/>
                  <a:pt x="77" y="184"/>
                  <a:pt x="80" y="184"/>
                </a:cubicBezTo>
                <a:cubicBezTo>
                  <a:pt x="83" y="184"/>
                  <a:pt x="85" y="184"/>
                  <a:pt x="88" y="184"/>
                </a:cubicBezTo>
                <a:cubicBezTo>
                  <a:pt x="88" y="197"/>
                  <a:pt x="88" y="197"/>
                  <a:pt x="88" y="197"/>
                </a:cubicBezTo>
                <a:cubicBezTo>
                  <a:pt x="88" y="199"/>
                  <a:pt x="89" y="201"/>
                  <a:pt x="91" y="201"/>
                </a:cubicBezTo>
                <a:cubicBezTo>
                  <a:pt x="105" y="203"/>
                  <a:pt x="116" y="209"/>
                  <a:pt x="119" y="216"/>
                </a:cubicBezTo>
                <a:close/>
                <a:moveTo>
                  <a:pt x="80" y="176"/>
                </a:moveTo>
                <a:cubicBezTo>
                  <a:pt x="40" y="176"/>
                  <a:pt x="8" y="144"/>
                  <a:pt x="8" y="104"/>
                </a:cubicBezTo>
                <a:cubicBezTo>
                  <a:pt x="24" y="104"/>
                  <a:pt x="24" y="104"/>
                  <a:pt x="24" y="104"/>
                </a:cubicBezTo>
                <a:cubicBezTo>
                  <a:pt x="24" y="135"/>
                  <a:pt x="49" y="160"/>
                  <a:pt x="80" y="160"/>
                </a:cubicBezTo>
                <a:cubicBezTo>
                  <a:pt x="111" y="160"/>
                  <a:pt x="136" y="135"/>
                  <a:pt x="136" y="104"/>
                </a:cubicBezTo>
                <a:cubicBezTo>
                  <a:pt x="152" y="104"/>
                  <a:pt x="152" y="104"/>
                  <a:pt x="152" y="104"/>
                </a:cubicBezTo>
                <a:cubicBezTo>
                  <a:pt x="152" y="144"/>
                  <a:pt x="120" y="176"/>
                  <a:pt x="80" y="176"/>
                </a:cubicBezTo>
                <a:close/>
                <a:moveTo>
                  <a:pt x="80" y="120"/>
                </a:moveTo>
                <a:cubicBezTo>
                  <a:pt x="84" y="120"/>
                  <a:pt x="88" y="116"/>
                  <a:pt x="88" y="112"/>
                </a:cubicBezTo>
                <a:cubicBezTo>
                  <a:pt x="88" y="108"/>
                  <a:pt x="84" y="104"/>
                  <a:pt x="80" y="104"/>
                </a:cubicBezTo>
                <a:cubicBezTo>
                  <a:pt x="76" y="104"/>
                  <a:pt x="72" y="108"/>
                  <a:pt x="72" y="112"/>
                </a:cubicBezTo>
                <a:cubicBezTo>
                  <a:pt x="72" y="116"/>
                  <a:pt x="76" y="120"/>
                  <a:pt x="80" y="120"/>
                </a:cubicBezTo>
                <a:close/>
                <a:moveTo>
                  <a:pt x="80" y="88"/>
                </a:moveTo>
                <a:cubicBezTo>
                  <a:pt x="84" y="88"/>
                  <a:pt x="88" y="84"/>
                  <a:pt x="88" y="80"/>
                </a:cubicBezTo>
                <a:cubicBezTo>
                  <a:pt x="88" y="76"/>
                  <a:pt x="84" y="72"/>
                  <a:pt x="80" y="72"/>
                </a:cubicBezTo>
                <a:cubicBezTo>
                  <a:pt x="76" y="72"/>
                  <a:pt x="72" y="76"/>
                  <a:pt x="72" y="80"/>
                </a:cubicBezTo>
                <a:cubicBezTo>
                  <a:pt x="72" y="84"/>
                  <a:pt x="76" y="88"/>
                  <a:pt x="80" y="88"/>
                </a:cubicBezTo>
                <a:close/>
                <a:moveTo>
                  <a:pt x="104" y="104"/>
                </a:moveTo>
                <a:cubicBezTo>
                  <a:pt x="108" y="104"/>
                  <a:pt x="112" y="100"/>
                  <a:pt x="112" y="96"/>
                </a:cubicBezTo>
                <a:cubicBezTo>
                  <a:pt x="112" y="92"/>
                  <a:pt x="108" y="88"/>
                  <a:pt x="104" y="88"/>
                </a:cubicBezTo>
                <a:cubicBezTo>
                  <a:pt x="100" y="88"/>
                  <a:pt x="96" y="92"/>
                  <a:pt x="96" y="96"/>
                </a:cubicBezTo>
                <a:cubicBezTo>
                  <a:pt x="96" y="100"/>
                  <a:pt x="100" y="104"/>
                  <a:pt x="104" y="104"/>
                </a:cubicBezTo>
                <a:close/>
                <a:moveTo>
                  <a:pt x="80" y="56"/>
                </a:moveTo>
                <a:cubicBezTo>
                  <a:pt x="84" y="56"/>
                  <a:pt x="88" y="52"/>
                  <a:pt x="88" y="48"/>
                </a:cubicBezTo>
                <a:cubicBezTo>
                  <a:pt x="88" y="44"/>
                  <a:pt x="84" y="40"/>
                  <a:pt x="80" y="40"/>
                </a:cubicBezTo>
                <a:cubicBezTo>
                  <a:pt x="76" y="40"/>
                  <a:pt x="72" y="44"/>
                  <a:pt x="72" y="48"/>
                </a:cubicBezTo>
                <a:cubicBezTo>
                  <a:pt x="72" y="52"/>
                  <a:pt x="76" y="56"/>
                  <a:pt x="80" y="56"/>
                </a:cubicBezTo>
                <a:close/>
                <a:moveTo>
                  <a:pt x="104" y="72"/>
                </a:moveTo>
                <a:cubicBezTo>
                  <a:pt x="108" y="72"/>
                  <a:pt x="112" y="68"/>
                  <a:pt x="112" y="64"/>
                </a:cubicBezTo>
                <a:cubicBezTo>
                  <a:pt x="112" y="60"/>
                  <a:pt x="108" y="56"/>
                  <a:pt x="104" y="56"/>
                </a:cubicBezTo>
                <a:cubicBezTo>
                  <a:pt x="100" y="56"/>
                  <a:pt x="96" y="60"/>
                  <a:pt x="96" y="64"/>
                </a:cubicBezTo>
                <a:cubicBezTo>
                  <a:pt x="96" y="68"/>
                  <a:pt x="100" y="72"/>
                  <a:pt x="104" y="72"/>
                </a:cubicBezTo>
                <a:close/>
                <a:moveTo>
                  <a:pt x="56" y="104"/>
                </a:moveTo>
                <a:cubicBezTo>
                  <a:pt x="60" y="104"/>
                  <a:pt x="64" y="100"/>
                  <a:pt x="64" y="96"/>
                </a:cubicBezTo>
                <a:cubicBezTo>
                  <a:pt x="64" y="92"/>
                  <a:pt x="60" y="88"/>
                  <a:pt x="56" y="88"/>
                </a:cubicBezTo>
                <a:cubicBezTo>
                  <a:pt x="52" y="88"/>
                  <a:pt x="48" y="92"/>
                  <a:pt x="48" y="96"/>
                </a:cubicBezTo>
                <a:cubicBezTo>
                  <a:pt x="48" y="100"/>
                  <a:pt x="52" y="104"/>
                  <a:pt x="56" y="104"/>
                </a:cubicBezTo>
                <a:close/>
                <a:moveTo>
                  <a:pt x="56" y="72"/>
                </a:moveTo>
                <a:cubicBezTo>
                  <a:pt x="60" y="72"/>
                  <a:pt x="64" y="68"/>
                  <a:pt x="64" y="64"/>
                </a:cubicBezTo>
                <a:cubicBezTo>
                  <a:pt x="64" y="60"/>
                  <a:pt x="60" y="56"/>
                  <a:pt x="56" y="56"/>
                </a:cubicBezTo>
                <a:cubicBezTo>
                  <a:pt x="52" y="56"/>
                  <a:pt x="48" y="60"/>
                  <a:pt x="48" y="64"/>
                </a:cubicBezTo>
                <a:cubicBezTo>
                  <a:pt x="48" y="68"/>
                  <a:pt x="52" y="72"/>
                  <a:pt x="56" y="7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3">
            <a:extLst>
              <a:ext uri="{FF2B5EF4-FFF2-40B4-BE49-F238E27FC236}">
                <a16:creationId xmlns:a16="http://schemas.microsoft.com/office/drawing/2014/main" id="{5E4A1094-716F-ABBE-AD73-07DCF9E72B29}"/>
              </a:ext>
            </a:extLst>
          </p:cNvPr>
          <p:cNvSpPr>
            <a:spLocks noEditPoints="1"/>
          </p:cNvSpPr>
          <p:nvPr/>
        </p:nvSpPr>
        <p:spPr bwMode="auto">
          <a:xfrm>
            <a:off x="2918910" y="4149664"/>
            <a:ext cx="646873" cy="507088"/>
          </a:xfrm>
          <a:custGeom>
            <a:avLst/>
            <a:gdLst>
              <a:gd name="T0" fmla="*/ 28 w 224"/>
              <a:gd name="T1" fmla="*/ 0 h 176"/>
              <a:gd name="T2" fmla="*/ 0 w 224"/>
              <a:gd name="T3" fmla="*/ 148 h 176"/>
              <a:gd name="T4" fmla="*/ 196 w 224"/>
              <a:gd name="T5" fmla="*/ 176 h 176"/>
              <a:gd name="T6" fmla="*/ 224 w 224"/>
              <a:gd name="T7" fmla="*/ 28 h 176"/>
              <a:gd name="T8" fmla="*/ 216 w 224"/>
              <a:gd name="T9" fmla="*/ 148 h 176"/>
              <a:gd name="T10" fmla="*/ 28 w 224"/>
              <a:gd name="T11" fmla="*/ 168 h 176"/>
              <a:gd name="T12" fmla="*/ 8 w 224"/>
              <a:gd name="T13" fmla="*/ 28 h 176"/>
              <a:gd name="T14" fmla="*/ 196 w 224"/>
              <a:gd name="T15" fmla="*/ 8 h 176"/>
              <a:gd name="T16" fmla="*/ 216 w 224"/>
              <a:gd name="T17" fmla="*/ 148 h 176"/>
              <a:gd name="T18" fmla="*/ 94 w 224"/>
              <a:gd name="T19" fmla="*/ 53 h 176"/>
              <a:gd name="T20" fmla="*/ 88 w 224"/>
              <a:gd name="T21" fmla="*/ 56 h 176"/>
              <a:gd name="T22" fmla="*/ 90 w 224"/>
              <a:gd name="T23" fmla="*/ 123 h 176"/>
              <a:gd name="T24" fmla="*/ 94 w 224"/>
              <a:gd name="T25" fmla="*/ 123 h 176"/>
              <a:gd name="T26" fmla="*/ 152 w 224"/>
              <a:gd name="T27" fmla="*/ 88 h 176"/>
              <a:gd name="T28" fmla="*/ 96 w 224"/>
              <a:gd name="T29" fmla="*/ 113 h 176"/>
              <a:gd name="T30" fmla="*/ 140 w 224"/>
              <a:gd name="T31" fmla="*/ 88 h 176"/>
              <a:gd name="T32" fmla="*/ 52 w 224"/>
              <a:gd name="T33" fmla="*/ 24 h 176"/>
              <a:gd name="T34" fmla="*/ 24 w 224"/>
              <a:gd name="T35" fmla="*/ 28 h 176"/>
              <a:gd name="T36" fmla="*/ 28 w 224"/>
              <a:gd name="T37" fmla="*/ 56 h 176"/>
              <a:gd name="T38" fmla="*/ 56 w 224"/>
              <a:gd name="T39" fmla="*/ 52 h 176"/>
              <a:gd name="T40" fmla="*/ 52 w 224"/>
              <a:gd name="T41" fmla="*/ 24 h 176"/>
              <a:gd name="T42" fmla="*/ 32 w 224"/>
              <a:gd name="T43" fmla="*/ 48 h 176"/>
              <a:gd name="T44" fmla="*/ 48 w 224"/>
              <a:gd name="T45" fmla="*/ 32 h 176"/>
              <a:gd name="T46" fmla="*/ 52 w 224"/>
              <a:gd name="T47" fmla="*/ 72 h 176"/>
              <a:gd name="T48" fmla="*/ 24 w 224"/>
              <a:gd name="T49" fmla="*/ 76 h 176"/>
              <a:gd name="T50" fmla="*/ 28 w 224"/>
              <a:gd name="T51" fmla="*/ 104 h 176"/>
              <a:gd name="T52" fmla="*/ 56 w 224"/>
              <a:gd name="T53" fmla="*/ 100 h 176"/>
              <a:gd name="T54" fmla="*/ 52 w 224"/>
              <a:gd name="T55" fmla="*/ 72 h 176"/>
              <a:gd name="T56" fmla="*/ 32 w 224"/>
              <a:gd name="T57" fmla="*/ 96 h 176"/>
              <a:gd name="T58" fmla="*/ 48 w 224"/>
              <a:gd name="T59" fmla="*/ 80 h 176"/>
              <a:gd name="T60" fmla="*/ 52 w 224"/>
              <a:gd name="T61" fmla="*/ 120 h 176"/>
              <a:gd name="T62" fmla="*/ 24 w 224"/>
              <a:gd name="T63" fmla="*/ 124 h 176"/>
              <a:gd name="T64" fmla="*/ 28 w 224"/>
              <a:gd name="T65" fmla="*/ 152 h 176"/>
              <a:gd name="T66" fmla="*/ 56 w 224"/>
              <a:gd name="T67" fmla="*/ 148 h 176"/>
              <a:gd name="T68" fmla="*/ 52 w 224"/>
              <a:gd name="T69" fmla="*/ 120 h 176"/>
              <a:gd name="T70" fmla="*/ 32 w 224"/>
              <a:gd name="T71" fmla="*/ 144 h 176"/>
              <a:gd name="T72" fmla="*/ 48 w 224"/>
              <a:gd name="T73" fmla="*/ 128 h 176"/>
              <a:gd name="T74" fmla="*/ 196 w 224"/>
              <a:gd name="T75" fmla="*/ 24 h 176"/>
              <a:gd name="T76" fmla="*/ 168 w 224"/>
              <a:gd name="T77" fmla="*/ 28 h 176"/>
              <a:gd name="T78" fmla="*/ 172 w 224"/>
              <a:gd name="T79" fmla="*/ 56 h 176"/>
              <a:gd name="T80" fmla="*/ 200 w 224"/>
              <a:gd name="T81" fmla="*/ 52 h 176"/>
              <a:gd name="T82" fmla="*/ 196 w 224"/>
              <a:gd name="T83" fmla="*/ 24 h 176"/>
              <a:gd name="T84" fmla="*/ 176 w 224"/>
              <a:gd name="T85" fmla="*/ 48 h 176"/>
              <a:gd name="T86" fmla="*/ 192 w 224"/>
              <a:gd name="T87" fmla="*/ 32 h 176"/>
              <a:gd name="T88" fmla="*/ 196 w 224"/>
              <a:gd name="T89" fmla="*/ 72 h 176"/>
              <a:gd name="T90" fmla="*/ 168 w 224"/>
              <a:gd name="T91" fmla="*/ 76 h 176"/>
              <a:gd name="T92" fmla="*/ 172 w 224"/>
              <a:gd name="T93" fmla="*/ 104 h 176"/>
              <a:gd name="T94" fmla="*/ 200 w 224"/>
              <a:gd name="T95" fmla="*/ 100 h 176"/>
              <a:gd name="T96" fmla="*/ 196 w 224"/>
              <a:gd name="T97" fmla="*/ 72 h 176"/>
              <a:gd name="T98" fmla="*/ 176 w 224"/>
              <a:gd name="T99" fmla="*/ 96 h 176"/>
              <a:gd name="T100" fmla="*/ 192 w 224"/>
              <a:gd name="T101" fmla="*/ 80 h 176"/>
              <a:gd name="T102" fmla="*/ 196 w 224"/>
              <a:gd name="T103" fmla="*/ 120 h 176"/>
              <a:gd name="T104" fmla="*/ 168 w 224"/>
              <a:gd name="T105" fmla="*/ 124 h 176"/>
              <a:gd name="T106" fmla="*/ 172 w 224"/>
              <a:gd name="T107" fmla="*/ 152 h 176"/>
              <a:gd name="T108" fmla="*/ 200 w 224"/>
              <a:gd name="T109" fmla="*/ 148 h 176"/>
              <a:gd name="T110" fmla="*/ 196 w 224"/>
              <a:gd name="T111" fmla="*/ 120 h 176"/>
              <a:gd name="T112" fmla="*/ 176 w 224"/>
              <a:gd name="T113" fmla="*/ 144 h 176"/>
              <a:gd name="T114" fmla="*/ 192 w 224"/>
              <a:gd name="T115"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4" h="176">
                <a:moveTo>
                  <a:pt x="196" y="0"/>
                </a:moveTo>
                <a:cubicBezTo>
                  <a:pt x="28" y="0"/>
                  <a:pt x="28" y="0"/>
                  <a:pt x="28" y="0"/>
                </a:cubicBezTo>
                <a:cubicBezTo>
                  <a:pt x="13" y="0"/>
                  <a:pt x="0" y="13"/>
                  <a:pt x="0" y="28"/>
                </a:cubicBezTo>
                <a:cubicBezTo>
                  <a:pt x="0" y="148"/>
                  <a:pt x="0" y="148"/>
                  <a:pt x="0" y="148"/>
                </a:cubicBezTo>
                <a:cubicBezTo>
                  <a:pt x="0" y="163"/>
                  <a:pt x="13" y="176"/>
                  <a:pt x="28" y="176"/>
                </a:cubicBezTo>
                <a:cubicBezTo>
                  <a:pt x="196" y="176"/>
                  <a:pt x="196" y="176"/>
                  <a:pt x="196" y="176"/>
                </a:cubicBezTo>
                <a:cubicBezTo>
                  <a:pt x="211" y="176"/>
                  <a:pt x="224" y="163"/>
                  <a:pt x="224" y="148"/>
                </a:cubicBezTo>
                <a:cubicBezTo>
                  <a:pt x="224" y="28"/>
                  <a:pt x="224" y="28"/>
                  <a:pt x="224" y="28"/>
                </a:cubicBezTo>
                <a:cubicBezTo>
                  <a:pt x="224" y="13"/>
                  <a:pt x="211" y="0"/>
                  <a:pt x="196" y="0"/>
                </a:cubicBezTo>
                <a:close/>
                <a:moveTo>
                  <a:pt x="216" y="148"/>
                </a:moveTo>
                <a:cubicBezTo>
                  <a:pt x="216" y="159"/>
                  <a:pt x="207" y="168"/>
                  <a:pt x="196" y="168"/>
                </a:cubicBezTo>
                <a:cubicBezTo>
                  <a:pt x="28" y="168"/>
                  <a:pt x="28" y="168"/>
                  <a:pt x="28" y="168"/>
                </a:cubicBezTo>
                <a:cubicBezTo>
                  <a:pt x="17" y="168"/>
                  <a:pt x="8" y="159"/>
                  <a:pt x="8" y="148"/>
                </a:cubicBezTo>
                <a:cubicBezTo>
                  <a:pt x="8" y="28"/>
                  <a:pt x="8" y="28"/>
                  <a:pt x="8" y="28"/>
                </a:cubicBezTo>
                <a:cubicBezTo>
                  <a:pt x="8" y="17"/>
                  <a:pt x="17" y="8"/>
                  <a:pt x="28" y="8"/>
                </a:cubicBezTo>
                <a:cubicBezTo>
                  <a:pt x="196" y="8"/>
                  <a:pt x="196" y="8"/>
                  <a:pt x="196" y="8"/>
                </a:cubicBezTo>
                <a:cubicBezTo>
                  <a:pt x="207" y="8"/>
                  <a:pt x="216" y="17"/>
                  <a:pt x="216" y="28"/>
                </a:cubicBezTo>
                <a:lnTo>
                  <a:pt x="216" y="148"/>
                </a:lnTo>
                <a:close/>
                <a:moveTo>
                  <a:pt x="150" y="85"/>
                </a:moveTo>
                <a:cubicBezTo>
                  <a:pt x="94" y="53"/>
                  <a:pt x="94" y="53"/>
                  <a:pt x="94" y="53"/>
                </a:cubicBezTo>
                <a:cubicBezTo>
                  <a:pt x="93" y="52"/>
                  <a:pt x="91" y="52"/>
                  <a:pt x="90" y="53"/>
                </a:cubicBezTo>
                <a:cubicBezTo>
                  <a:pt x="89" y="53"/>
                  <a:pt x="88" y="55"/>
                  <a:pt x="88" y="56"/>
                </a:cubicBezTo>
                <a:cubicBezTo>
                  <a:pt x="88" y="120"/>
                  <a:pt x="88" y="120"/>
                  <a:pt x="88" y="120"/>
                </a:cubicBezTo>
                <a:cubicBezTo>
                  <a:pt x="88" y="121"/>
                  <a:pt x="89" y="123"/>
                  <a:pt x="90" y="123"/>
                </a:cubicBezTo>
                <a:cubicBezTo>
                  <a:pt x="91" y="124"/>
                  <a:pt x="91" y="124"/>
                  <a:pt x="92" y="124"/>
                </a:cubicBezTo>
                <a:cubicBezTo>
                  <a:pt x="93" y="124"/>
                  <a:pt x="93" y="124"/>
                  <a:pt x="94" y="123"/>
                </a:cubicBezTo>
                <a:cubicBezTo>
                  <a:pt x="150" y="91"/>
                  <a:pt x="150" y="91"/>
                  <a:pt x="150" y="91"/>
                </a:cubicBezTo>
                <a:cubicBezTo>
                  <a:pt x="151" y="91"/>
                  <a:pt x="152" y="89"/>
                  <a:pt x="152" y="88"/>
                </a:cubicBezTo>
                <a:cubicBezTo>
                  <a:pt x="152" y="87"/>
                  <a:pt x="151" y="85"/>
                  <a:pt x="150" y="85"/>
                </a:cubicBezTo>
                <a:close/>
                <a:moveTo>
                  <a:pt x="96" y="113"/>
                </a:moveTo>
                <a:cubicBezTo>
                  <a:pt x="96" y="63"/>
                  <a:pt x="96" y="63"/>
                  <a:pt x="96" y="63"/>
                </a:cubicBezTo>
                <a:cubicBezTo>
                  <a:pt x="140" y="88"/>
                  <a:pt x="140" y="88"/>
                  <a:pt x="140" y="88"/>
                </a:cubicBezTo>
                <a:lnTo>
                  <a:pt x="96" y="113"/>
                </a:lnTo>
                <a:close/>
                <a:moveTo>
                  <a:pt x="52" y="24"/>
                </a:moveTo>
                <a:cubicBezTo>
                  <a:pt x="28" y="24"/>
                  <a:pt x="28" y="24"/>
                  <a:pt x="28" y="24"/>
                </a:cubicBezTo>
                <a:cubicBezTo>
                  <a:pt x="26" y="24"/>
                  <a:pt x="24" y="26"/>
                  <a:pt x="24" y="28"/>
                </a:cubicBezTo>
                <a:cubicBezTo>
                  <a:pt x="24" y="52"/>
                  <a:pt x="24" y="52"/>
                  <a:pt x="24" y="52"/>
                </a:cubicBezTo>
                <a:cubicBezTo>
                  <a:pt x="24" y="54"/>
                  <a:pt x="26" y="56"/>
                  <a:pt x="28" y="56"/>
                </a:cubicBezTo>
                <a:cubicBezTo>
                  <a:pt x="52" y="56"/>
                  <a:pt x="52" y="56"/>
                  <a:pt x="52" y="56"/>
                </a:cubicBezTo>
                <a:cubicBezTo>
                  <a:pt x="54" y="56"/>
                  <a:pt x="56" y="54"/>
                  <a:pt x="56" y="52"/>
                </a:cubicBezTo>
                <a:cubicBezTo>
                  <a:pt x="56" y="28"/>
                  <a:pt x="56" y="28"/>
                  <a:pt x="56" y="28"/>
                </a:cubicBezTo>
                <a:cubicBezTo>
                  <a:pt x="56" y="26"/>
                  <a:pt x="54" y="24"/>
                  <a:pt x="52" y="24"/>
                </a:cubicBezTo>
                <a:close/>
                <a:moveTo>
                  <a:pt x="48" y="48"/>
                </a:moveTo>
                <a:cubicBezTo>
                  <a:pt x="32" y="48"/>
                  <a:pt x="32" y="48"/>
                  <a:pt x="32" y="48"/>
                </a:cubicBezTo>
                <a:cubicBezTo>
                  <a:pt x="32" y="32"/>
                  <a:pt x="32" y="32"/>
                  <a:pt x="32" y="32"/>
                </a:cubicBezTo>
                <a:cubicBezTo>
                  <a:pt x="48" y="32"/>
                  <a:pt x="48" y="32"/>
                  <a:pt x="48" y="32"/>
                </a:cubicBezTo>
                <a:lnTo>
                  <a:pt x="48" y="48"/>
                </a:lnTo>
                <a:close/>
                <a:moveTo>
                  <a:pt x="52" y="72"/>
                </a:moveTo>
                <a:cubicBezTo>
                  <a:pt x="28" y="72"/>
                  <a:pt x="28" y="72"/>
                  <a:pt x="28" y="72"/>
                </a:cubicBezTo>
                <a:cubicBezTo>
                  <a:pt x="26" y="72"/>
                  <a:pt x="24" y="74"/>
                  <a:pt x="24" y="76"/>
                </a:cubicBezTo>
                <a:cubicBezTo>
                  <a:pt x="24" y="100"/>
                  <a:pt x="24" y="100"/>
                  <a:pt x="24" y="100"/>
                </a:cubicBezTo>
                <a:cubicBezTo>
                  <a:pt x="24" y="102"/>
                  <a:pt x="26" y="104"/>
                  <a:pt x="28" y="104"/>
                </a:cubicBezTo>
                <a:cubicBezTo>
                  <a:pt x="52" y="104"/>
                  <a:pt x="52" y="104"/>
                  <a:pt x="52" y="104"/>
                </a:cubicBezTo>
                <a:cubicBezTo>
                  <a:pt x="54" y="104"/>
                  <a:pt x="56" y="102"/>
                  <a:pt x="56" y="100"/>
                </a:cubicBezTo>
                <a:cubicBezTo>
                  <a:pt x="56" y="76"/>
                  <a:pt x="56" y="76"/>
                  <a:pt x="56" y="76"/>
                </a:cubicBezTo>
                <a:cubicBezTo>
                  <a:pt x="56" y="74"/>
                  <a:pt x="54" y="72"/>
                  <a:pt x="52" y="72"/>
                </a:cubicBezTo>
                <a:close/>
                <a:moveTo>
                  <a:pt x="48" y="96"/>
                </a:moveTo>
                <a:cubicBezTo>
                  <a:pt x="32" y="96"/>
                  <a:pt x="32" y="96"/>
                  <a:pt x="32" y="96"/>
                </a:cubicBezTo>
                <a:cubicBezTo>
                  <a:pt x="32" y="80"/>
                  <a:pt x="32" y="80"/>
                  <a:pt x="32" y="80"/>
                </a:cubicBezTo>
                <a:cubicBezTo>
                  <a:pt x="48" y="80"/>
                  <a:pt x="48" y="80"/>
                  <a:pt x="48" y="80"/>
                </a:cubicBezTo>
                <a:lnTo>
                  <a:pt x="48" y="96"/>
                </a:lnTo>
                <a:close/>
                <a:moveTo>
                  <a:pt x="52" y="120"/>
                </a:moveTo>
                <a:cubicBezTo>
                  <a:pt x="28" y="120"/>
                  <a:pt x="28" y="120"/>
                  <a:pt x="28" y="120"/>
                </a:cubicBezTo>
                <a:cubicBezTo>
                  <a:pt x="26" y="120"/>
                  <a:pt x="24" y="122"/>
                  <a:pt x="24" y="124"/>
                </a:cubicBezTo>
                <a:cubicBezTo>
                  <a:pt x="24" y="148"/>
                  <a:pt x="24" y="148"/>
                  <a:pt x="24" y="148"/>
                </a:cubicBezTo>
                <a:cubicBezTo>
                  <a:pt x="24" y="150"/>
                  <a:pt x="26" y="152"/>
                  <a:pt x="28" y="152"/>
                </a:cubicBezTo>
                <a:cubicBezTo>
                  <a:pt x="52" y="152"/>
                  <a:pt x="52" y="152"/>
                  <a:pt x="52" y="152"/>
                </a:cubicBezTo>
                <a:cubicBezTo>
                  <a:pt x="54" y="152"/>
                  <a:pt x="56" y="150"/>
                  <a:pt x="56" y="148"/>
                </a:cubicBezTo>
                <a:cubicBezTo>
                  <a:pt x="56" y="124"/>
                  <a:pt x="56" y="124"/>
                  <a:pt x="56" y="124"/>
                </a:cubicBezTo>
                <a:cubicBezTo>
                  <a:pt x="56" y="122"/>
                  <a:pt x="54" y="120"/>
                  <a:pt x="52" y="120"/>
                </a:cubicBezTo>
                <a:close/>
                <a:moveTo>
                  <a:pt x="48" y="144"/>
                </a:moveTo>
                <a:cubicBezTo>
                  <a:pt x="32" y="144"/>
                  <a:pt x="32" y="144"/>
                  <a:pt x="32" y="144"/>
                </a:cubicBezTo>
                <a:cubicBezTo>
                  <a:pt x="32" y="128"/>
                  <a:pt x="32" y="128"/>
                  <a:pt x="32" y="128"/>
                </a:cubicBezTo>
                <a:cubicBezTo>
                  <a:pt x="48" y="128"/>
                  <a:pt x="48" y="128"/>
                  <a:pt x="48" y="128"/>
                </a:cubicBezTo>
                <a:lnTo>
                  <a:pt x="48" y="144"/>
                </a:lnTo>
                <a:close/>
                <a:moveTo>
                  <a:pt x="196" y="24"/>
                </a:moveTo>
                <a:cubicBezTo>
                  <a:pt x="172" y="24"/>
                  <a:pt x="172" y="24"/>
                  <a:pt x="172" y="24"/>
                </a:cubicBezTo>
                <a:cubicBezTo>
                  <a:pt x="170" y="24"/>
                  <a:pt x="168" y="26"/>
                  <a:pt x="168" y="28"/>
                </a:cubicBezTo>
                <a:cubicBezTo>
                  <a:pt x="168" y="52"/>
                  <a:pt x="168" y="52"/>
                  <a:pt x="168" y="52"/>
                </a:cubicBezTo>
                <a:cubicBezTo>
                  <a:pt x="168" y="54"/>
                  <a:pt x="170" y="56"/>
                  <a:pt x="172" y="56"/>
                </a:cubicBezTo>
                <a:cubicBezTo>
                  <a:pt x="196" y="56"/>
                  <a:pt x="196" y="56"/>
                  <a:pt x="196" y="56"/>
                </a:cubicBezTo>
                <a:cubicBezTo>
                  <a:pt x="198" y="56"/>
                  <a:pt x="200" y="54"/>
                  <a:pt x="200" y="52"/>
                </a:cubicBezTo>
                <a:cubicBezTo>
                  <a:pt x="200" y="28"/>
                  <a:pt x="200" y="28"/>
                  <a:pt x="200" y="28"/>
                </a:cubicBezTo>
                <a:cubicBezTo>
                  <a:pt x="200" y="26"/>
                  <a:pt x="198" y="24"/>
                  <a:pt x="196" y="24"/>
                </a:cubicBezTo>
                <a:close/>
                <a:moveTo>
                  <a:pt x="192" y="48"/>
                </a:moveTo>
                <a:cubicBezTo>
                  <a:pt x="176" y="48"/>
                  <a:pt x="176" y="48"/>
                  <a:pt x="176" y="48"/>
                </a:cubicBezTo>
                <a:cubicBezTo>
                  <a:pt x="176" y="32"/>
                  <a:pt x="176" y="32"/>
                  <a:pt x="176" y="32"/>
                </a:cubicBezTo>
                <a:cubicBezTo>
                  <a:pt x="192" y="32"/>
                  <a:pt x="192" y="32"/>
                  <a:pt x="192" y="32"/>
                </a:cubicBezTo>
                <a:lnTo>
                  <a:pt x="192" y="48"/>
                </a:lnTo>
                <a:close/>
                <a:moveTo>
                  <a:pt x="196" y="72"/>
                </a:moveTo>
                <a:cubicBezTo>
                  <a:pt x="172" y="72"/>
                  <a:pt x="172" y="72"/>
                  <a:pt x="172" y="72"/>
                </a:cubicBezTo>
                <a:cubicBezTo>
                  <a:pt x="170" y="72"/>
                  <a:pt x="168" y="74"/>
                  <a:pt x="168" y="76"/>
                </a:cubicBezTo>
                <a:cubicBezTo>
                  <a:pt x="168" y="100"/>
                  <a:pt x="168" y="100"/>
                  <a:pt x="168" y="100"/>
                </a:cubicBezTo>
                <a:cubicBezTo>
                  <a:pt x="168" y="102"/>
                  <a:pt x="170" y="104"/>
                  <a:pt x="172" y="104"/>
                </a:cubicBezTo>
                <a:cubicBezTo>
                  <a:pt x="196" y="104"/>
                  <a:pt x="196" y="104"/>
                  <a:pt x="196" y="104"/>
                </a:cubicBezTo>
                <a:cubicBezTo>
                  <a:pt x="198" y="104"/>
                  <a:pt x="200" y="102"/>
                  <a:pt x="200" y="100"/>
                </a:cubicBezTo>
                <a:cubicBezTo>
                  <a:pt x="200" y="76"/>
                  <a:pt x="200" y="76"/>
                  <a:pt x="200" y="76"/>
                </a:cubicBezTo>
                <a:cubicBezTo>
                  <a:pt x="200" y="74"/>
                  <a:pt x="198" y="72"/>
                  <a:pt x="196" y="72"/>
                </a:cubicBezTo>
                <a:close/>
                <a:moveTo>
                  <a:pt x="192" y="96"/>
                </a:moveTo>
                <a:cubicBezTo>
                  <a:pt x="176" y="96"/>
                  <a:pt x="176" y="96"/>
                  <a:pt x="176" y="96"/>
                </a:cubicBezTo>
                <a:cubicBezTo>
                  <a:pt x="176" y="80"/>
                  <a:pt x="176" y="80"/>
                  <a:pt x="176" y="80"/>
                </a:cubicBezTo>
                <a:cubicBezTo>
                  <a:pt x="192" y="80"/>
                  <a:pt x="192" y="80"/>
                  <a:pt x="192" y="80"/>
                </a:cubicBezTo>
                <a:lnTo>
                  <a:pt x="192" y="96"/>
                </a:lnTo>
                <a:close/>
                <a:moveTo>
                  <a:pt x="196" y="120"/>
                </a:moveTo>
                <a:cubicBezTo>
                  <a:pt x="172" y="120"/>
                  <a:pt x="172" y="120"/>
                  <a:pt x="172" y="120"/>
                </a:cubicBezTo>
                <a:cubicBezTo>
                  <a:pt x="170" y="120"/>
                  <a:pt x="168" y="122"/>
                  <a:pt x="168" y="124"/>
                </a:cubicBezTo>
                <a:cubicBezTo>
                  <a:pt x="168" y="148"/>
                  <a:pt x="168" y="148"/>
                  <a:pt x="168" y="148"/>
                </a:cubicBezTo>
                <a:cubicBezTo>
                  <a:pt x="168" y="150"/>
                  <a:pt x="170" y="152"/>
                  <a:pt x="172" y="152"/>
                </a:cubicBezTo>
                <a:cubicBezTo>
                  <a:pt x="196" y="152"/>
                  <a:pt x="196" y="152"/>
                  <a:pt x="196" y="152"/>
                </a:cubicBezTo>
                <a:cubicBezTo>
                  <a:pt x="198" y="152"/>
                  <a:pt x="200" y="150"/>
                  <a:pt x="200" y="148"/>
                </a:cubicBezTo>
                <a:cubicBezTo>
                  <a:pt x="200" y="124"/>
                  <a:pt x="200" y="124"/>
                  <a:pt x="200" y="124"/>
                </a:cubicBezTo>
                <a:cubicBezTo>
                  <a:pt x="200" y="122"/>
                  <a:pt x="198" y="120"/>
                  <a:pt x="196" y="120"/>
                </a:cubicBezTo>
                <a:close/>
                <a:moveTo>
                  <a:pt x="192" y="144"/>
                </a:moveTo>
                <a:cubicBezTo>
                  <a:pt x="176" y="144"/>
                  <a:pt x="176" y="144"/>
                  <a:pt x="176" y="144"/>
                </a:cubicBezTo>
                <a:cubicBezTo>
                  <a:pt x="176" y="128"/>
                  <a:pt x="176" y="128"/>
                  <a:pt x="176" y="128"/>
                </a:cubicBezTo>
                <a:cubicBezTo>
                  <a:pt x="192" y="128"/>
                  <a:pt x="192" y="128"/>
                  <a:pt x="192" y="128"/>
                </a:cubicBezTo>
                <a:lnTo>
                  <a:pt x="192" y="14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6" name="Straight Connector 25">
            <a:extLst>
              <a:ext uri="{FF2B5EF4-FFF2-40B4-BE49-F238E27FC236}">
                <a16:creationId xmlns:a16="http://schemas.microsoft.com/office/drawing/2014/main" id="{8CCD8925-FF16-6570-9CCF-FFF6284EDA3E}"/>
              </a:ext>
            </a:extLst>
          </p:cNvPr>
          <p:cNvCxnSpPr>
            <a:cxnSpLocks/>
          </p:cNvCxnSpPr>
          <p:nvPr/>
        </p:nvCxnSpPr>
        <p:spPr>
          <a:xfrm>
            <a:off x="6942362" y="3504088"/>
            <a:ext cx="0" cy="238880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3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1691640" y="0"/>
            <a:ext cx="10030522" cy="631698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A8015D6-EAFC-2427-B460-216757A7B30B}"/>
              </a:ext>
            </a:extLst>
          </p:cNvPr>
          <p:cNvSpPr/>
          <p:nvPr/>
        </p:nvSpPr>
        <p:spPr>
          <a:xfrm>
            <a:off x="2362711" y="2065241"/>
            <a:ext cx="8824618" cy="3810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graphicFrame>
        <p:nvGraphicFramePr>
          <p:cNvPr id="12" name="Chart 11">
            <a:extLst>
              <a:ext uri="{FF2B5EF4-FFF2-40B4-BE49-F238E27FC236}">
                <a16:creationId xmlns:a16="http://schemas.microsoft.com/office/drawing/2014/main" id="{177C4560-FE98-1912-3B19-B8CF12256CBC}"/>
              </a:ext>
            </a:extLst>
          </p:cNvPr>
          <p:cNvGraphicFramePr/>
          <p:nvPr>
            <p:extLst>
              <p:ext uri="{D42A27DB-BD31-4B8C-83A1-F6EECF244321}">
                <p14:modId xmlns:p14="http://schemas.microsoft.com/office/powerpoint/2010/main" val="1521525325"/>
              </p:ext>
            </p:extLst>
          </p:nvPr>
        </p:nvGraphicFramePr>
        <p:xfrm>
          <a:off x="1572322" y="1593048"/>
          <a:ext cx="10071038" cy="46533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7983E11-C425-682B-6951-B275887364B9}"/>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18-44 (n=52); 45+ (n=305)</a:t>
            </a:r>
          </a:p>
        </p:txBody>
      </p:sp>
      <p:sp>
        <p:nvSpPr>
          <p:cNvPr id="6" name="Title 1">
            <a:extLst>
              <a:ext uri="{FF2B5EF4-FFF2-40B4-BE49-F238E27FC236}">
                <a16:creationId xmlns:a16="http://schemas.microsoft.com/office/drawing/2014/main" id="{713AC8EB-A2CA-E6E6-6F1A-C7F61EDACF5B}"/>
              </a:ext>
            </a:extLst>
          </p:cNvPr>
          <p:cNvSpPr txBox="1">
            <a:spLocks/>
          </p:cNvSpPr>
          <p:nvPr/>
        </p:nvSpPr>
        <p:spPr>
          <a:xfrm>
            <a:off x="445476" y="433619"/>
            <a:ext cx="11091203"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dirty="0">
                <a:cs typeface="Arial"/>
              </a:rPr>
              <a:t>Younger listeners are more engaged in digital media channels than their seasoned counterparts.</a:t>
            </a:r>
          </a:p>
        </p:txBody>
      </p:sp>
    </p:spTree>
    <p:extLst>
      <p:ext uri="{BB962C8B-B14F-4D97-AF65-F5344CB8AC3E}">
        <p14:creationId xmlns:p14="http://schemas.microsoft.com/office/powerpoint/2010/main" val="3894390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hands planting a small plant&#10;&#10;Description automatically generated">
            <a:extLst>
              <a:ext uri="{FF2B5EF4-FFF2-40B4-BE49-F238E27FC236}">
                <a16:creationId xmlns:a16="http://schemas.microsoft.com/office/drawing/2014/main" id="{E348B73A-BC30-B833-0F4A-5F7E159A1F6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3">
            <a:extLst>
              <a:ext uri="{FF2B5EF4-FFF2-40B4-BE49-F238E27FC236}">
                <a16:creationId xmlns:a16="http://schemas.microsoft.com/office/drawing/2014/main" id="{9EA49A28-E762-AA38-9C29-A427BEB627DC}"/>
              </a:ext>
            </a:extLst>
          </p:cNvPr>
          <p:cNvSpPr/>
          <p:nvPr/>
        </p:nvSpPr>
        <p:spPr>
          <a:xfrm>
            <a:off x="2742847" y="-288"/>
            <a:ext cx="9449153" cy="686430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 name="connsiteX0" fmla="*/ 0 w 12228095"/>
              <a:gd name="connsiteY0" fmla="*/ 6016 h 6864015"/>
              <a:gd name="connsiteX1" fmla="*/ 12222079 w 12228095"/>
              <a:gd name="connsiteY1" fmla="*/ 0 h 6864015"/>
              <a:gd name="connsiteX2" fmla="*/ 12228095 w 12228095"/>
              <a:gd name="connsiteY2" fmla="*/ 6864015 h 6864015"/>
              <a:gd name="connsiteX3" fmla="*/ 8310702 w 12228095"/>
              <a:gd name="connsiteY3" fmla="*/ 6864015 h 6864015"/>
              <a:gd name="connsiteX4" fmla="*/ 0 w 12228095"/>
              <a:gd name="connsiteY4" fmla="*/ 6016 h 6864015"/>
              <a:gd name="connsiteX0" fmla="*/ 0 w 12219956"/>
              <a:gd name="connsiteY0" fmla="*/ 0 h 6870611"/>
              <a:gd name="connsiteX1" fmla="*/ 12213940 w 12219956"/>
              <a:gd name="connsiteY1" fmla="*/ 6596 h 6870611"/>
              <a:gd name="connsiteX2" fmla="*/ 12219956 w 12219956"/>
              <a:gd name="connsiteY2" fmla="*/ 6870611 h 6870611"/>
              <a:gd name="connsiteX3" fmla="*/ 8302563 w 12219956"/>
              <a:gd name="connsiteY3" fmla="*/ 6870611 h 6870611"/>
              <a:gd name="connsiteX4" fmla="*/ 0 w 12219956"/>
              <a:gd name="connsiteY4" fmla="*/ 0 h 6870611"/>
              <a:gd name="connsiteX0" fmla="*/ 0 w 12195538"/>
              <a:gd name="connsiteY0" fmla="*/ 0 h 6864304"/>
              <a:gd name="connsiteX1" fmla="*/ 12189522 w 12195538"/>
              <a:gd name="connsiteY1" fmla="*/ 289 h 6864304"/>
              <a:gd name="connsiteX2" fmla="*/ 12195538 w 12195538"/>
              <a:gd name="connsiteY2" fmla="*/ 6864304 h 6864304"/>
              <a:gd name="connsiteX3" fmla="*/ 8278145 w 12195538"/>
              <a:gd name="connsiteY3" fmla="*/ 6864304 h 6864304"/>
              <a:gd name="connsiteX4" fmla="*/ 0 w 12195538"/>
              <a:gd name="connsiteY4" fmla="*/ 0 h 686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38" h="6864304">
                <a:moveTo>
                  <a:pt x="0" y="0"/>
                </a:moveTo>
                <a:lnTo>
                  <a:pt x="12189522" y="289"/>
                </a:lnTo>
                <a:cubicBezTo>
                  <a:pt x="12191527" y="2288294"/>
                  <a:pt x="12193533" y="4576299"/>
                  <a:pt x="12195538" y="6864304"/>
                </a:cubicBezTo>
                <a:lnTo>
                  <a:pt x="8278145" y="6864304"/>
                </a:lnTo>
                <a:lnTo>
                  <a:pt x="0" y="0"/>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981D4BAF-CD60-010C-C6C3-7691037CDF35}"/>
              </a:ext>
            </a:extLst>
          </p:cNvPr>
          <p:cNvSpPr>
            <a:spLocks noGrp="1"/>
          </p:cNvSpPr>
          <p:nvPr>
            <p:ph type="ctrTitle"/>
          </p:nvPr>
        </p:nvSpPr>
        <p:spPr>
          <a:xfrm>
            <a:off x="613610" y="4538249"/>
            <a:ext cx="6726990" cy="1706381"/>
          </a:xfrm>
        </p:spPr>
        <p:txBody>
          <a:bodyPr>
            <a:normAutofit/>
          </a:bodyPr>
          <a:lstStyle/>
          <a:p>
            <a:r>
              <a:rPr lang="en-US" dirty="0"/>
              <a:t>KEY FINDINGS &amp; RECOMMENDATIONS</a:t>
            </a:r>
          </a:p>
        </p:txBody>
      </p:sp>
      <p:cxnSp>
        <p:nvCxnSpPr>
          <p:cNvPr id="8" name="Straight Connector 7">
            <a:extLst>
              <a:ext uri="{FF2B5EF4-FFF2-40B4-BE49-F238E27FC236}">
                <a16:creationId xmlns:a16="http://schemas.microsoft.com/office/drawing/2014/main" id="{29DCA9D8-5695-8D2F-2C29-F67D8BECDE1B}"/>
              </a:ext>
            </a:extLst>
          </p:cNvPr>
          <p:cNvCxnSpPr>
            <a:cxnSpLocks/>
          </p:cNvCxnSpPr>
          <p:nvPr/>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869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a plant sprouting out of dirt&#10;&#10;Description automatically generated">
            <a:extLst>
              <a:ext uri="{FF2B5EF4-FFF2-40B4-BE49-F238E27FC236}">
                <a16:creationId xmlns:a16="http://schemas.microsoft.com/office/drawing/2014/main" id="{8457072B-FBE8-117B-BA97-A0EA4A0241B3}"/>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32AC5815-A3CC-24F0-8257-3BE3339BB34C}"/>
              </a:ext>
            </a:extLst>
          </p:cNvPr>
          <p:cNvSpPr/>
          <p:nvPr/>
        </p:nvSpPr>
        <p:spPr>
          <a:xfrm>
            <a:off x="0" y="0"/>
            <a:ext cx="4036667" cy="6858000"/>
          </a:xfrm>
          <a:prstGeom prst="rect">
            <a:avLst/>
          </a:prstGeom>
          <a:solidFill>
            <a:schemeClr val="accent3">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a:t>
            </a:r>
          </a:p>
        </p:txBody>
      </p:sp>
      <p:sp>
        <p:nvSpPr>
          <p:cNvPr id="8" name="Title 7">
            <a:extLst>
              <a:ext uri="{FF2B5EF4-FFF2-40B4-BE49-F238E27FC236}">
                <a16:creationId xmlns:a16="http://schemas.microsoft.com/office/drawing/2014/main" id="{77B2590C-6A78-3485-C9A6-F97B1698EF0B}"/>
              </a:ext>
            </a:extLst>
          </p:cNvPr>
          <p:cNvSpPr>
            <a:spLocks noGrp="1"/>
          </p:cNvSpPr>
          <p:nvPr>
            <p:ph type="ctrTitle"/>
          </p:nvPr>
        </p:nvSpPr>
        <p:spPr>
          <a:xfrm>
            <a:off x="3807993" y="344222"/>
            <a:ext cx="5366110" cy="1203624"/>
          </a:xfrm>
        </p:spPr>
        <p:txBody>
          <a:bodyPr>
            <a:normAutofit/>
          </a:bodyPr>
          <a:lstStyle/>
          <a:p>
            <a:r>
              <a:rPr lang="en-US" sz="4000">
                <a:solidFill>
                  <a:schemeClr val="bg1">
                    <a:lumMod val="95000"/>
                  </a:schemeClr>
                </a:solidFill>
              </a:rPr>
              <a:t>KEY TAKEAWAYS</a:t>
            </a:r>
          </a:p>
        </p:txBody>
      </p:sp>
      <p:cxnSp>
        <p:nvCxnSpPr>
          <p:cNvPr id="2" name="Straight Connector 1">
            <a:extLst>
              <a:ext uri="{FF2B5EF4-FFF2-40B4-BE49-F238E27FC236}">
                <a16:creationId xmlns:a16="http://schemas.microsoft.com/office/drawing/2014/main" id="{F6A71C3D-B238-E2AE-805A-EB787292356A}"/>
              </a:ext>
            </a:extLst>
          </p:cNvPr>
          <p:cNvCxnSpPr/>
          <p:nvPr/>
        </p:nvCxnSpPr>
        <p:spPr>
          <a:xfrm>
            <a:off x="3937000" y="1373613"/>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91597D-4602-576C-2F82-DF141A83D30C}"/>
              </a:ext>
            </a:extLst>
          </p:cNvPr>
          <p:cNvCxnSpPr>
            <a:cxnSpLocks/>
            <a:endCxn id="3" idx="4"/>
          </p:cNvCxnSpPr>
          <p:nvPr/>
        </p:nvCxnSpPr>
        <p:spPr>
          <a:xfrm>
            <a:off x="4656047" y="2294356"/>
            <a:ext cx="0" cy="3084974"/>
          </a:xfrm>
          <a:prstGeom prst="line">
            <a:avLst/>
          </a:prstGeom>
          <a:ln w="19050">
            <a:solidFill>
              <a:srgbClr val="B9C2C4">
                <a:alpha val="20000"/>
              </a:srgb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D03C7F8-8F32-4FC2-F028-ED035096CED5}"/>
              </a:ext>
            </a:extLst>
          </p:cNvPr>
          <p:cNvSpPr/>
          <p:nvPr/>
        </p:nvSpPr>
        <p:spPr>
          <a:xfrm>
            <a:off x="4473167" y="1928596"/>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1</a:t>
            </a:r>
            <a:endParaRPr kumimoji="0" lang="en-US" sz="1600" b="1" i="0" u="none" strike="noStrike" kern="1200" cap="none" spc="0" normalizeH="0" baseline="0" noProof="0" dirty="0">
              <a:ln>
                <a:noFill/>
              </a:ln>
              <a:solidFill>
                <a:srgbClr val="FFFFFF"/>
              </a:solidFill>
              <a:effectLst/>
              <a:uLnTx/>
              <a:uFillTx/>
              <a:latin typeface="+mj-lt"/>
              <a:ea typeface="+mn-ea"/>
              <a:cs typeface="+mn-cs"/>
            </a:endParaRPr>
          </a:p>
        </p:txBody>
      </p:sp>
      <p:sp>
        <p:nvSpPr>
          <p:cNvPr id="12" name="TextBox 11">
            <a:extLst>
              <a:ext uri="{FF2B5EF4-FFF2-40B4-BE49-F238E27FC236}">
                <a16:creationId xmlns:a16="http://schemas.microsoft.com/office/drawing/2014/main" id="{B91F42D5-F193-AD72-7F17-EDE3CC557440}"/>
              </a:ext>
            </a:extLst>
          </p:cNvPr>
          <p:cNvSpPr txBox="1"/>
          <p:nvPr/>
        </p:nvSpPr>
        <p:spPr bwMode="gray">
          <a:xfrm>
            <a:off x="4847125" y="1892068"/>
            <a:ext cx="6773375" cy="1778539"/>
          </a:xfrm>
          <a:prstGeom prst="rect">
            <a:avLst/>
          </a:prstGeom>
          <a:noFill/>
        </p:spPr>
        <p:txBody>
          <a:bodyPr wrap="square" rtlCol="0" anchor="t">
            <a:noAutofit/>
          </a:bodyPr>
          <a:lstStyle/>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Ag radio is a trusted resource for commodity prices and weather.</a:t>
            </a:r>
          </a:p>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Among listeners, tuning into ag radio in the morning is a key part of their daily routine.</a:t>
            </a:r>
          </a:p>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Broadcast ag radio’s widespread physical presence on farming operations gives it a competitive advantage in terms of reach.</a:t>
            </a:r>
          </a:p>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Digital online media consumption of ag-content through YouTube, podcasts,  and streaming radio is more prevalent among younger farmers. </a:t>
            </a:r>
          </a:p>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Ag radio drives engagement with websites mentioned on the air. This </a:t>
            </a:r>
            <a:b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b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is especially the case for listeners who are more digitally engaged and younger.</a:t>
            </a:r>
          </a:p>
        </p:txBody>
      </p:sp>
      <p:sp>
        <p:nvSpPr>
          <p:cNvPr id="15" name="Oval 14">
            <a:extLst>
              <a:ext uri="{FF2B5EF4-FFF2-40B4-BE49-F238E27FC236}">
                <a16:creationId xmlns:a16="http://schemas.microsoft.com/office/drawing/2014/main" id="{13B09631-69BD-7A53-48A8-687F9DAF72E7}"/>
              </a:ext>
            </a:extLst>
          </p:cNvPr>
          <p:cNvSpPr/>
          <p:nvPr/>
        </p:nvSpPr>
        <p:spPr>
          <a:xfrm>
            <a:off x="4473167" y="2455698"/>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2</a:t>
            </a:r>
          </a:p>
        </p:txBody>
      </p:sp>
      <p:sp>
        <p:nvSpPr>
          <p:cNvPr id="16" name="Oval 15">
            <a:extLst>
              <a:ext uri="{FF2B5EF4-FFF2-40B4-BE49-F238E27FC236}">
                <a16:creationId xmlns:a16="http://schemas.microsoft.com/office/drawing/2014/main" id="{758200BF-C475-AD59-06C3-E7BB9CA94773}"/>
              </a:ext>
            </a:extLst>
          </p:cNvPr>
          <p:cNvSpPr/>
          <p:nvPr/>
        </p:nvSpPr>
        <p:spPr>
          <a:xfrm>
            <a:off x="4491632" y="3186606"/>
            <a:ext cx="328831"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3</a:t>
            </a:r>
          </a:p>
        </p:txBody>
      </p:sp>
      <p:sp>
        <p:nvSpPr>
          <p:cNvPr id="18" name="Oval 17">
            <a:extLst>
              <a:ext uri="{FF2B5EF4-FFF2-40B4-BE49-F238E27FC236}">
                <a16:creationId xmlns:a16="http://schemas.microsoft.com/office/drawing/2014/main" id="{66FA603B-9B2A-1535-F3D6-9BD2365C6D9A}"/>
              </a:ext>
            </a:extLst>
          </p:cNvPr>
          <p:cNvSpPr/>
          <p:nvPr/>
        </p:nvSpPr>
        <p:spPr>
          <a:xfrm>
            <a:off x="4473167" y="3917514"/>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4</a:t>
            </a:r>
          </a:p>
        </p:txBody>
      </p:sp>
      <p:sp>
        <p:nvSpPr>
          <p:cNvPr id="3" name="Oval 2">
            <a:extLst>
              <a:ext uri="{FF2B5EF4-FFF2-40B4-BE49-F238E27FC236}">
                <a16:creationId xmlns:a16="http://schemas.microsoft.com/office/drawing/2014/main" id="{84B2AAFC-6750-B71F-33B4-B3E24892FCB5}"/>
              </a:ext>
            </a:extLst>
          </p:cNvPr>
          <p:cNvSpPr/>
          <p:nvPr/>
        </p:nvSpPr>
        <p:spPr>
          <a:xfrm>
            <a:off x="4473167" y="5013570"/>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5</a:t>
            </a:r>
          </a:p>
        </p:txBody>
      </p:sp>
    </p:spTree>
    <p:extLst>
      <p:ext uri="{BB962C8B-B14F-4D97-AF65-F5344CB8AC3E}">
        <p14:creationId xmlns:p14="http://schemas.microsoft.com/office/powerpoint/2010/main" val="82922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up of a plant growing in the dirt&#10;&#10;Description automatically generated">
            <a:extLst>
              <a:ext uri="{FF2B5EF4-FFF2-40B4-BE49-F238E27FC236}">
                <a16:creationId xmlns:a16="http://schemas.microsoft.com/office/drawing/2014/main" id="{85815460-F232-4EEB-F6E7-3AB0307BFB0C}"/>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5361" y="-424"/>
            <a:ext cx="3813354" cy="6858000"/>
          </a:xfrm>
        </p:spPr>
      </p:pic>
      <p:sp>
        <p:nvSpPr>
          <p:cNvPr id="4" name="Rectangle 3">
            <a:extLst>
              <a:ext uri="{FF2B5EF4-FFF2-40B4-BE49-F238E27FC236}">
                <a16:creationId xmlns:a16="http://schemas.microsoft.com/office/drawing/2014/main" id="{32AC5815-A3CC-24F0-8257-3BE3339BB34C}"/>
              </a:ext>
            </a:extLst>
          </p:cNvPr>
          <p:cNvSpPr/>
          <p:nvPr/>
        </p:nvSpPr>
        <p:spPr>
          <a:xfrm>
            <a:off x="0" y="0"/>
            <a:ext cx="4036667" cy="6858000"/>
          </a:xfrm>
          <a:prstGeom prst="rect">
            <a:avLst/>
          </a:prstGeom>
          <a:solidFill>
            <a:schemeClr val="accent3">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a:t>
            </a:r>
          </a:p>
        </p:txBody>
      </p:sp>
      <p:sp>
        <p:nvSpPr>
          <p:cNvPr id="2" name="Title 7">
            <a:extLst>
              <a:ext uri="{FF2B5EF4-FFF2-40B4-BE49-F238E27FC236}">
                <a16:creationId xmlns:a16="http://schemas.microsoft.com/office/drawing/2014/main" id="{1EE5DB02-2B25-883F-D3F7-1B1E7F8AA0DC}"/>
              </a:ext>
            </a:extLst>
          </p:cNvPr>
          <p:cNvSpPr txBox="1">
            <a:spLocks/>
          </p:cNvSpPr>
          <p:nvPr/>
        </p:nvSpPr>
        <p:spPr>
          <a:xfrm>
            <a:off x="3807993" y="344222"/>
            <a:ext cx="5366110" cy="1203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lang="en-US" sz="4400" b="1" kern="1200" baseline="0">
                <a:solidFill>
                  <a:schemeClr val="bg1"/>
                </a:solidFill>
                <a:latin typeface="Arial Narrow" panose="020B0606020202030204" pitchFamily="34" charset="0"/>
                <a:ea typeface="+mj-ea"/>
                <a:cs typeface="+mj-cs"/>
              </a:defRPr>
            </a:lvl1pPr>
          </a:lstStyle>
          <a:p>
            <a:r>
              <a:rPr lang="en-US" sz="4000">
                <a:solidFill>
                  <a:schemeClr val="bg1">
                    <a:lumMod val="95000"/>
                  </a:schemeClr>
                </a:solidFill>
              </a:rPr>
              <a:t>RECOMMENDATIONS</a:t>
            </a:r>
          </a:p>
        </p:txBody>
      </p:sp>
      <p:cxnSp>
        <p:nvCxnSpPr>
          <p:cNvPr id="3" name="Straight Connector 2">
            <a:extLst>
              <a:ext uri="{FF2B5EF4-FFF2-40B4-BE49-F238E27FC236}">
                <a16:creationId xmlns:a16="http://schemas.microsoft.com/office/drawing/2014/main" id="{6660BF96-1E32-3F9E-91DA-6F57D27CA252}"/>
              </a:ext>
            </a:extLst>
          </p:cNvPr>
          <p:cNvCxnSpPr/>
          <p:nvPr/>
        </p:nvCxnSpPr>
        <p:spPr>
          <a:xfrm>
            <a:off x="3937000" y="1373613"/>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EB31CD-C70F-34E5-3D1E-D73278F9EF8E}"/>
              </a:ext>
            </a:extLst>
          </p:cNvPr>
          <p:cNvCxnSpPr>
            <a:cxnSpLocks/>
            <a:stCxn id="11" idx="4"/>
            <a:endCxn id="15" idx="4"/>
          </p:cNvCxnSpPr>
          <p:nvPr/>
        </p:nvCxnSpPr>
        <p:spPr>
          <a:xfrm>
            <a:off x="4674512" y="2715028"/>
            <a:ext cx="0" cy="1269510"/>
          </a:xfrm>
          <a:prstGeom prst="line">
            <a:avLst/>
          </a:prstGeom>
          <a:ln w="19050">
            <a:solidFill>
              <a:srgbClr val="B9C2C4">
                <a:alpha val="20000"/>
              </a:srgb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A6F183B-7341-976E-2F00-D0E72C4D5A3D}"/>
              </a:ext>
            </a:extLst>
          </p:cNvPr>
          <p:cNvSpPr/>
          <p:nvPr/>
        </p:nvSpPr>
        <p:spPr>
          <a:xfrm>
            <a:off x="4491632" y="2349268"/>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1</a:t>
            </a:r>
            <a:endParaRPr kumimoji="0" lang="en-US" sz="1600" b="1" i="0" u="none" strike="noStrike" kern="1200" cap="none" spc="0" normalizeH="0" baseline="0" noProof="0" dirty="0">
              <a:ln>
                <a:noFill/>
              </a:ln>
              <a:solidFill>
                <a:srgbClr val="FFFFFF"/>
              </a:solidFill>
              <a:effectLst/>
              <a:uLnTx/>
              <a:uFillTx/>
              <a:latin typeface="+mj-lt"/>
              <a:ea typeface="+mn-ea"/>
              <a:cs typeface="+mn-cs"/>
            </a:endParaRPr>
          </a:p>
        </p:txBody>
      </p:sp>
      <p:sp>
        <p:nvSpPr>
          <p:cNvPr id="13" name="TextBox 12">
            <a:extLst>
              <a:ext uri="{FF2B5EF4-FFF2-40B4-BE49-F238E27FC236}">
                <a16:creationId xmlns:a16="http://schemas.microsoft.com/office/drawing/2014/main" id="{1D7C8998-5CAF-580A-F3FB-5731886605E4}"/>
              </a:ext>
            </a:extLst>
          </p:cNvPr>
          <p:cNvSpPr txBox="1"/>
          <p:nvPr/>
        </p:nvSpPr>
        <p:spPr bwMode="gray">
          <a:xfrm>
            <a:off x="4847125" y="2349268"/>
            <a:ext cx="6453335" cy="3799862"/>
          </a:xfrm>
          <a:prstGeom prst="rect">
            <a:avLst/>
          </a:prstGeom>
          <a:noFill/>
        </p:spPr>
        <p:txBody>
          <a:bodyPr wrap="square" rtlCol="0" anchor="t">
            <a:noAutofit/>
          </a:bodyPr>
          <a:lstStyle/>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Continue to focus on key content </a:t>
            </a:r>
            <a:r>
              <a:rPr kumimoji="0" lang="en-US" sz="2000" b="0" i="0" u="none" strike="noStrike" kern="1200" cap="none" spc="0" normalizeH="0" baseline="0" noProof="0">
                <a:ln>
                  <a:noFill/>
                </a:ln>
                <a:solidFill>
                  <a:schemeClr val="bg1">
                    <a:lumMod val="95000"/>
                  </a:schemeClr>
                </a:solidFill>
                <a:effectLst/>
                <a:uLnTx/>
                <a:uFillTx/>
                <a:latin typeface="Arial Narrow" panose="020B0606020202030204" pitchFamily="34" charset="0"/>
                <a:ea typeface="+mn-ea"/>
                <a:cs typeface="+mn-cs"/>
              </a:rPr>
              <a:t>of News</a:t>
            </a: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 markets, and weather</a:t>
            </a:r>
          </a:p>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Focus ad sales message on broadcast radio’s unique physical reach and the routine nature of its listenership.</a:t>
            </a:r>
          </a:p>
          <a:p>
            <a:pPr marL="0" marR="0" lvl="0" indent="0" algn="l" defTabSz="457200"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rPr>
              <a:t>Be mindful that younger listeners are more digitally engaged than their older counterparts. </a:t>
            </a:r>
          </a:p>
          <a:p>
            <a:pPr marL="0" marR="0" lvl="0" indent="0" algn="l" defTabSz="457200" rtl="0" eaLnBrk="1" fontAlgn="auto" latinLnBrk="0" hangingPunct="1">
              <a:lnSpc>
                <a:spcPct val="100000"/>
              </a:lnSpc>
              <a:spcBef>
                <a:spcPct val="0"/>
              </a:spcBef>
              <a:spcAft>
                <a:spcPts val="1200"/>
              </a:spcAft>
              <a:buClrTx/>
              <a:buSzTx/>
              <a:buFontTx/>
              <a:buNone/>
              <a:tabLst/>
              <a:defRPr/>
            </a:pPr>
            <a:endParaRPr lang="en-US" sz="2000" dirty="0">
              <a:solidFill>
                <a:schemeClr val="bg1">
                  <a:lumMod val="95000"/>
                </a:schemeClr>
              </a:solidFill>
              <a:latin typeface="Arial Narrow" panose="020B0606020202030204" pitchFamily="34" charset="0"/>
            </a:endParaRPr>
          </a:p>
          <a:p>
            <a:pPr marL="0" marR="0" lvl="0" indent="0" algn="l" defTabSz="457200" rtl="0" eaLnBrk="1" fontAlgn="auto" latinLnBrk="0" hangingPunct="1">
              <a:lnSpc>
                <a:spcPct val="100000"/>
              </a:lnSpc>
              <a:spcBef>
                <a:spcPct val="0"/>
              </a:spcBef>
              <a:spcAft>
                <a:spcPts val="1200"/>
              </a:spcAft>
              <a:buClrTx/>
              <a:buSzTx/>
              <a:buFontTx/>
              <a:buNone/>
              <a:tabLst/>
              <a:defRPr/>
            </a:pPr>
            <a:endParaRPr kumimoji="0" lang="en-US" sz="2000" b="0" i="0" u="none" strike="noStrike" kern="1200" cap="none" spc="0" normalizeH="0" baseline="0" noProof="0" dirty="0">
              <a:ln>
                <a:noFill/>
              </a:ln>
              <a:solidFill>
                <a:schemeClr val="bg1">
                  <a:lumMod val="95000"/>
                </a:schemeClr>
              </a:solidFill>
              <a:effectLst/>
              <a:uLnTx/>
              <a:uFillTx/>
              <a:latin typeface="Arial Narrow" panose="020B0606020202030204" pitchFamily="34" charset="0"/>
              <a:ea typeface="+mn-ea"/>
              <a:cs typeface="+mn-cs"/>
            </a:endParaRPr>
          </a:p>
        </p:txBody>
      </p:sp>
      <p:sp>
        <p:nvSpPr>
          <p:cNvPr id="14" name="Oval 13">
            <a:extLst>
              <a:ext uri="{FF2B5EF4-FFF2-40B4-BE49-F238E27FC236}">
                <a16:creationId xmlns:a16="http://schemas.microsoft.com/office/drawing/2014/main" id="{4B1162CA-F8C8-740A-1731-91CD0929F0A7}"/>
              </a:ext>
            </a:extLst>
          </p:cNvPr>
          <p:cNvSpPr/>
          <p:nvPr/>
        </p:nvSpPr>
        <p:spPr>
          <a:xfrm>
            <a:off x="4491632" y="2873462"/>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FFFFFF"/>
                </a:solidFill>
                <a:effectLst/>
                <a:uLnTx/>
                <a:uFillTx/>
                <a:latin typeface="+mj-lt"/>
                <a:ea typeface="+mn-ea"/>
                <a:cs typeface="+mn-cs"/>
              </a:rPr>
              <a:t>2</a:t>
            </a:r>
          </a:p>
        </p:txBody>
      </p:sp>
      <p:sp>
        <p:nvSpPr>
          <p:cNvPr id="15" name="Oval 14">
            <a:extLst>
              <a:ext uri="{FF2B5EF4-FFF2-40B4-BE49-F238E27FC236}">
                <a16:creationId xmlns:a16="http://schemas.microsoft.com/office/drawing/2014/main" id="{8D1C5943-B405-54BC-84EF-EE77C97A3B6F}"/>
              </a:ext>
            </a:extLst>
          </p:cNvPr>
          <p:cNvSpPr/>
          <p:nvPr/>
        </p:nvSpPr>
        <p:spPr>
          <a:xfrm>
            <a:off x="4491632" y="3618778"/>
            <a:ext cx="365760" cy="365760"/>
          </a:xfrm>
          <a:prstGeom prst="ellipse">
            <a:avLst/>
          </a:prstGeom>
          <a:solidFill>
            <a:srgbClr val="EC1C24"/>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36576" rIns="0"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868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FFFFFF"/>
                </a:solidFill>
                <a:effectLst/>
                <a:uLnTx/>
                <a:uFillTx/>
                <a:latin typeface="+mj-lt"/>
                <a:ea typeface="+mn-ea"/>
                <a:cs typeface="+mn-cs"/>
              </a:rPr>
              <a:t>3</a:t>
            </a:r>
          </a:p>
        </p:txBody>
      </p:sp>
    </p:spTree>
    <p:extLst>
      <p:ext uri="{BB962C8B-B14F-4D97-AF65-F5344CB8AC3E}">
        <p14:creationId xmlns:p14="http://schemas.microsoft.com/office/powerpoint/2010/main" val="1304618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02464401-A615-E65A-996C-F2F7A5F60FED}"/>
              </a:ext>
            </a:extLst>
          </p:cNvPr>
          <p:cNvSpPr/>
          <p:nvPr/>
        </p:nvSpPr>
        <p:spPr>
          <a:xfrm>
            <a:off x="0" y="0"/>
            <a:ext cx="12192000"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sp>
        <p:nvSpPr>
          <p:cNvPr id="22" name="Rectangle 21">
            <a:extLst>
              <a:ext uri="{FF2B5EF4-FFF2-40B4-BE49-F238E27FC236}">
                <a16:creationId xmlns:a16="http://schemas.microsoft.com/office/drawing/2014/main" id="{AB349EC3-44F0-42D0-5660-B4037987B57E}"/>
              </a:ext>
            </a:extLst>
          </p:cNvPr>
          <p:cNvSpPr/>
          <p:nvPr/>
        </p:nvSpPr>
        <p:spPr>
          <a:xfrm>
            <a:off x="7131368" y="5824536"/>
            <a:ext cx="1487170" cy="310039"/>
          </a:xfrm>
          <a:prstGeom prst="rect">
            <a:avLst/>
          </a:prstGeom>
          <a:solidFill>
            <a:srgbClr val="1A3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Freeform: Shape 19">
            <a:extLst>
              <a:ext uri="{FF2B5EF4-FFF2-40B4-BE49-F238E27FC236}">
                <a16:creationId xmlns:a16="http://schemas.microsoft.com/office/drawing/2014/main" id="{8A59F067-6BB5-4656-E95C-780FBD13AE22}"/>
              </a:ext>
            </a:extLst>
          </p:cNvPr>
          <p:cNvSpPr/>
          <p:nvPr/>
        </p:nvSpPr>
        <p:spPr>
          <a:xfrm rot="10800000">
            <a:off x="-1" y="-1"/>
            <a:ext cx="9334501" cy="6456045"/>
          </a:xfrm>
          <a:custGeom>
            <a:avLst/>
            <a:gdLst>
              <a:gd name="connsiteX0" fmla="*/ 9550402 w 9550402"/>
              <a:gd name="connsiteY0" fmla="*/ 6565900 h 6565900"/>
              <a:gd name="connsiteX1" fmla="*/ 0 w 9550402"/>
              <a:gd name="connsiteY1" fmla="*/ 6565900 h 6565900"/>
              <a:gd name="connsiteX2" fmla="*/ 6267451 w 9550402"/>
              <a:gd name="connsiteY2" fmla="*/ 0 h 6565900"/>
              <a:gd name="connsiteX3" fmla="*/ 9550402 w 9550402"/>
              <a:gd name="connsiteY3" fmla="*/ 3439282 h 6565900"/>
              <a:gd name="connsiteX0" fmla="*/ 9550402 w 9550402"/>
              <a:gd name="connsiteY0" fmla="*/ 6565900 h 6565900"/>
              <a:gd name="connsiteX1" fmla="*/ 730589 w 9550402"/>
              <a:gd name="connsiteY1" fmla="*/ 6565899 h 6565900"/>
              <a:gd name="connsiteX2" fmla="*/ 0 w 9550402"/>
              <a:gd name="connsiteY2" fmla="*/ 6565900 h 6565900"/>
              <a:gd name="connsiteX3" fmla="*/ 6267451 w 9550402"/>
              <a:gd name="connsiteY3" fmla="*/ 0 h 6565900"/>
              <a:gd name="connsiteX4" fmla="*/ 9550402 w 9550402"/>
              <a:gd name="connsiteY4" fmla="*/ 3439282 h 6565900"/>
              <a:gd name="connsiteX5" fmla="*/ 9550402 w 9550402"/>
              <a:gd name="connsiteY5" fmla="*/ 6565900 h 6565900"/>
              <a:gd name="connsiteX0" fmla="*/ 9716071 w 9716071"/>
              <a:gd name="connsiteY0" fmla="*/ 6565900 h 6732778"/>
              <a:gd name="connsiteX1" fmla="*/ 0 w 9716071"/>
              <a:gd name="connsiteY1" fmla="*/ 6732778 h 6732778"/>
              <a:gd name="connsiteX2" fmla="*/ 165669 w 9716071"/>
              <a:gd name="connsiteY2" fmla="*/ 6565900 h 6732778"/>
              <a:gd name="connsiteX3" fmla="*/ 6433120 w 9716071"/>
              <a:gd name="connsiteY3" fmla="*/ 0 h 6732778"/>
              <a:gd name="connsiteX4" fmla="*/ 9716071 w 9716071"/>
              <a:gd name="connsiteY4" fmla="*/ 3439282 h 6732778"/>
              <a:gd name="connsiteX5" fmla="*/ 9716071 w 9716071"/>
              <a:gd name="connsiteY5" fmla="*/ 6565900 h 6732778"/>
              <a:gd name="connsiteX0" fmla="*/ 9716071 w 9716071"/>
              <a:gd name="connsiteY0" fmla="*/ 6724832 h 6732778"/>
              <a:gd name="connsiteX1" fmla="*/ 0 w 9716071"/>
              <a:gd name="connsiteY1" fmla="*/ 6732778 h 6732778"/>
              <a:gd name="connsiteX2" fmla="*/ 165669 w 9716071"/>
              <a:gd name="connsiteY2" fmla="*/ 6565900 h 6732778"/>
              <a:gd name="connsiteX3" fmla="*/ 6433120 w 9716071"/>
              <a:gd name="connsiteY3" fmla="*/ 0 h 6732778"/>
              <a:gd name="connsiteX4" fmla="*/ 9716071 w 9716071"/>
              <a:gd name="connsiteY4" fmla="*/ 3439282 h 6732778"/>
              <a:gd name="connsiteX5" fmla="*/ 9716071 w 9716071"/>
              <a:gd name="connsiteY5" fmla="*/ 6724832 h 67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071" h="6732778">
                <a:moveTo>
                  <a:pt x="9716071" y="6724832"/>
                </a:moveTo>
                <a:lnTo>
                  <a:pt x="0" y="6732778"/>
                </a:lnTo>
                <a:lnTo>
                  <a:pt x="165669" y="6565900"/>
                </a:lnTo>
                <a:lnTo>
                  <a:pt x="6433120" y="0"/>
                </a:lnTo>
                <a:lnTo>
                  <a:pt x="9716071" y="3439282"/>
                </a:lnTo>
                <a:lnTo>
                  <a:pt x="9716071" y="6724832"/>
                </a:lnTo>
                <a:close/>
              </a:path>
            </a:pathLst>
          </a:custGeom>
          <a:solidFill>
            <a:srgbClr val="1B41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 name="Slide Number Placeholder 1">
            <a:extLst>
              <a:ext uri="{FF2B5EF4-FFF2-40B4-BE49-F238E27FC236}">
                <a16:creationId xmlns:a16="http://schemas.microsoft.com/office/drawing/2014/main" id="{D4ED0525-CD1E-A52A-E3B8-62BCBE4357C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pic>
        <p:nvPicPr>
          <p:cNvPr id="13" name="Picture 12">
            <a:extLst>
              <a:ext uri="{FF2B5EF4-FFF2-40B4-BE49-F238E27FC236}">
                <a16:creationId xmlns:a16="http://schemas.microsoft.com/office/drawing/2014/main" id="{3C1343FC-88DB-FE06-48CE-F12DF54A561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TextBox 4">
            <a:extLst>
              <a:ext uri="{FF2B5EF4-FFF2-40B4-BE49-F238E27FC236}">
                <a16:creationId xmlns:a16="http://schemas.microsoft.com/office/drawing/2014/main" id="{9870E555-5DB0-A574-3709-222FAFBB6511}"/>
              </a:ext>
            </a:extLst>
          </p:cNvPr>
          <p:cNvSpPr txBox="1"/>
          <p:nvPr/>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24" name="TextBox 23">
            <a:extLst>
              <a:ext uri="{FF2B5EF4-FFF2-40B4-BE49-F238E27FC236}">
                <a16:creationId xmlns:a16="http://schemas.microsoft.com/office/drawing/2014/main" id="{3CBBE7A0-6B31-63E0-76B3-4047BB46603C}"/>
              </a:ext>
            </a:extLst>
          </p:cNvPr>
          <p:cNvSpPr txBox="1"/>
          <p:nvPr/>
        </p:nvSpPr>
        <p:spPr>
          <a:xfrm>
            <a:off x="7025640" y="2636064"/>
            <a:ext cx="4571999" cy="3539430"/>
          </a:xfrm>
          <a:prstGeom prst="rect">
            <a:avLst/>
          </a:prstGeom>
          <a:noFill/>
          <a:ln>
            <a:noFill/>
          </a:ln>
        </p:spPr>
        <p:txBody>
          <a:bodyPr wrap="square" rtlCol="0">
            <a:spAutoFit/>
          </a:bodyPr>
          <a:lstStyle/>
          <a:p>
            <a:pPr>
              <a:spcAft>
                <a:spcPts val="1200"/>
              </a:spcAft>
            </a:pPr>
            <a:r>
              <a:rPr lang="en-US" i="1">
                <a:solidFill>
                  <a:schemeClr val="bg1">
                    <a:lumMod val="95000"/>
                  </a:schemeClr>
                </a:solidFill>
              </a:rPr>
              <a:t>Sometimes guys like me are working alone in the shop or you're in the tractor wondering if you're the only one having the problems or facing the challenges you're facing. Then you tune in to ag media (radio) and you hear other people like you talking about having the same problems and it gives me comfort knowing I'm not alone. And they have advice and information that helps me. Maybe I'm thinking about biologicals and whether I should try them, I can go look up recent podcasts or broadcasts or articles and that gives me a start.</a:t>
            </a:r>
          </a:p>
          <a:p>
            <a:pPr>
              <a:spcAft>
                <a:spcPts val="1200"/>
              </a:spcAft>
            </a:pPr>
            <a:r>
              <a:rPr lang="en-US" sz="1600">
                <a:solidFill>
                  <a:schemeClr val="bg1">
                    <a:lumMod val="95000"/>
                    <a:alpha val="42000"/>
                  </a:schemeClr>
                </a:solidFill>
              </a:rPr>
              <a:t>  Farmer from Ohio</a:t>
            </a:r>
          </a:p>
        </p:txBody>
      </p:sp>
      <p:grpSp>
        <p:nvGrpSpPr>
          <p:cNvPr id="18" name="Group 17">
            <a:extLst>
              <a:ext uri="{FF2B5EF4-FFF2-40B4-BE49-F238E27FC236}">
                <a16:creationId xmlns:a16="http://schemas.microsoft.com/office/drawing/2014/main" id="{A69BEB52-5429-5782-77E5-86B87A22355E}"/>
              </a:ext>
            </a:extLst>
          </p:cNvPr>
          <p:cNvGrpSpPr/>
          <p:nvPr/>
        </p:nvGrpSpPr>
        <p:grpSpPr>
          <a:xfrm>
            <a:off x="-785" y="-22860"/>
            <a:ext cx="9157858" cy="6318886"/>
            <a:chOff x="-2" y="-23841"/>
            <a:chExt cx="9550403" cy="6589741"/>
          </a:xfrm>
        </p:grpSpPr>
        <p:pic>
          <p:nvPicPr>
            <p:cNvPr id="12" name="Picture 11" descr="A person in a field&#10;&#10;Description automatically generated">
              <a:extLst>
                <a:ext uri="{FF2B5EF4-FFF2-40B4-BE49-F238E27FC236}">
                  <a16:creationId xmlns:a16="http://schemas.microsoft.com/office/drawing/2014/main" id="{40751CBC-CDFA-7726-0116-A0C36C484B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9550402" cy="6565900"/>
            </a:xfrm>
            <a:custGeom>
              <a:avLst/>
              <a:gdLst>
                <a:gd name="connsiteX0" fmla="*/ 0 w 9550402"/>
                <a:gd name="connsiteY0" fmla="*/ 0 h 6565900"/>
                <a:gd name="connsiteX1" fmla="*/ 9550402 w 9550402"/>
                <a:gd name="connsiteY1" fmla="*/ 0 h 6565900"/>
                <a:gd name="connsiteX2" fmla="*/ 3282951 w 9550402"/>
                <a:gd name="connsiteY2" fmla="*/ 6565900 h 6565900"/>
                <a:gd name="connsiteX3" fmla="*/ 0 w 9550402"/>
                <a:gd name="connsiteY3" fmla="*/ 3126618 h 6565900"/>
              </a:gdLst>
              <a:ahLst/>
              <a:cxnLst>
                <a:cxn ang="0">
                  <a:pos x="connsiteX0" y="connsiteY0"/>
                </a:cxn>
                <a:cxn ang="0">
                  <a:pos x="connsiteX1" y="connsiteY1"/>
                </a:cxn>
                <a:cxn ang="0">
                  <a:pos x="connsiteX2" y="connsiteY2"/>
                </a:cxn>
                <a:cxn ang="0">
                  <a:pos x="connsiteX3" y="connsiteY3"/>
                </a:cxn>
              </a:cxnLst>
              <a:rect l="l" t="t" r="r" b="b"/>
              <a:pathLst>
                <a:path w="9550402" h="6565900">
                  <a:moveTo>
                    <a:pt x="0" y="0"/>
                  </a:moveTo>
                  <a:lnTo>
                    <a:pt x="9550402" y="0"/>
                  </a:lnTo>
                  <a:lnTo>
                    <a:pt x="3282951" y="6565900"/>
                  </a:lnTo>
                  <a:lnTo>
                    <a:pt x="0" y="3126618"/>
                  </a:lnTo>
                  <a:close/>
                </a:path>
              </a:pathLst>
            </a:custGeom>
          </p:spPr>
        </p:pic>
        <p:sp>
          <p:nvSpPr>
            <p:cNvPr id="11" name="Freeform: Shape 10">
              <a:extLst>
                <a:ext uri="{FF2B5EF4-FFF2-40B4-BE49-F238E27FC236}">
                  <a16:creationId xmlns:a16="http://schemas.microsoft.com/office/drawing/2014/main" id="{DEE9CD3F-E917-C81F-239A-34EA912E0467}"/>
                </a:ext>
              </a:extLst>
            </p:cNvPr>
            <p:cNvSpPr/>
            <p:nvPr/>
          </p:nvSpPr>
          <p:spPr>
            <a:xfrm rot="10800000">
              <a:off x="-2" y="-1"/>
              <a:ext cx="9550402" cy="6565900"/>
            </a:xfrm>
            <a:custGeom>
              <a:avLst/>
              <a:gdLst>
                <a:gd name="connsiteX0" fmla="*/ 9550402 w 9550402"/>
                <a:gd name="connsiteY0" fmla="*/ 6565900 h 6565900"/>
                <a:gd name="connsiteX1" fmla="*/ 0 w 9550402"/>
                <a:gd name="connsiteY1" fmla="*/ 6565900 h 6565900"/>
                <a:gd name="connsiteX2" fmla="*/ 6267451 w 9550402"/>
                <a:gd name="connsiteY2" fmla="*/ 0 h 6565900"/>
                <a:gd name="connsiteX3" fmla="*/ 9550402 w 9550402"/>
                <a:gd name="connsiteY3" fmla="*/ 3439282 h 6565900"/>
              </a:gdLst>
              <a:ahLst/>
              <a:cxnLst>
                <a:cxn ang="0">
                  <a:pos x="connsiteX0" y="connsiteY0"/>
                </a:cxn>
                <a:cxn ang="0">
                  <a:pos x="connsiteX1" y="connsiteY1"/>
                </a:cxn>
                <a:cxn ang="0">
                  <a:pos x="connsiteX2" y="connsiteY2"/>
                </a:cxn>
                <a:cxn ang="0">
                  <a:pos x="connsiteX3" y="connsiteY3"/>
                </a:cxn>
              </a:cxnLst>
              <a:rect l="l" t="t" r="r" b="b"/>
              <a:pathLst>
                <a:path w="9550402" h="6565900">
                  <a:moveTo>
                    <a:pt x="9550402" y="6565900"/>
                  </a:moveTo>
                  <a:lnTo>
                    <a:pt x="0" y="6565900"/>
                  </a:lnTo>
                  <a:lnTo>
                    <a:pt x="6267451" y="0"/>
                  </a:lnTo>
                  <a:lnTo>
                    <a:pt x="9550402" y="3439282"/>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Narrow" panose="020B0606020202030204" pitchFamily="34" charset="0"/>
              </a:endParaRPr>
            </a:p>
          </p:txBody>
        </p:sp>
        <p:sp>
          <p:nvSpPr>
            <p:cNvPr id="21" name="Freeform: Shape 20">
              <a:extLst>
                <a:ext uri="{FF2B5EF4-FFF2-40B4-BE49-F238E27FC236}">
                  <a16:creationId xmlns:a16="http://schemas.microsoft.com/office/drawing/2014/main" id="{65A6062C-DF21-B15A-38EF-842512F59E82}"/>
                </a:ext>
              </a:extLst>
            </p:cNvPr>
            <p:cNvSpPr/>
            <p:nvPr/>
          </p:nvSpPr>
          <p:spPr>
            <a:xfrm rot="10800000">
              <a:off x="-2" y="-23841"/>
              <a:ext cx="9369889" cy="6391076"/>
            </a:xfrm>
            <a:custGeom>
              <a:avLst/>
              <a:gdLst>
                <a:gd name="connsiteX0" fmla="*/ 9550402 w 9550402"/>
                <a:gd name="connsiteY0" fmla="*/ 6565900 h 6565900"/>
                <a:gd name="connsiteX1" fmla="*/ 0 w 9550402"/>
                <a:gd name="connsiteY1" fmla="*/ 6565900 h 6565900"/>
                <a:gd name="connsiteX2" fmla="*/ 6267451 w 9550402"/>
                <a:gd name="connsiteY2" fmla="*/ 0 h 6565900"/>
                <a:gd name="connsiteX3" fmla="*/ 9550402 w 9550402"/>
                <a:gd name="connsiteY3" fmla="*/ 3439282 h 6565900"/>
                <a:gd name="connsiteX0" fmla="*/ 9550402 w 9550402"/>
                <a:gd name="connsiteY0" fmla="*/ 6565900 h 6565900"/>
                <a:gd name="connsiteX1" fmla="*/ 0 w 9550402"/>
                <a:gd name="connsiteY1" fmla="*/ 6565900 h 6565900"/>
                <a:gd name="connsiteX2" fmla="*/ 180511 w 9550402"/>
                <a:gd name="connsiteY2" fmla="*/ 6391074 h 6565900"/>
                <a:gd name="connsiteX3" fmla="*/ 6267451 w 9550402"/>
                <a:gd name="connsiteY3" fmla="*/ 0 h 6565900"/>
                <a:gd name="connsiteX4" fmla="*/ 9550402 w 9550402"/>
                <a:gd name="connsiteY4" fmla="*/ 3439282 h 6565900"/>
                <a:gd name="connsiteX5" fmla="*/ 9550402 w 9550402"/>
                <a:gd name="connsiteY5" fmla="*/ 6565900 h 6565900"/>
                <a:gd name="connsiteX0" fmla="*/ 9550402 w 9645762"/>
                <a:gd name="connsiteY0" fmla="*/ 6565900 h 6661260"/>
                <a:gd name="connsiteX1" fmla="*/ 0 w 9645762"/>
                <a:gd name="connsiteY1" fmla="*/ 6565900 h 6661260"/>
                <a:gd name="connsiteX2" fmla="*/ 180511 w 9645762"/>
                <a:gd name="connsiteY2" fmla="*/ 6391074 h 6661260"/>
                <a:gd name="connsiteX3" fmla="*/ 6267451 w 9645762"/>
                <a:gd name="connsiteY3" fmla="*/ 0 h 6661260"/>
                <a:gd name="connsiteX4" fmla="*/ 9550402 w 9645762"/>
                <a:gd name="connsiteY4" fmla="*/ 3439282 h 6661260"/>
                <a:gd name="connsiteX5" fmla="*/ 9645762 w 9645762"/>
                <a:gd name="connsiteY5" fmla="*/ 6661260 h 6661260"/>
                <a:gd name="connsiteX0" fmla="*/ 9550402 w 9550402"/>
                <a:gd name="connsiteY0" fmla="*/ 6565900 h 6565900"/>
                <a:gd name="connsiteX1" fmla="*/ 0 w 9550402"/>
                <a:gd name="connsiteY1" fmla="*/ 6565900 h 6565900"/>
                <a:gd name="connsiteX2" fmla="*/ 180511 w 9550402"/>
                <a:gd name="connsiteY2" fmla="*/ 6391074 h 6565900"/>
                <a:gd name="connsiteX3" fmla="*/ 6267451 w 9550402"/>
                <a:gd name="connsiteY3" fmla="*/ 0 h 6565900"/>
                <a:gd name="connsiteX4" fmla="*/ 9550402 w 9550402"/>
                <a:gd name="connsiteY4" fmla="*/ 3439282 h 6565900"/>
                <a:gd name="connsiteX0" fmla="*/ 0 w 9550402"/>
                <a:gd name="connsiteY0" fmla="*/ 6565900 h 6565900"/>
                <a:gd name="connsiteX1" fmla="*/ 180511 w 9550402"/>
                <a:gd name="connsiteY1" fmla="*/ 6391074 h 6565900"/>
                <a:gd name="connsiteX2" fmla="*/ 6267451 w 9550402"/>
                <a:gd name="connsiteY2" fmla="*/ 0 h 6565900"/>
                <a:gd name="connsiteX3" fmla="*/ 9550402 w 9550402"/>
                <a:gd name="connsiteY3" fmla="*/ 3439282 h 6565900"/>
                <a:gd name="connsiteX0" fmla="*/ 0 w 9369891"/>
                <a:gd name="connsiteY0" fmla="*/ 6391074 h 6391074"/>
                <a:gd name="connsiteX1" fmla="*/ 6086940 w 9369891"/>
                <a:gd name="connsiteY1" fmla="*/ 0 h 6391074"/>
                <a:gd name="connsiteX2" fmla="*/ 9369891 w 9369891"/>
                <a:gd name="connsiteY2" fmla="*/ 3439282 h 6391074"/>
              </a:gdLst>
              <a:ahLst/>
              <a:cxnLst>
                <a:cxn ang="0">
                  <a:pos x="connsiteX0" y="connsiteY0"/>
                </a:cxn>
                <a:cxn ang="0">
                  <a:pos x="connsiteX1" y="connsiteY1"/>
                </a:cxn>
                <a:cxn ang="0">
                  <a:pos x="connsiteX2" y="connsiteY2"/>
                </a:cxn>
              </a:cxnLst>
              <a:rect l="l" t="t" r="r" b="b"/>
              <a:pathLst>
                <a:path w="9369891" h="6391074">
                  <a:moveTo>
                    <a:pt x="0" y="6391074"/>
                  </a:moveTo>
                  <a:lnTo>
                    <a:pt x="6086940" y="0"/>
                  </a:lnTo>
                  <a:lnTo>
                    <a:pt x="9369891" y="3439282"/>
                  </a:lnTo>
                </a:path>
              </a:pathLst>
            </a:custGeom>
            <a:noFill/>
            <a:ln w="15875">
              <a:solidFill>
                <a:srgbClr val="8D9CA2">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Narrow" panose="020B0606020202030204" pitchFamily="34" charset="0"/>
              </a:endParaRPr>
            </a:p>
          </p:txBody>
        </p:sp>
      </p:grpSp>
      <p:sp>
        <p:nvSpPr>
          <p:cNvPr id="16" name="Oval 15">
            <a:extLst>
              <a:ext uri="{FF2B5EF4-FFF2-40B4-BE49-F238E27FC236}">
                <a16:creationId xmlns:a16="http://schemas.microsoft.com/office/drawing/2014/main" id="{83D9442E-AB16-E50B-57CE-43D6B48B2DC1}"/>
              </a:ext>
            </a:extLst>
          </p:cNvPr>
          <p:cNvSpPr/>
          <p:nvPr/>
        </p:nvSpPr>
        <p:spPr>
          <a:xfrm>
            <a:off x="6751319" y="1640205"/>
            <a:ext cx="807720" cy="807720"/>
          </a:xfrm>
          <a:prstGeom prst="ellipse">
            <a:avLst/>
          </a:prstGeom>
          <a:solidFill>
            <a:srgbClr val="6AAAC4"/>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algn="ctr"/>
            <a:r>
              <a:rPr lang="en-US" sz="88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28305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FE033D8-37A2-0662-E10F-5E251259E3CE}"/>
              </a:ext>
            </a:extLst>
          </p:cNvPr>
          <p:cNvSpPr>
            <a:spLocks noGrp="1"/>
          </p:cNvSpPr>
          <p:nvPr>
            <p:ph type="ctrTitle"/>
          </p:nvPr>
        </p:nvSpPr>
        <p:spPr/>
        <p:txBody>
          <a:bodyPr/>
          <a:lstStyle/>
          <a:p>
            <a:r>
              <a:rPr lang="en-US"/>
              <a:t>CURRENT</a:t>
            </a:r>
            <a:br>
              <a:rPr lang="en-US"/>
            </a:br>
            <a:r>
              <a:rPr lang="en-US"/>
              <a:t>ENVIRONMENT</a:t>
            </a:r>
          </a:p>
        </p:txBody>
      </p:sp>
    </p:spTree>
    <p:extLst>
      <p:ext uri="{BB962C8B-B14F-4D97-AF65-F5344CB8AC3E}">
        <p14:creationId xmlns:p14="http://schemas.microsoft.com/office/powerpoint/2010/main" val="60010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A3D820-9B0C-0611-A082-66DE60D2A786}"/>
              </a:ext>
            </a:extLst>
          </p:cNvPr>
          <p:cNvSpPr/>
          <p:nvPr/>
        </p:nvSpPr>
        <p:spPr>
          <a:xfrm>
            <a:off x="-1" y="933450"/>
            <a:ext cx="4663441" cy="5284948"/>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AF1267D7-9640-7C4F-5105-96558536DE5D}"/>
              </a:ext>
            </a:extLst>
          </p:cNvPr>
          <p:cNvSpPr/>
          <p:nvPr/>
        </p:nvSpPr>
        <p:spPr>
          <a:xfrm>
            <a:off x="777719" y="4069080"/>
            <a:ext cx="3519326" cy="1099288"/>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 name="Title 1">
            <a:extLst>
              <a:ext uri="{FF2B5EF4-FFF2-40B4-BE49-F238E27FC236}">
                <a16:creationId xmlns:a16="http://schemas.microsoft.com/office/drawing/2014/main" id="{9BFEBB48-C0EA-3994-3763-DE3BD32FDFD1}"/>
              </a:ext>
            </a:extLst>
          </p:cNvPr>
          <p:cNvSpPr>
            <a:spLocks noGrp="1"/>
          </p:cNvSpPr>
          <p:nvPr>
            <p:ph type="title"/>
          </p:nvPr>
        </p:nvSpPr>
        <p:spPr>
          <a:xfrm>
            <a:off x="718414" y="664476"/>
            <a:ext cx="4488586" cy="903067"/>
          </a:xfrm>
        </p:spPr>
        <p:txBody>
          <a:bodyPr/>
          <a:lstStyle/>
          <a:p>
            <a:r>
              <a:rPr lang="en-US" sz="3200" spc="100">
                <a:cs typeface="Arial"/>
              </a:rPr>
              <a:t>Newspaper Decline</a:t>
            </a:r>
          </a:p>
        </p:txBody>
      </p:sp>
      <p:sp>
        <p:nvSpPr>
          <p:cNvPr id="21" name="TextBox 20">
            <a:extLst>
              <a:ext uri="{FF2B5EF4-FFF2-40B4-BE49-F238E27FC236}">
                <a16:creationId xmlns:a16="http://schemas.microsoft.com/office/drawing/2014/main" id="{7A22F6A5-1E92-2466-9AC4-00554862165F}"/>
              </a:ext>
            </a:extLst>
          </p:cNvPr>
          <p:cNvSpPr txBox="1"/>
          <p:nvPr/>
        </p:nvSpPr>
        <p:spPr>
          <a:xfrm>
            <a:off x="1186888" y="1340969"/>
            <a:ext cx="2994587" cy="1754326"/>
          </a:xfrm>
          <a:prstGeom prst="rect">
            <a:avLst/>
          </a:prstGeom>
          <a:noFill/>
        </p:spPr>
        <p:txBody>
          <a:bodyPr wrap="square" rtlCol="0">
            <a:spAutoFit/>
          </a:bodyPr>
          <a:lstStyle/>
          <a:p>
            <a:r>
              <a:rPr lang="en-US" dirty="0"/>
              <a:t>Currently losing newspapers at </a:t>
            </a:r>
            <a:br>
              <a:rPr lang="en-US" dirty="0"/>
            </a:br>
            <a:r>
              <a:rPr lang="en-US" dirty="0"/>
              <a:t>a rate of 2 per week</a:t>
            </a:r>
          </a:p>
          <a:p>
            <a:endParaRPr lang="en-US" dirty="0"/>
          </a:p>
          <a:p>
            <a:r>
              <a:rPr lang="en-US" dirty="0"/>
              <a:t>The U.S. has lost more than a quarter of its newspapers and is on track to lose a third by 2025.</a:t>
            </a:r>
          </a:p>
        </p:txBody>
      </p:sp>
      <p:sp>
        <p:nvSpPr>
          <p:cNvPr id="23" name="TextBox 22">
            <a:extLst>
              <a:ext uri="{FF2B5EF4-FFF2-40B4-BE49-F238E27FC236}">
                <a16:creationId xmlns:a16="http://schemas.microsoft.com/office/drawing/2014/main" id="{2573953D-4EBF-E42A-6EC3-E83DF426B093}"/>
              </a:ext>
            </a:extLst>
          </p:cNvPr>
          <p:cNvSpPr txBox="1"/>
          <p:nvPr/>
        </p:nvSpPr>
        <p:spPr>
          <a:xfrm>
            <a:off x="554718" y="6446591"/>
            <a:ext cx="5480474"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Northwestern University – Medill School of Journalism, Media, and Integrated Marketing Communications</a:t>
            </a:r>
          </a:p>
        </p:txBody>
      </p:sp>
      <p:sp>
        <p:nvSpPr>
          <p:cNvPr id="18" name="TextBox 17">
            <a:extLst>
              <a:ext uri="{FF2B5EF4-FFF2-40B4-BE49-F238E27FC236}">
                <a16:creationId xmlns:a16="http://schemas.microsoft.com/office/drawing/2014/main" id="{F72C3003-D2DA-4822-D44D-1D6CDC534D83}"/>
              </a:ext>
            </a:extLst>
          </p:cNvPr>
          <p:cNvSpPr txBox="1"/>
          <p:nvPr/>
        </p:nvSpPr>
        <p:spPr>
          <a:xfrm>
            <a:off x="996388" y="3488551"/>
            <a:ext cx="3359712" cy="1661993"/>
          </a:xfrm>
          <a:prstGeom prst="rect">
            <a:avLst/>
          </a:prstGeom>
          <a:noFill/>
        </p:spPr>
        <p:txBody>
          <a:bodyPr wrap="square" rtlCol="0">
            <a:spAutoFit/>
          </a:bodyPr>
          <a:lstStyle/>
          <a:p>
            <a:pPr>
              <a:spcAft>
                <a:spcPts val="1200"/>
              </a:spcAft>
            </a:pPr>
            <a:endParaRPr lang="en-US" b="1" dirty="0">
              <a:solidFill>
                <a:srgbClr val="6AAAC4"/>
              </a:solidFill>
            </a:endParaRPr>
          </a:p>
          <a:p>
            <a:pPr>
              <a:spcAft>
                <a:spcPts val="1200"/>
              </a:spcAft>
            </a:pPr>
            <a:endParaRPr lang="en-US" b="1" dirty="0">
              <a:solidFill>
                <a:srgbClr val="6AAAC4"/>
              </a:solidFill>
            </a:endParaRPr>
          </a:p>
          <a:p>
            <a:pPr>
              <a:spcAft>
                <a:spcPts val="1200"/>
              </a:spcAft>
            </a:pPr>
            <a:r>
              <a:rPr lang="en-US" b="1" dirty="0">
                <a:solidFill>
                  <a:srgbClr val="6AAAC4"/>
                </a:solidFill>
              </a:rPr>
              <a:t>Rural areas are the most affected.</a:t>
            </a:r>
            <a:endParaRPr lang="en-US" sz="1600" dirty="0"/>
          </a:p>
          <a:p>
            <a:pPr>
              <a:spcAft>
                <a:spcPts val="1200"/>
              </a:spcAft>
            </a:pPr>
            <a:endParaRPr lang="en-US" dirty="0"/>
          </a:p>
        </p:txBody>
      </p:sp>
      <p:grpSp>
        <p:nvGrpSpPr>
          <p:cNvPr id="25" name="Group 24">
            <a:extLst>
              <a:ext uri="{FF2B5EF4-FFF2-40B4-BE49-F238E27FC236}">
                <a16:creationId xmlns:a16="http://schemas.microsoft.com/office/drawing/2014/main" id="{3EEE0388-5D9E-385A-BEBA-CA8C168B30F0}"/>
              </a:ext>
            </a:extLst>
          </p:cNvPr>
          <p:cNvGrpSpPr/>
          <p:nvPr/>
        </p:nvGrpSpPr>
        <p:grpSpPr>
          <a:xfrm>
            <a:off x="4817443" y="1189356"/>
            <a:ext cx="6904130" cy="4674869"/>
            <a:chOff x="4817443" y="1189356"/>
            <a:chExt cx="6904130" cy="4674869"/>
          </a:xfrm>
        </p:grpSpPr>
        <p:pic>
          <p:nvPicPr>
            <p:cNvPr id="13" name="Picture 12" descr="Map&#10;&#10;Description automatically generated">
              <a:extLst>
                <a:ext uri="{FF2B5EF4-FFF2-40B4-BE49-F238E27FC236}">
                  <a16:creationId xmlns:a16="http://schemas.microsoft.com/office/drawing/2014/main" id="{357EAD7E-73EE-57A3-EE50-E6D1857224F1}"/>
                </a:ext>
              </a:extLst>
            </p:cNvPr>
            <p:cNvPicPr>
              <a:picLocks noChangeAspect="1"/>
            </p:cNvPicPr>
            <p:nvPr/>
          </p:nvPicPr>
          <p:blipFill rotWithShape="1">
            <a:blip r:embed="rId2">
              <a:extLst>
                <a:ext uri="{28A0092B-C50C-407E-A947-70E740481C1C}">
                  <a14:useLocalDpi xmlns:a14="http://schemas.microsoft.com/office/drawing/2010/main" val="0"/>
                </a:ext>
              </a:extLst>
            </a:blip>
            <a:srcRect b="6872"/>
            <a:stretch/>
          </p:blipFill>
          <p:spPr>
            <a:xfrm>
              <a:off x="4817443" y="1189356"/>
              <a:ext cx="6904130" cy="4074794"/>
            </a:xfrm>
            <a:prstGeom prst="rect">
              <a:avLst/>
            </a:prstGeom>
          </p:spPr>
        </p:pic>
        <p:pic>
          <p:nvPicPr>
            <p:cNvPr id="20" name="Picture 19" descr="Map&#10;&#10;Description automatically generated">
              <a:extLst>
                <a:ext uri="{FF2B5EF4-FFF2-40B4-BE49-F238E27FC236}">
                  <a16:creationId xmlns:a16="http://schemas.microsoft.com/office/drawing/2014/main" id="{4D991BD6-34CD-B525-022A-7B774EF83475}"/>
                </a:ext>
              </a:extLst>
            </p:cNvPr>
            <p:cNvPicPr>
              <a:picLocks noChangeAspect="1"/>
            </p:cNvPicPr>
            <p:nvPr/>
          </p:nvPicPr>
          <p:blipFill rotWithShape="1">
            <a:blip r:embed="rId2">
              <a:extLst>
                <a:ext uri="{28A0092B-C50C-407E-A947-70E740481C1C}">
                  <a14:useLocalDpi xmlns:a14="http://schemas.microsoft.com/office/drawing/2010/main" val="0"/>
                </a:ext>
              </a:extLst>
            </a:blip>
            <a:srcRect t="92692" r="35356" b="1213"/>
            <a:stretch/>
          </p:blipFill>
          <p:spPr>
            <a:xfrm>
              <a:off x="5827093" y="5597525"/>
              <a:ext cx="4463082" cy="266700"/>
            </a:xfrm>
            <a:prstGeom prst="rect">
              <a:avLst/>
            </a:prstGeom>
          </p:spPr>
        </p:pic>
      </p:grpSp>
    </p:spTree>
    <p:extLst>
      <p:ext uri="{BB962C8B-B14F-4D97-AF65-F5344CB8AC3E}">
        <p14:creationId xmlns:p14="http://schemas.microsoft.com/office/powerpoint/2010/main" val="2228148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FE033D8-37A2-0662-E10F-5E251259E3CE}"/>
              </a:ext>
            </a:extLst>
          </p:cNvPr>
          <p:cNvSpPr>
            <a:spLocks noGrp="1"/>
          </p:cNvSpPr>
          <p:nvPr>
            <p:ph type="ctrTitle"/>
          </p:nvPr>
        </p:nvSpPr>
        <p:spPr/>
        <p:txBody>
          <a:bodyPr/>
          <a:lstStyle/>
          <a:p>
            <a:r>
              <a:rPr lang="en-US"/>
              <a:t>ADDITIONAL DATA</a:t>
            </a:r>
          </a:p>
        </p:txBody>
      </p:sp>
    </p:spTree>
    <p:extLst>
      <p:ext uri="{BB962C8B-B14F-4D97-AF65-F5344CB8AC3E}">
        <p14:creationId xmlns:p14="http://schemas.microsoft.com/office/powerpoint/2010/main" val="2799858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499DB8-379A-DCA7-3F2F-12DC3949485E}"/>
              </a:ext>
            </a:extLst>
          </p:cNvPr>
          <p:cNvSpPr/>
          <p:nvPr/>
        </p:nvSpPr>
        <p:spPr>
          <a:xfrm>
            <a:off x="0" y="0"/>
            <a:ext cx="6921500"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pic>
        <p:nvPicPr>
          <p:cNvPr id="11" name="Picture 10">
            <a:extLst>
              <a:ext uri="{FF2B5EF4-FFF2-40B4-BE49-F238E27FC236}">
                <a16:creationId xmlns:a16="http://schemas.microsoft.com/office/drawing/2014/main" id="{A43CA116-EA52-0228-3FB1-DF6FB575CA3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5" name="TextBox 4">
            <a:extLst>
              <a:ext uri="{FF2B5EF4-FFF2-40B4-BE49-F238E27FC236}">
                <a16:creationId xmlns:a16="http://schemas.microsoft.com/office/drawing/2014/main" id="{0543E2D8-59DE-FA82-E20E-5ED4F471F0A3}"/>
              </a:ext>
            </a:extLst>
          </p:cNvPr>
          <p:cNvSpPr txBox="1"/>
          <p:nvPr/>
        </p:nvSpPr>
        <p:spPr>
          <a:xfrm>
            <a:off x="554718" y="6446591"/>
            <a:ext cx="7814442" cy="230832"/>
          </a:xfrm>
          <a:prstGeom prst="rect">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 Pay for satellite radio (n=108); Listen to AM/FM radio (n=317)</a:t>
            </a:r>
          </a:p>
        </p:txBody>
      </p:sp>
      <p:graphicFrame>
        <p:nvGraphicFramePr>
          <p:cNvPr id="12" name="Chart 11">
            <a:extLst>
              <a:ext uri="{FF2B5EF4-FFF2-40B4-BE49-F238E27FC236}">
                <a16:creationId xmlns:a16="http://schemas.microsoft.com/office/drawing/2014/main" id="{7F6089FF-5E61-6FAC-21E7-C10BFC27640B}"/>
              </a:ext>
            </a:extLst>
          </p:cNvPr>
          <p:cNvGraphicFramePr/>
          <p:nvPr/>
        </p:nvGraphicFramePr>
        <p:xfrm>
          <a:off x="646158" y="3622237"/>
          <a:ext cx="1400236" cy="1350308"/>
        </p:xfrm>
        <a:graphic>
          <a:graphicData uri="http://schemas.openxmlformats.org/drawingml/2006/chart">
            <c:chart xmlns:c="http://schemas.openxmlformats.org/drawingml/2006/chart" xmlns:r="http://schemas.openxmlformats.org/officeDocument/2006/relationships" r:id="rId4"/>
          </a:graphicData>
        </a:graphic>
      </p:graphicFrame>
      <p:sp>
        <p:nvSpPr>
          <p:cNvPr id="14" name="Title 21">
            <a:extLst>
              <a:ext uri="{FF2B5EF4-FFF2-40B4-BE49-F238E27FC236}">
                <a16:creationId xmlns:a16="http://schemas.microsoft.com/office/drawing/2014/main" id="{388F572D-0647-1555-A5DD-40F3094950EF}"/>
              </a:ext>
            </a:extLst>
          </p:cNvPr>
          <p:cNvSpPr>
            <a:spLocks noGrp="1"/>
          </p:cNvSpPr>
          <p:nvPr>
            <p:ph type="title"/>
          </p:nvPr>
        </p:nvSpPr>
        <p:spPr>
          <a:xfrm>
            <a:off x="613639" y="664476"/>
            <a:ext cx="5533161" cy="853193"/>
          </a:xfrm>
        </p:spPr>
        <p:txBody>
          <a:bodyPr/>
          <a:lstStyle/>
          <a:p>
            <a:r>
              <a:rPr lang="en-US" sz="3200" spc="100">
                <a:solidFill>
                  <a:schemeClr val="bg1">
                    <a:lumMod val="95000"/>
                  </a:schemeClr>
                </a:solidFill>
              </a:rPr>
              <a:t>Unlike broadcast radio, satellite radio listenership is limited to passenger vehicles.</a:t>
            </a:r>
          </a:p>
        </p:txBody>
      </p:sp>
      <p:cxnSp>
        <p:nvCxnSpPr>
          <p:cNvPr id="15" name="Straight Connector 14">
            <a:extLst>
              <a:ext uri="{FF2B5EF4-FFF2-40B4-BE49-F238E27FC236}">
                <a16:creationId xmlns:a16="http://schemas.microsoft.com/office/drawing/2014/main" id="{24210BC2-3A79-5D39-1257-7899BA2F9869}"/>
              </a:ext>
            </a:extLst>
          </p:cNvPr>
          <p:cNvCxnSpPr/>
          <p:nvPr/>
        </p:nvCxnSpPr>
        <p:spPr>
          <a:xfrm>
            <a:off x="708025" y="2164188"/>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C08BDE-A09D-803A-4E09-FB568E604A29}"/>
              </a:ext>
            </a:extLst>
          </p:cNvPr>
          <p:cNvSpPr txBox="1"/>
          <p:nvPr/>
        </p:nvSpPr>
        <p:spPr>
          <a:xfrm>
            <a:off x="613639" y="2982062"/>
            <a:ext cx="6051062" cy="400110"/>
          </a:xfrm>
          <a:prstGeom prst="rect">
            <a:avLst/>
          </a:prstGeom>
          <a:noFill/>
        </p:spPr>
        <p:txBody>
          <a:bodyPr wrap="square" rtlCol="0">
            <a:spAutoFit/>
          </a:bodyPr>
          <a:lstStyle/>
          <a:p>
            <a:r>
              <a:rPr lang="en-US" sz="2000" b="1">
                <a:solidFill>
                  <a:schemeClr val="bg1">
                    <a:lumMod val="95000"/>
                  </a:schemeClr>
                </a:solidFill>
              </a:rPr>
              <a:t>Presence of Radio Devices in Ag Equipment  </a:t>
            </a:r>
            <a:r>
              <a:rPr lang="en-US" sz="1400">
                <a:solidFill>
                  <a:schemeClr val="bg1">
                    <a:lumMod val="95000"/>
                  </a:schemeClr>
                </a:solidFill>
              </a:rPr>
              <a:t>(combines, etc.)</a:t>
            </a:r>
            <a:endParaRPr lang="en-US">
              <a:solidFill>
                <a:schemeClr val="bg1">
                  <a:lumMod val="95000"/>
                </a:schemeClr>
              </a:solidFill>
            </a:endParaRPr>
          </a:p>
        </p:txBody>
      </p:sp>
      <p:sp>
        <p:nvSpPr>
          <p:cNvPr id="17" name="TextBox 16">
            <a:extLst>
              <a:ext uri="{FF2B5EF4-FFF2-40B4-BE49-F238E27FC236}">
                <a16:creationId xmlns:a16="http://schemas.microsoft.com/office/drawing/2014/main" id="{2024FA6A-5280-BDF6-B228-C4A46EC6D5DB}"/>
              </a:ext>
            </a:extLst>
          </p:cNvPr>
          <p:cNvSpPr txBox="1"/>
          <p:nvPr/>
        </p:nvSpPr>
        <p:spPr>
          <a:xfrm>
            <a:off x="725487" y="4980300"/>
            <a:ext cx="2500830" cy="707886"/>
          </a:xfrm>
          <a:prstGeom prst="rect">
            <a:avLst/>
          </a:prstGeom>
          <a:noFill/>
        </p:spPr>
        <p:txBody>
          <a:bodyPr wrap="square" rtlCol="0">
            <a:spAutoFit/>
          </a:bodyPr>
          <a:lstStyle/>
          <a:p>
            <a:pPr algn="ctr"/>
            <a:r>
              <a:rPr lang="en-US" sz="2000">
                <a:solidFill>
                  <a:schemeClr val="bg1">
                    <a:lumMod val="95000"/>
                  </a:schemeClr>
                </a:solidFill>
              </a:rPr>
              <a:t>AM/FM Radios</a:t>
            </a:r>
          </a:p>
          <a:p>
            <a:pPr algn="ctr"/>
            <a:endParaRPr lang="en-US" sz="2000">
              <a:solidFill>
                <a:schemeClr val="bg1">
                  <a:lumMod val="95000"/>
                </a:schemeClr>
              </a:solidFill>
            </a:endParaRPr>
          </a:p>
        </p:txBody>
      </p:sp>
      <p:sp>
        <p:nvSpPr>
          <p:cNvPr id="18" name="TextBox 17">
            <a:extLst>
              <a:ext uri="{FF2B5EF4-FFF2-40B4-BE49-F238E27FC236}">
                <a16:creationId xmlns:a16="http://schemas.microsoft.com/office/drawing/2014/main" id="{941E7FED-E8AB-8359-6B14-CA7BD90FD23D}"/>
              </a:ext>
            </a:extLst>
          </p:cNvPr>
          <p:cNvSpPr txBox="1"/>
          <p:nvPr/>
        </p:nvSpPr>
        <p:spPr>
          <a:xfrm>
            <a:off x="2013131" y="3937951"/>
            <a:ext cx="1761732" cy="840230"/>
          </a:xfrm>
          <a:prstGeom prst="rect">
            <a:avLst/>
          </a:prstGeom>
          <a:noFill/>
        </p:spPr>
        <p:txBody>
          <a:bodyPr wrap="square" rtlCol="0">
            <a:spAutoFit/>
          </a:bodyPr>
          <a:lstStyle/>
          <a:p>
            <a:pPr>
              <a:lnSpc>
                <a:spcPct val="90000"/>
              </a:lnSpc>
            </a:pPr>
            <a:r>
              <a:rPr lang="en-US" sz="5400" b="1" spc="100">
                <a:solidFill>
                  <a:srgbClr val="6AAAC4"/>
                </a:solidFill>
              </a:rPr>
              <a:t>81</a:t>
            </a:r>
            <a:r>
              <a:rPr lang="en-US" sz="3600" b="1" spc="100">
                <a:solidFill>
                  <a:srgbClr val="6AAAC4"/>
                </a:solidFill>
              </a:rPr>
              <a:t>%</a:t>
            </a:r>
            <a:endParaRPr lang="en-US" sz="4000" spc="100">
              <a:solidFill>
                <a:srgbClr val="6AAAC4"/>
              </a:solidFill>
            </a:endParaRPr>
          </a:p>
        </p:txBody>
      </p:sp>
      <p:graphicFrame>
        <p:nvGraphicFramePr>
          <p:cNvPr id="24" name="Chart 23">
            <a:extLst>
              <a:ext uri="{FF2B5EF4-FFF2-40B4-BE49-F238E27FC236}">
                <a16:creationId xmlns:a16="http://schemas.microsoft.com/office/drawing/2014/main" id="{24DC9707-C8CD-4031-1FD1-20A84B23D63B}"/>
              </a:ext>
            </a:extLst>
          </p:cNvPr>
          <p:cNvGraphicFramePr/>
          <p:nvPr/>
        </p:nvGraphicFramePr>
        <p:xfrm>
          <a:off x="3681458" y="3622237"/>
          <a:ext cx="1400236" cy="1350308"/>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C0DF1C80-A583-38C9-E14B-1A2F6AC54469}"/>
              </a:ext>
            </a:extLst>
          </p:cNvPr>
          <p:cNvSpPr txBox="1"/>
          <p:nvPr/>
        </p:nvSpPr>
        <p:spPr>
          <a:xfrm>
            <a:off x="5048431" y="3937951"/>
            <a:ext cx="1761732" cy="840230"/>
          </a:xfrm>
          <a:prstGeom prst="rect">
            <a:avLst/>
          </a:prstGeom>
          <a:noFill/>
        </p:spPr>
        <p:txBody>
          <a:bodyPr wrap="square" rtlCol="0">
            <a:spAutoFit/>
          </a:bodyPr>
          <a:lstStyle/>
          <a:p>
            <a:pPr>
              <a:lnSpc>
                <a:spcPct val="90000"/>
              </a:lnSpc>
            </a:pPr>
            <a:r>
              <a:rPr lang="en-US" sz="5400" b="1" spc="100">
                <a:solidFill>
                  <a:srgbClr val="6AAAC4"/>
                </a:solidFill>
              </a:rPr>
              <a:t>22</a:t>
            </a:r>
            <a:r>
              <a:rPr lang="en-US" sz="3600" b="1" spc="100">
                <a:solidFill>
                  <a:srgbClr val="6AAAC4"/>
                </a:solidFill>
              </a:rPr>
              <a:t>%</a:t>
            </a:r>
            <a:endParaRPr lang="en-US" sz="4000" spc="100">
              <a:solidFill>
                <a:srgbClr val="6AAAC4"/>
              </a:solidFill>
            </a:endParaRPr>
          </a:p>
        </p:txBody>
      </p:sp>
      <p:sp>
        <p:nvSpPr>
          <p:cNvPr id="26" name="TextBox 25">
            <a:extLst>
              <a:ext uri="{FF2B5EF4-FFF2-40B4-BE49-F238E27FC236}">
                <a16:creationId xmlns:a16="http://schemas.microsoft.com/office/drawing/2014/main" id="{ABF50E16-DC89-C4C0-0152-121504CED903}"/>
              </a:ext>
            </a:extLst>
          </p:cNvPr>
          <p:cNvSpPr txBox="1"/>
          <p:nvPr/>
        </p:nvSpPr>
        <p:spPr>
          <a:xfrm>
            <a:off x="3798016" y="4980300"/>
            <a:ext cx="2500830" cy="707886"/>
          </a:xfrm>
          <a:prstGeom prst="rect">
            <a:avLst/>
          </a:prstGeom>
          <a:noFill/>
        </p:spPr>
        <p:txBody>
          <a:bodyPr wrap="square" rtlCol="0">
            <a:spAutoFit/>
          </a:bodyPr>
          <a:lstStyle/>
          <a:p>
            <a:pPr algn="ctr"/>
            <a:r>
              <a:rPr lang="en-US" sz="2000">
                <a:solidFill>
                  <a:schemeClr val="bg1">
                    <a:lumMod val="95000"/>
                  </a:schemeClr>
                </a:solidFill>
              </a:rPr>
              <a:t>Satellite Radio</a:t>
            </a:r>
          </a:p>
          <a:p>
            <a:pPr algn="ctr"/>
            <a:endParaRPr lang="en-US" sz="2000">
              <a:solidFill>
                <a:schemeClr val="bg1">
                  <a:lumMod val="95000"/>
                </a:schemeClr>
              </a:solidFill>
            </a:endParaRPr>
          </a:p>
        </p:txBody>
      </p:sp>
      <p:graphicFrame>
        <p:nvGraphicFramePr>
          <p:cNvPr id="27" name="Table 26">
            <a:extLst>
              <a:ext uri="{FF2B5EF4-FFF2-40B4-BE49-F238E27FC236}">
                <a16:creationId xmlns:a16="http://schemas.microsoft.com/office/drawing/2014/main" id="{BF35BC1F-7C5F-A322-6C52-3DB7D57495B8}"/>
              </a:ext>
            </a:extLst>
          </p:cNvPr>
          <p:cNvGraphicFramePr>
            <a:graphicFrameLocks noGrp="1"/>
          </p:cNvGraphicFramePr>
          <p:nvPr/>
        </p:nvGraphicFramePr>
        <p:xfrm>
          <a:off x="7498080" y="1851147"/>
          <a:ext cx="4269740" cy="4005460"/>
        </p:xfrm>
        <a:graphic>
          <a:graphicData uri="http://schemas.openxmlformats.org/drawingml/2006/table">
            <a:tbl>
              <a:tblPr firstRow="1" bandRow="1">
                <a:tableStyleId>{5C22544A-7EE6-4342-B048-85BDC9FD1C3A}</a:tableStyleId>
              </a:tblPr>
              <a:tblGrid>
                <a:gridCol w="1526540">
                  <a:extLst>
                    <a:ext uri="{9D8B030D-6E8A-4147-A177-3AD203B41FA5}">
                      <a16:colId xmlns:a16="http://schemas.microsoft.com/office/drawing/2014/main" val="173104003"/>
                    </a:ext>
                  </a:extLst>
                </a:gridCol>
                <a:gridCol w="2743200">
                  <a:extLst>
                    <a:ext uri="{9D8B030D-6E8A-4147-A177-3AD203B41FA5}">
                      <a16:colId xmlns:a16="http://schemas.microsoft.com/office/drawing/2014/main" val="953641448"/>
                    </a:ext>
                  </a:extLst>
                </a:gridCol>
              </a:tblGrid>
              <a:tr h="801092">
                <a:tc>
                  <a:txBody>
                    <a:bodyPr/>
                    <a:lstStyle/>
                    <a:p>
                      <a:pPr algn="r" fontAlgn="b"/>
                      <a:r>
                        <a:rPr lang="en-US" sz="1100" b="0" i="0" u="none" strike="noStrike">
                          <a:solidFill>
                            <a:srgbClr val="57595C"/>
                          </a:solidFill>
                          <a:effectLst/>
                          <a:latin typeface="+mj-lt"/>
                        </a:rPr>
                        <a:t>Satellite receiver </a:t>
                      </a:r>
                      <a:br>
                        <a:rPr lang="en-US" sz="1100" b="0" i="0" u="none" strike="noStrike">
                          <a:solidFill>
                            <a:srgbClr val="57595C"/>
                          </a:solidFill>
                          <a:effectLst/>
                          <a:latin typeface="+mj-lt"/>
                        </a:rPr>
                      </a:br>
                      <a:r>
                        <a:rPr lang="en-US" sz="1100" b="0" i="0" u="none" strike="noStrike">
                          <a:solidFill>
                            <a:srgbClr val="57595C"/>
                          </a:solidFill>
                          <a:effectLst/>
                          <a:latin typeface="+mj-lt"/>
                        </a:rPr>
                        <a:t>in truck or car</a:t>
                      </a:r>
                    </a:p>
                  </a:txBody>
                  <a:tcPr marL="6350" marR="6350" marT="635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57595C"/>
                        </a:solidFill>
                        <a:effectLst/>
                        <a:latin typeface="+mj-lt"/>
                      </a:endParaRPr>
                    </a:p>
                  </a:txBody>
                  <a:tcPr marL="6350" marR="6350" marT="635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398154"/>
                  </a:ext>
                </a:extLst>
              </a:tr>
              <a:tr h="801092">
                <a:tc>
                  <a:txBody>
                    <a:bodyPr/>
                    <a:lstStyle/>
                    <a:p>
                      <a:pPr algn="r" fontAlgn="b"/>
                      <a:r>
                        <a:rPr lang="en-US" sz="1100" b="0" i="0" u="none" strike="noStrike">
                          <a:solidFill>
                            <a:srgbClr val="57595C"/>
                          </a:solidFill>
                          <a:effectLst/>
                          <a:latin typeface="+mj-lt"/>
                        </a:rPr>
                        <a:t>Listen through telephone app to ear buds, headphones, or Bluetooth speaker</a:t>
                      </a: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57595C"/>
                        </a:solidFill>
                        <a:effectLst/>
                        <a:latin typeface="+mj-lt"/>
                      </a:endParaRP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218047"/>
                  </a:ext>
                </a:extLst>
              </a:tr>
              <a:tr h="801092">
                <a:tc>
                  <a:txBody>
                    <a:bodyPr/>
                    <a:lstStyle/>
                    <a:p>
                      <a:pPr algn="r" fontAlgn="b"/>
                      <a:r>
                        <a:rPr lang="en-US" sz="1100" b="0" i="0" u="none" strike="noStrike">
                          <a:solidFill>
                            <a:srgbClr val="57595C"/>
                          </a:solidFill>
                          <a:effectLst/>
                          <a:latin typeface="+mj-lt"/>
                        </a:rPr>
                        <a:t>Satellite receiver </a:t>
                      </a:r>
                      <a:br>
                        <a:rPr lang="en-US" sz="1100" b="0" i="0" u="none" strike="noStrike">
                          <a:solidFill>
                            <a:srgbClr val="57595C"/>
                          </a:solidFill>
                          <a:effectLst/>
                          <a:latin typeface="+mj-lt"/>
                        </a:rPr>
                      </a:br>
                      <a:r>
                        <a:rPr lang="en-US" sz="1100" b="0" i="0" u="none" strike="noStrike">
                          <a:solidFill>
                            <a:srgbClr val="57595C"/>
                          </a:solidFill>
                          <a:effectLst/>
                          <a:latin typeface="+mj-lt"/>
                        </a:rPr>
                        <a:t>in ag equipment</a:t>
                      </a: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57595C"/>
                        </a:solidFill>
                        <a:effectLst/>
                        <a:latin typeface="+mj-lt"/>
                      </a:endParaRP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6563023"/>
                  </a:ext>
                </a:extLst>
              </a:tr>
              <a:tr h="801092">
                <a:tc>
                  <a:txBody>
                    <a:bodyPr/>
                    <a:lstStyle/>
                    <a:p>
                      <a:pPr algn="r" fontAlgn="b"/>
                      <a:r>
                        <a:rPr lang="en-US" sz="1100" b="0" i="0" u="none" strike="noStrike">
                          <a:solidFill>
                            <a:srgbClr val="57595C"/>
                          </a:solidFill>
                          <a:effectLst/>
                          <a:latin typeface="+mj-lt"/>
                        </a:rPr>
                        <a:t>Stationary speaker in home </a:t>
                      </a:r>
                      <a:br>
                        <a:rPr lang="en-US" sz="1100" b="0" i="0" u="none" strike="noStrike">
                          <a:solidFill>
                            <a:srgbClr val="57595C"/>
                          </a:solidFill>
                          <a:effectLst/>
                          <a:latin typeface="+mj-lt"/>
                        </a:rPr>
                      </a:br>
                      <a:r>
                        <a:rPr lang="en-US" sz="1100" b="0" i="0" u="none" strike="noStrike">
                          <a:solidFill>
                            <a:srgbClr val="57595C"/>
                          </a:solidFill>
                          <a:effectLst/>
                          <a:latin typeface="+mj-lt"/>
                        </a:rPr>
                        <a:t>or shop that accesses </a:t>
                      </a:r>
                      <a:br>
                        <a:rPr lang="en-US" sz="1100" b="0" i="0" u="none" strike="noStrike">
                          <a:solidFill>
                            <a:srgbClr val="57595C"/>
                          </a:solidFill>
                          <a:effectLst/>
                          <a:latin typeface="+mj-lt"/>
                        </a:rPr>
                      </a:br>
                      <a:r>
                        <a:rPr lang="en-US" sz="1100" b="0" i="0" u="none" strike="noStrike">
                          <a:solidFill>
                            <a:srgbClr val="57595C"/>
                          </a:solidFill>
                          <a:effectLst/>
                          <a:latin typeface="+mj-lt"/>
                        </a:rPr>
                        <a:t>satellite service via </a:t>
                      </a:r>
                      <a:r>
                        <a:rPr lang="en-US" sz="1100" b="0" i="0" u="none" strike="noStrike" err="1">
                          <a:solidFill>
                            <a:srgbClr val="57595C"/>
                          </a:solidFill>
                          <a:effectLst/>
                          <a:latin typeface="+mj-lt"/>
                        </a:rPr>
                        <a:t>wifi</a:t>
                      </a:r>
                      <a:endParaRPr lang="en-US" sz="1100" b="0" i="0" u="none" strike="noStrike">
                        <a:solidFill>
                          <a:srgbClr val="57595C"/>
                        </a:solidFill>
                        <a:effectLst/>
                        <a:latin typeface="+mj-lt"/>
                      </a:endParaRP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57595C"/>
                        </a:solidFill>
                        <a:effectLst/>
                        <a:latin typeface="+mj-lt"/>
                      </a:endParaRP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95265"/>
                  </a:ext>
                </a:extLst>
              </a:tr>
              <a:tr h="801092">
                <a:tc>
                  <a:txBody>
                    <a:bodyPr/>
                    <a:lstStyle/>
                    <a:p>
                      <a:pPr algn="r" fontAlgn="b"/>
                      <a:r>
                        <a:rPr lang="en-US" sz="1100" b="0" i="0" u="none" strike="noStrike">
                          <a:solidFill>
                            <a:srgbClr val="57595C"/>
                          </a:solidFill>
                          <a:effectLst/>
                          <a:latin typeface="+mj-lt"/>
                        </a:rPr>
                        <a:t>Via computer &amp; </a:t>
                      </a:r>
                      <a:br>
                        <a:rPr lang="en-US" sz="1100" b="0" i="0" u="none" strike="noStrike">
                          <a:solidFill>
                            <a:srgbClr val="57595C"/>
                          </a:solidFill>
                          <a:effectLst/>
                          <a:latin typeface="+mj-lt"/>
                        </a:rPr>
                      </a:br>
                      <a:r>
                        <a:rPr lang="en-US" sz="1100" b="0" i="0" u="none" strike="noStrike">
                          <a:solidFill>
                            <a:srgbClr val="57595C"/>
                          </a:solidFill>
                          <a:effectLst/>
                          <a:latin typeface="+mj-lt"/>
                        </a:rPr>
                        <a:t>computer speakers</a:t>
                      </a: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57595C"/>
                        </a:solidFill>
                        <a:effectLst/>
                        <a:latin typeface="+mj-lt"/>
                      </a:endParaRPr>
                    </a:p>
                  </a:txBody>
                  <a:tcPr marL="6350" marR="6350" marT="635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548751"/>
                  </a:ext>
                </a:extLst>
              </a:tr>
            </a:tbl>
          </a:graphicData>
        </a:graphic>
      </p:graphicFrame>
      <p:graphicFrame>
        <p:nvGraphicFramePr>
          <p:cNvPr id="28" name="Chart 27">
            <a:extLst>
              <a:ext uri="{FF2B5EF4-FFF2-40B4-BE49-F238E27FC236}">
                <a16:creationId xmlns:a16="http://schemas.microsoft.com/office/drawing/2014/main" id="{26B113B2-36A3-7615-FC41-162042DBDB93}"/>
              </a:ext>
            </a:extLst>
          </p:cNvPr>
          <p:cNvGraphicFramePr/>
          <p:nvPr/>
        </p:nvGraphicFramePr>
        <p:xfrm>
          <a:off x="9058135" y="1715284"/>
          <a:ext cx="2798585" cy="4237841"/>
        </p:xfrm>
        <a:graphic>
          <a:graphicData uri="http://schemas.openxmlformats.org/drawingml/2006/chart">
            <c:chart xmlns:c="http://schemas.openxmlformats.org/drawingml/2006/chart" xmlns:r="http://schemas.openxmlformats.org/officeDocument/2006/relationships" r:id="rId6"/>
          </a:graphicData>
        </a:graphic>
      </p:graphicFrame>
      <p:sp>
        <p:nvSpPr>
          <p:cNvPr id="30" name="TextBox 29">
            <a:extLst>
              <a:ext uri="{FF2B5EF4-FFF2-40B4-BE49-F238E27FC236}">
                <a16:creationId xmlns:a16="http://schemas.microsoft.com/office/drawing/2014/main" id="{CABFE22C-3BD7-76A8-FDA5-CF44BEC28425}"/>
              </a:ext>
            </a:extLst>
          </p:cNvPr>
          <p:cNvSpPr txBox="1"/>
          <p:nvPr/>
        </p:nvSpPr>
        <p:spPr>
          <a:xfrm>
            <a:off x="7320167" y="1360354"/>
            <a:ext cx="4657725" cy="400110"/>
          </a:xfrm>
          <a:prstGeom prst="rect">
            <a:avLst/>
          </a:prstGeom>
          <a:noFill/>
        </p:spPr>
        <p:txBody>
          <a:bodyPr wrap="square" rtlCol="0">
            <a:spAutoFit/>
          </a:bodyPr>
          <a:lstStyle/>
          <a:p>
            <a:r>
              <a:rPr lang="en-US" sz="2000" b="1"/>
              <a:t>Where Listen to Satellite Radio Most Often</a:t>
            </a:r>
          </a:p>
        </p:txBody>
      </p:sp>
    </p:spTree>
    <p:extLst>
      <p:ext uri="{BB962C8B-B14F-4D97-AF65-F5344CB8AC3E}">
        <p14:creationId xmlns:p14="http://schemas.microsoft.com/office/powerpoint/2010/main" val="20229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ield of plants with trees in the background&#10;&#10;Description automatically generated">
            <a:extLst>
              <a:ext uri="{FF2B5EF4-FFF2-40B4-BE49-F238E27FC236}">
                <a16:creationId xmlns:a16="http://schemas.microsoft.com/office/drawing/2014/main" id="{BA5E3E4E-FFA0-FAB6-B013-5D5E9199694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3">
            <a:extLst>
              <a:ext uri="{FF2B5EF4-FFF2-40B4-BE49-F238E27FC236}">
                <a16:creationId xmlns:a16="http://schemas.microsoft.com/office/drawing/2014/main" id="{9EA49A28-E762-AA38-9C29-A427BEB627DC}"/>
              </a:ext>
            </a:extLst>
          </p:cNvPr>
          <p:cNvSpPr/>
          <p:nvPr/>
        </p:nvSpPr>
        <p:spPr>
          <a:xfrm>
            <a:off x="2742847" y="-288"/>
            <a:ext cx="9449153" cy="686430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 name="connsiteX0" fmla="*/ 0 w 12228095"/>
              <a:gd name="connsiteY0" fmla="*/ 6016 h 6864015"/>
              <a:gd name="connsiteX1" fmla="*/ 12222079 w 12228095"/>
              <a:gd name="connsiteY1" fmla="*/ 0 h 6864015"/>
              <a:gd name="connsiteX2" fmla="*/ 12228095 w 12228095"/>
              <a:gd name="connsiteY2" fmla="*/ 6864015 h 6864015"/>
              <a:gd name="connsiteX3" fmla="*/ 8310702 w 12228095"/>
              <a:gd name="connsiteY3" fmla="*/ 6864015 h 6864015"/>
              <a:gd name="connsiteX4" fmla="*/ 0 w 12228095"/>
              <a:gd name="connsiteY4" fmla="*/ 6016 h 6864015"/>
              <a:gd name="connsiteX0" fmla="*/ 0 w 12219956"/>
              <a:gd name="connsiteY0" fmla="*/ 0 h 6870611"/>
              <a:gd name="connsiteX1" fmla="*/ 12213940 w 12219956"/>
              <a:gd name="connsiteY1" fmla="*/ 6596 h 6870611"/>
              <a:gd name="connsiteX2" fmla="*/ 12219956 w 12219956"/>
              <a:gd name="connsiteY2" fmla="*/ 6870611 h 6870611"/>
              <a:gd name="connsiteX3" fmla="*/ 8302563 w 12219956"/>
              <a:gd name="connsiteY3" fmla="*/ 6870611 h 6870611"/>
              <a:gd name="connsiteX4" fmla="*/ 0 w 12219956"/>
              <a:gd name="connsiteY4" fmla="*/ 0 h 6870611"/>
              <a:gd name="connsiteX0" fmla="*/ 0 w 12195538"/>
              <a:gd name="connsiteY0" fmla="*/ 0 h 6864304"/>
              <a:gd name="connsiteX1" fmla="*/ 12189522 w 12195538"/>
              <a:gd name="connsiteY1" fmla="*/ 289 h 6864304"/>
              <a:gd name="connsiteX2" fmla="*/ 12195538 w 12195538"/>
              <a:gd name="connsiteY2" fmla="*/ 6864304 h 6864304"/>
              <a:gd name="connsiteX3" fmla="*/ 8278145 w 12195538"/>
              <a:gd name="connsiteY3" fmla="*/ 6864304 h 6864304"/>
              <a:gd name="connsiteX4" fmla="*/ 0 w 12195538"/>
              <a:gd name="connsiteY4" fmla="*/ 0 h 686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38" h="6864304">
                <a:moveTo>
                  <a:pt x="0" y="0"/>
                </a:moveTo>
                <a:lnTo>
                  <a:pt x="12189522" y="289"/>
                </a:lnTo>
                <a:cubicBezTo>
                  <a:pt x="12191527" y="2288294"/>
                  <a:pt x="12193533" y="4576299"/>
                  <a:pt x="12195538" y="6864304"/>
                </a:cubicBezTo>
                <a:lnTo>
                  <a:pt x="8278145" y="6864304"/>
                </a:lnTo>
                <a:lnTo>
                  <a:pt x="0" y="0"/>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981D4BAF-CD60-010C-C6C3-7691037CDF35}"/>
              </a:ext>
            </a:extLst>
          </p:cNvPr>
          <p:cNvSpPr>
            <a:spLocks noGrp="1"/>
          </p:cNvSpPr>
          <p:nvPr>
            <p:ph type="ctrTitle"/>
          </p:nvPr>
        </p:nvSpPr>
        <p:spPr>
          <a:xfrm>
            <a:off x="613610" y="4538249"/>
            <a:ext cx="6726990" cy="1706381"/>
          </a:xfrm>
        </p:spPr>
        <p:txBody>
          <a:bodyPr>
            <a:normAutofit/>
          </a:bodyPr>
          <a:lstStyle/>
          <a:p>
            <a:r>
              <a:rPr lang="en-US"/>
              <a:t>CONTENT &amp; CONSUMPTION</a:t>
            </a:r>
          </a:p>
        </p:txBody>
      </p:sp>
      <p:cxnSp>
        <p:nvCxnSpPr>
          <p:cNvPr id="8" name="Straight Connector 7">
            <a:extLst>
              <a:ext uri="{FF2B5EF4-FFF2-40B4-BE49-F238E27FC236}">
                <a16:creationId xmlns:a16="http://schemas.microsoft.com/office/drawing/2014/main" id="{29DCA9D8-5695-8D2F-2C29-F67D8BECDE1B}"/>
              </a:ext>
            </a:extLst>
          </p:cNvPr>
          <p:cNvCxnSpPr>
            <a:cxnSpLocks/>
          </p:cNvCxnSpPr>
          <p:nvPr/>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23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1E49E14-FA7B-22EE-7CF5-04D04D415D10}"/>
              </a:ext>
            </a:extLst>
          </p:cNvPr>
          <p:cNvSpPr/>
          <p:nvPr/>
        </p:nvSpPr>
        <p:spPr>
          <a:xfrm>
            <a:off x="8293100" y="939800"/>
            <a:ext cx="3898900" cy="5365749"/>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0F499DB8-379A-DCA7-3F2F-12DC3949485E}"/>
              </a:ext>
            </a:extLst>
          </p:cNvPr>
          <p:cNvSpPr/>
          <p:nvPr/>
        </p:nvSpPr>
        <p:spPr>
          <a:xfrm>
            <a:off x="0" y="0"/>
            <a:ext cx="6921500"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pic>
        <p:nvPicPr>
          <p:cNvPr id="11" name="Picture 10">
            <a:extLst>
              <a:ext uri="{FF2B5EF4-FFF2-40B4-BE49-F238E27FC236}">
                <a16:creationId xmlns:a16="http://schemas.microsoft.com/office/drawing/2014/main" id="{A43CA116-EA52-0228-3FB1-DF6FB575CA3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5" name="TextBox 4">
            <a:extLst>
              <a:ext uri="{FF2B5EF4-FFF2-40B4-BE49-F238E27FC236}">
                <a16:creationId xmlns:a16="http://schemas.microsoft.com/office/drawing/2014/main" id="{0543E2D8-59DE-FA82-E20E-5ED4F471F0A3}"/>
              </a:ext>
            </a:extLst>
          </p:cNvPr>
          <p:cNvSpPr txBox="1"/>
          <p:nvPr/>
        </p:nvSpPr>
        <p:spPr>
          <a:xfrm>
            <a:off x="554718" y="6446591"/>
            <a:ext cx="7814442" cy="230832"/>
          </a:xfrm>
          <a:prstGeom prst="rect">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 Pay for satellite radio (n=108); Listen to AM/FM radio (n=317)</a:t>
            </a:r>
          </a:p>
        </p:txBody>
      </p:sp>
      <p:graphicFrame>
        <p:nvGraphicFramePr>
          <p:cNvPr id="12" name="Chart 11">
            <a:extLst>
              <a:ext uri="{FF2B5EF4-FFF2-40B4-BE49-F238E27FC236}">
                <a16:creationId xmlns:a16="http://schemas.microsoft.com/office/drawing/2014/main" id="{7F6089FF-5E61-6FAC-21E7-C10BFC27640B}"/>
              </a:ext>
            </a:extLst>
          </p:cNvPr>
          <p:cNvGraphicFramePr/>
          <p:nvPr/>
        </p:nvGraphicFramePr>
        <p:xfrm>
          <a:off x="646158" y="3622237"/>
          <a:ext cx="1400236" cy="1350308"/>
        </p:xfrm>
        <a:graphic>
          <a:graphicData uri="http://schemas.openxmlformats.org/drawingml/2006/chart">
            <c:chart xmlns:c="http://schemas.openxmlformats.org/drawingml/2006/chart" xmlns:r="http://schemas.openxmlformats.org/officeDocument/2006/relationships" r:id="rId4"/>
          </a:graphicData>
        </a:graphic>
      </p:graphicFrame>
      <p:sp>
        <p:nvSpPr>
          <p:cNvPr id="14" name="Title 21">
            <a:extLst>
              <a:ext uri="{FF2B5EF4-FFF2-40B4-BE49-F238E27FC236}">
                <a16:creationId xmlns:a16="http://schemas.microsoft.com/office/drawing/2014/main" id="{388F572D-0647-1555-A5DD-40F3094950EF}"/>
              </a:ext>
            </a:extLst>
          </p:cNvPr>
          <p:cNvSpPr>
            <a:spLocks noGrp="1"/>
          </p:cNvSpPr>
          <p:nvPr>
            <p:ph type="title"/>
          </p:nvPr>
        </p:nvSpPr>
        <p:spPr>
          <a:xfrm>
            <a:off x="613639" y="664476"/>
            <a:ext cx="5533161" cy="853193"/>
          </a:xfrm>
        </p:spPr>
        <p:txBody>
          <a:bodyPr/>
          <a:lstStyle/>
          <a:p>
            <a:r>
              <a:rPr lang="en-US" sz="3200" spc="100">
                <a:solidFill>
                  <a:schemeClr val="bg1">
                    <a:lumMod val="95000"/>
                  </a:schemeClr>
                </a:solidFill>
              </a:rPr>
              <a:t>…and the content consumed on satellite radio is not predominantly ag focused.</a:t>
            </a:r>
          </a:p>
        </p:txBody>
      </p:sp>
      <p:cxnSp>
        <p:nvCxnSpPr>
          <p:cNvPr id="15" name="Straight Connector 14">
            <a:extLst>
              <a:ext uri="{FF2B5EF4-FFF2-40B4-BE49-F238E27FC236}">
                <a16:creationId xmlns:a16="http://schemas.microsoft.com/office/drawing/2014/main" id="{24210BC2-3A79-5D39-1257-7899BA2F9869}"/>
              </a:ext>
            </a:extLst>
          </p:cNvPr>
          <p:cNvCxnSpPr/>
          <p:nvPr/>
        </p:nvCxnSpPr>
        <p:spPr>
          <a:xfrm>
            <a:off x="708025" y="2164188"/>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C08BDE-A09D-803A-4E09-FB568E604A29}"/>
              </a:ext>
            </a:extLst>
          </p:cNvPr>
          <p:cNvSpPr txBox="1"/>
          <p:nvPr/>
        </p:nvSpPr>
        <p:spPr>
          <a:xfrm>
            <a:off x="613639" y="2982062"/>
            <a:ext cx="6051062" cy="400110"/>
          </a:xfrm>
          <a:prstGeom prst="rect">
            <a:avLst/>
          </a:prstGeom>
          <a:noFill/>
        </p:spPr>
        <p:txBody>
          <a:bodyPr wrap="square" rtlCol="0">
            <a:spAutoFit/>
          </a:bodyPr>
          <a:lstStyle/>
          <a:p>
            <a:r>
              <a:rPr lang="en-US" sz="2000" b="1">
                <a:solidFill>
                  <a:schemeClr val="bg1">
                    <a:lumMod val="95000"/>
                  </a:schemeClr>
                </a:solidFill>
              </a:rPr>
              <a:t>Satellite Radio Purchase and Listenership</a:t>
            </a:r>
          </a:p>
        </p:txBody>
      </p:sp>
      <p:sp>
        <p:nvSpPr>
          <p:cNvPr id="17" name="TextBox 16">
            <a:extLst>
              <a:ext uri="{FF2B5EF4-FFF2-40B4-BE49-F238E27FC236}">
                <a16:creationId xmlns:a16="http://schemas.microsoft.com/office/drawing/2014/main" id="{2024FA6A-5280-BDF6-B228-C4A46EC6D5DB}"/>
              </a:ext>
            </a:extLst>
          </p:cNvPr>
          <p:cNvSpPr txBox="1"/>
          <p:nvPr/>
        </p:nvSpPr>
        <p:spPr>
          <a:xfrm>
            <a:off x="725487" y="4980300"/>
            <a:ext cx="2500830" cy="1015663"/>
          </a:xfrm>
          <a:prstGeom prst="rect">
            <a:avLst/>
          </a:prstGeom>
          <a:noFill/>
        </p:spPr>
        <p:txBody>
          <a:bodyPr wrap="square" rtlCol="0">
            <a:spAutoFit/>
          </a:bodyPr>
          <a:lstStyle/>
          <a:p>
            <a:pPr algn="ctr"/>
            <a:r>
              <a:rPr lang="en-US" sz="2000">
                <a:solidFill>
                  <a:schemeClr val="bg1">
                    <a:lumMod val="95000"/>
                  </a:schemeClr>
                </a:solidFill>
              </a:rPr>
              <a:t>Pay for Satellite </a:t>
            </a:r>
            <a:br>
              <a:rPr lang="en-US" sz="2000">
                <a:solidFill>
                  <a:schemeClr val="bg1">
                    <a:lumMod val="95000"/>
                  </a:schemeClr>
                </a:solidFill>
              </a:rPr>
            </a:br>
            <a:r>
              <a:rPr lang="en-US" sz="2000">
                <a:solidFill>
                  <a:schemeClr val="bg1">
                    <a:lumMod val="95000"/>
                  </a:schemeClr>
                </a:solidFill>
              </a:rPr>
              <a:t>Radio Subscription</a:t>
            </a:r>
          </a:p>
          <a:p>
            <a:pPr algn="ctr"/>
            <a:endParaRPr lang="en-US" sz="2000">
              <a:solidFill>
                <a:schemeClr val="bg1">
                  <a:lumMod val="95000"/>
                </a:schemeClr>
              </a:solidFill>
            </a:endParaRPr>
          </a:p>
        </p:txBody>
      </p:sp>
      <p:sp>
        <p:nvSpPr>
          <p:cNvPr id="18" name="TextBox 17">
            <a:extLst>
              <a:ext uri="{FF2B5EF4-FFF2-40B4-BE49-F238E27FC236}">
                <a16:creationId xmlns:a16="http://schemas.microsoft.com/office/drawing/2014/main" id="{941E7FED-E8AB-8359-6B14-CA7BD90FD23D}"/>
              </a:ext>
            </a:extLst>
          </p:cNvPr>
          <p:cNvSpPr txBox="1"/>
          <p:nvPr/>
        </p:nvSpPr>
        <p:spPr>
          <a:xfrm>
            <a:off x="2013131" y="3937951"/>
            <a:ext cx="1761732" cy="840230"/>
          </a:xfrm>
          <a:prstGeom prst="rect">
            <a:avLst/>
          </a:prstGeom>
          <a:noFill/>
        </p:spPr>
        <p:txBody>
          <a:bodyPr wrap="square" rtlCol="0">
            <a:spAutoFit/>
          </a:bodyPr>
          <a:lstStyle/>
          <a:p>
            <a:pPr>
              <a:lnSpc>
                <a:spcPct val="90000"/>
              </a:lnSpc>
            </a:pPr>
            <a:r>
              <a:rPr lang="en-US" sz="5400" b="1" spc="100">
                <a:solidFill>
                  <a:srgbClr val="6AAAC4"/>
                </a:solidFill>
              </a:rPr>
              <a:t>30</a:t>
            </a:r>
            <a:r>
              <a:rPr lang="en-US" sz="3600" b="1" spc="100">
                <a:solidFill>
                  <a:srgbClr val="6AAAC4"/>
                </a:solidFill>
              </a:rPr>
              <a:t>%</a:t>
            </a:r>
            <a:endParaRPr lang="en-US" sz="4000" spc="100">
              <a:solidFill>
                <a:srgbClr val="6AAAC4"/>
              </a:solidFill>
            </a:endParaRPr>
          </a:p>
        </p:txBody>
      </p:sp>
      <p:graphicFrame>
        <p:nvGraphicFramePr>
          <p:cNvPr id="24" name="Chart 23">
            <a:extLst>
              <a:ext uri="{FF2B5EF4-FFF2-40B4-BE49-F238E27FC236}">
                <a16:creationId xmlns:a16="http://schemas.microsoft.com/office/drawing/2014/main" id="{24DC9707-C8CD-4031-1FD1-20A84B23D63B}"/>
              </a:ext>
            </a:extLst>
          </p:cNvPr>
          <p:cNvGraphicFramePr/>
          <p:nvPr/>
        </p:nvGraphicFramePr>
        <p:xfrm>
          <a:off x="3681458" y="3622237"/>
          <a:ext cx="1400236" cy="1350308"/>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C0DF1C80-A583-38C9-E14B-1A2F6AC54469}"/>
              </a:ext>
            </a:extLst>
          </p:cNvPr>
          <p:cNvSpPr txBox="1"/>
          <p:nvPr/>
        </p:nvSpPr>
        <p:spPr>
          <a:xfrm>
            <a:off x="5048431" y="3937951"/>
            <a:ext cx="1761732" cy="840230"/>
          </a:xfrm>
          <a:prstGeom prst="rect">
            <a:avLst/>
          </a:prstGeom>
          <a:noFill/>
        </p:spPr>
        <p:txBody>
          <a:bodyPr wrap="square" rtlCol="0">
            <a:spAutoFit/>
          </a:bodyPr>
          <a:lstStyle/>
          <a:p>
            <a:pPr>
              <a:lnSpc>
                <a:spcPct val="90000"/>
              </a:lnSpc>
            </a:pPr>
            <a:r>
              <a:rPr lang="en-US" sz="5400" b="1" spc="100">
                <a:solidFill>
                  <a:srgbClr val="6AAAC4"/>
                </a:solidFill>
              </a:rPr>
              <a:t>22</a:t>
            </a:r>
            <a:r>
              <a:rPr lang="en-US" sz="3600" b="1" spc="100">
                <a:solidFill>
                  <a:srgbClr val="6AAAC4"/>
                </a:solidFill>
              </a:rPr>
              <a:t>%</a:t>
            </a:r>
            <a:endParaRPr lang="en-US" sz="4000" spc="100">
              <a:solidFill>
                <a:srgbClr val="6AAAC4"/>
              </a:solidFill>
            </a:endParaRPr>
          </a:p>
        </p:txBody>
      </p:sp>
      <p:sp>
        <p:nvSpPr>
          <p:cNvPr id="26" name="TextBox 25">
            <a:extLst>
              <a:ext uri="{FF2B5EF4-FFF2-40B4-BE49-F238E27FC236}">
                <a16:creationId xmlns:a16="http://schemas.microsoft.com/office/drawing/2014/main" id="{ABF50E16-DC89-C4C0-0152-121504CED903}"/>
              </a:ext>
            </a:extLst>
          </p:cNvPr>
          <p:cNvSpPr txBox="1"/>
          <p:nvPr/>
        </p:nvSpPr>
        <p:spPr>
          <a:xfrm>
            <a:off x="3798016" y="4980300"/>
            <a:ext cx="2500830" cy="1015663"/>
          </a:xfrm>
          <a:prstGeom prst="rect">
            <a:avLst/>
          </a:prstGeom>
          <a:noFill/>
        </p:spPr>
        <p:txBody>
          <a:bodyPr wrap="square" rtlCol="0">
            <a:spAutoFit/>
          </a:bodyPr>
          <a:lstStyle/>
          <a:p>
            <a:pPr algn="ctr"/>
            <a:r>
              <a:rPr lang="en-US" sz="2000">
                <a:solidFill>
                  <a:schemeClr val="bg1">
                    <a:lumMod val="95000"/>
                  </a:schemeClr>
                </a:solidFill>
              </a:rPr>
              <a:t>Listen to Satellite </a:t>
            </a:r>
            <a:br>
              <a:rPr lang="en-US" sz="2000">
                <a:solidFill>
                  <a:schemeClr val="bg1">
                    <a:lumMod val="95000"/>
                  </a:schemeClr>
                </a:solidFill>
              </a:rPr>
            </a:br>
            <a:r>
              <a:rPr lang="en-US" sz="2000">
                <a:solidFill>
                  <a:schemeClr val="bg1">
                    <a:lumMod val="95000"/>
                  </a:schemeClr>
                </a:solidFill>
              </a:rPr>
              <a:t>Radio for Ag News</a:t>
            </a:r>
          </a:p>
          <a:p>
            <a:pPr algn="ctr"/>
            <a:endParaRPr lang="en-US" sz="2000">
              <a:solidFill>
                <a:schemeClr val="bg1">
                  <a:lumMod val="95000"/>
                </a:schemeClr>
              </a:solidFill>
            </a:endParaRPr>
          </a:p>
        </p:txBody>
      </p:sp>
      <p:sp>
        <p:nvSpPr>
          <p:cNvPr id="35" name="TextBox 34">
            <a:extLst>
              <a:ext uri="{FF2B5EF4-FFF2-40B4-BE49-F238E27FC236}">
                <a16:creationId xmlns:a16="http://schemas.microsoft.com/office/drawing/2014/main" id="{EE372752-98AE-6B7A-9B28-190AACF50109}"/>
              </a:ext>
            </a:extLst>
          </p:cNvPr>
          <p:cNvSpPr txBox="1"/>
          <p:nvPr/>
        </p:nvSpPr>
        <p:spPr>
          <a:xfrm>
            <a:off x="7861300" y="1748551"/>
            <a:ext cx="3200400" cy="4154984"/>
          </a:xfrm>
          <a:prstGeom prst="rect">
            <a:avLst/>
          </a:prstGeom>
          <a:noFill/>
        </p:spPr>
        <p:txBody>
          <a:bodyPr wrap="square" rtlCol="0">
            <a:spAutoFit/>
          </a:bodyPr>
          <a:lstStyle/>
          <a:p>
            <a:r>
              <a:rPr lang="en-US" sz="2400"/>
              <a:t>While 30% of listeners interviewed pay for a satellite radio subscription, only 22% use the service to gather ag-related news. </a:t>
            </a:r>
          </a:p>
          <a:p>
            <a:endParaRPr lang="en-US" sz="2400"/>
          </a:p>
          <a:p>
            <a:r>
              <a:rPr lang="en-US" sz="2400"/>
              <a:t>This, along with satellite’s limited on-farm presence, suggests that satellite radio is not a major conveyer of ag news. </a:t>
            </a:r>
          </a:p>
        </p:txBody>
      </p:sp>
    </p:spTree>
    <p:extLst>
      <p:ext uri="{BB962C8B-B14F-4D97-AF65-F5344CB8AC3E}">
        <p14:creationId xmlns:p14="http://schemas.microsoft.com/office/powerpoint/2010/main" val="1419102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6FD5735-A649-DE61-2261-92FD8FE2587F}"/>
              </a:ext>
            </a:extLst>
          </p:cNvPr>
          <p:cNvSpPr/>
          <p:nvPr/>
        </p:nvSpPr>
        <p:spPr>
          <a:xfrm>
            <a:off x="533401" y="1340924"/>
            <a:ext cx="11658599" cy="4674609"/>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 name="Title 1">
            <a:extLst>
              <a:ext uri="{FF2B5EF4-FFF2-40B4-BE49-F238E27FC236}">
                <a16:creationId xmlns:a16="http://schemas.microsoft.com/office/drawing/2014/main" id="{9BFEBB48-C0EA-3994-3763-DE3BD32FDFD1}"/>
              </a:ext>
            </a:extLst>
          </p:cNvPr>
          <p:cNvSpPr>
            <a:spLocks noGrp="1"/>
          </p:cNvSpPr>
          <p:nvPr>
            <p:ph type="title"/>
          </p:nvPr>
        </p:nvSpPr>
        <p:spPr>
          <a:xfrm>
            <a:off x="445477" y="433619"/>
            <a:ext cx="9622448" cy="853193"/>
          </a:xfrm>
        </p:spPr>
        <p:txBody>
          <a:bodyPr/>
          <a:lstStyle/>
          <a:p>
            <a:r>
              <a:rPr lang="en-US" sz="3200" b="1" spc="100">
                <a:cs typeface="Arial"/>
              </a:rPr>
              <a:t>Reasons People Don’t Click Banner Ads</a:t>
            </a:r>
          </a:p>
        </p:txBody>
      </p:sp>
      <p:sp>
        <p:nvSpPr>
          <p:cNvPr id="5" name="TextBox 4">
            <a:extLst>
              <a:ext uri="{FF2B5EF4-FFF2-40B4-BE49-F238E27FC236}">
                <a16:creationId xmlns:a16="http://schemas.microsoft.com/office/drawing/2014/main" id="{9F33809E-3341-8E6F-3C72-E45531FE9044}"/>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Snap Digital Agency</a:t>
            </a:r>
          </a:p>
        </p:txBody>
      </p:sp>
      <p:sp>
        <p:nvSpPr>
          <p:cNvPr id="8" name="TextBox 7">
            <a:extLst>
              <a:ext uri="{FF2B5EF4-FFF2-40B4-BE49-F238E27FC236}">
                <a16:creationId xmlns:a16="http://schemas.microsoft.com/office/drawing/2014/main" id="{8D909DC2-146C-E82E-CFB6-0744B801BD23}"/>
              </a:ext>
            </a:extLst>
          </p:cNvPr>
          <p:cNvSpPr txBox="1"/>
          <p:nvPr/>
        </p:nvSpPr>
        <p:spPr>
          <a:xfrm>
            <a:off x="862206" y="1633160"/>
            <a:ext cx="7212166" cy="400110"/>
          </a:xfrm>
          <a:prstGeom prst="rect">
            <a:avLst/>
          </a:prstGeom>
          <a:noFill/>
        </p:spPr>
        <p:txBody>
          <a:bodyPr wrap="square" rtlCol="0">
            <a:spAutoFit/>
          </a:bodyPr>
          <a:lstStyle/>
          <a:p>
            <a:r>
              <a:rPr lang="en-US" sz="2000" b="1"/>
              <a:t>Percentage of Respondents Who Agreed With the Statement</a:t>
            </a:r>
          </a:p>
        </p:txBody>
      </p:sp>
      <p:graphicFrame>
        <p:nvGraphicFramePr>
          <p:cNvPr id="6" name="Chart 5">
            <a:extLst>
              <a:ext uri="{FF2B5EF4-FFF2-40B4-BE49-F238E27FC236}">
                <a16:creationId xmlns:a16="http://schemas.microsoft.com/office/drawing/2014/main" id="{B60779E7-295F-7FB4-5A73-6F36B02169CE}"/>
              </a:ext>
            </a:extLst>
          </p:cNvPr>
          <p:cNvGraphicFramePr/>
          <p:nvPr/>
        </p:nvGraphicFramePr>
        <p:xfrm>
          <a:off x="944880" y="2062965"/>
          <a:ext cx="10751337" cy="3837422"/>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a:extLst>
              <a:ext uri="{FF2B5EF4-FFF2-40B4-BE49-F238E27FC236}">
                <a16:creationId xmlns:a16="http://schemas.microsoft.com/office/drawing/2014/main" id="{16F06A0C-15E9-ED6A-4D48-3F023013A559}"/>
              </a:ext>
            </a:extLst>
          </p:cNvPr>
          <p:cNvGrpSpPr/>
          <p:nvPr/>
        </p:nvGrpSpPr>
        <p:grpSpPr>
          <a:xfrm>
            <a:off x="952500" y="2636520"/>
            <a:ext cx="10699750" cy="2667000"/>
            <a:chOff x="1051560" y="2636520"/>
            <a:chExt cx="10416540" cy="2667000"/>
          </a:xfrm>
        </p:grpSpPr>
        <p:cxnSp>
          <p:nvCxnSpPr>
            <p:cNvPr id="10" name="Straight Connector 9">
              <a:extLst>
                <a:ext uri="{FF2B5EF4-FFF2-40B4-BE49-F238E27FC236}">
                  <a16:creationId xmlns:a16="http://schemas.microsoft.com/office/drawing/2014/main" id="{02FAA3C9-F5C0-3AD1-4C3A-7A313DEBF306}"/>
                </a:ext>
              </a:extLst>
            </p:cNvPr>
            <p:cNvCxnSpPr/>
            <p:nvPr/>
          </p:nvCxnSpPr>
          <p:spPr>
            <a:xfrm>
              <a:off x="1051560" y="263652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5E84E0-CBDF-2EDD-A8D2-7C0E4D2779B8}"/>
                </a:ext>
              </a:extLst>
            </p:cNvPr>
            <p:cNvCxnSpPr/>
            <p:nvPr/>
          </p:nvCxnSpPr>
          <p:spPr>
            <a:xfrm>
              <a:off x="1051560" y="307848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639A65-8687-560E-7DDF-F2AF7E5DAE3D}"/>
                </a:ext>
              </a:extLst>
            </p:cNvPr>
            <p:cNvCxnSpPr/>
            <p:nvPr/>
          </p:nvCxnSpPr>
          <p:spPr>
            <a:xfrm>
              <a:off x="1051560" y="352806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718467-2658-4FD0-F7B7-1633CCE36B4B}"/>
                </a:ext>
              </a:extLst>
            </p:cNvPr>
            <p:cNvCxnSpPr/>
            <p:nvPr/>
          </p:nvCxnSpPr>
          <p:spPr>
            <a:xfrm>
              <a:off x="1051560" y="397764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7A9F345-7100-5862-1682-DC3F2AB03AD6}"/>
                </a:ext>
              </a:extLst>
            </p:cNvPr>
            <p:cNvCxnSpPr/>
            <p:nvPr/>
          </p:nvCxnSpPr>
          <p:spPr>
            <a:xfrm>
              <a:off x="1051560" y="441960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87921A-F69B-F1D5-6017-7AE0111D915F}"/>
                </a:ext>
              </a:extLst>
            </p:cNvPr>
            <p:cNvCxnSpPr/>
            <p:nvPr/>
          </p:nvCxnSpPr>
          <p:spPr>
            <a:xfrm>
              <a:off x="1051560" y="486156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51393E-2DEE-9E82-C2C8-600FBC6726CF}"/>
                </a:ext>
              </a:extLst>
            </p:cNvPr>
            <p:cNvCxnSpPr/>
            <p:nvPr/>
          </p:nvCxnSpPr>
          <p:spPr>
            <a:xfrm>
              <a:off x="1051560" y="5303520"/>
              <a:ext cx="10416540" cy="0"/>
            </a:xfrm>
            <a:prstGeom prst="line">
              <a:avLst/>
            </a:prstGeom>
            <a:ln w="12700">
              <a:solidFill>
                <a:schemeClr val="bg1">
                  <a:lumMod val="85000"/>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3136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1" y="1535776"/>
            <a:ext cx="11722161" cy="4731674"/>
          </a:xfrm>
          <a:prstGeom prst="rect">
            <a:avLst/>
          </a:prstGeom>
          <a:solidFill>
            <a:schemeClr val="bg1">
              <a:lumMod val="75000"/>
              <a:alpha val="20000"/>
            </a:scheme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graphicFrame>
        <p:nvGraphicFramePr>
          <p:cNvPr id="9" name="Chart 8">
            <a:extLst>
              <a:ext uri="{FF2B5EF4-FFF2-40B4-BE49-F238E27FC236}">
                <a16:creationId xmlns:a16="http://schemas.microsoft.com/office/drawing/2014/main" id="{46CB1983-04CA-741B-A02C-F391F03017AE}"/>
              </a:ext>
            </a:extLst>
          </p:cNvPr>
          <p:cNvGraphicFramePr/>
          <p:nvPr>
            <p:extLst>
              <p:ext uri="{D42A27DB-BD31-4B8C-83A1-F6EECF244321}">
                <p14:modId xmlns:p14="http://schemas.microsoft.com/office/powerpoint/2010/main" val="2034976528"/>
              </p:ext>
            </p:extLst>
          </p:nvPr>
        </p:nvGraphicFramePr>
        <p:xfrm>
          <a:off x="1996192" y="1661801"/>
          <a:ext cx="7625918" cy="400777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4771B75-BD89-C02A-70A5-F71DC12E7E9B}"/>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Visited website (n=206); Did not visit website (n=151)</a:t>
            </a:r>
          </a:p>
        </p:txBody>
      </p:sp>
      <p:sp>
        <p:nvSpPr>
          <p:cNvPr id="7" name="Title 1">
            <a:extLst>
              <a:ext uri="{FF2B5EF4-FFF2-40B4-BE49-F238E27FC236}">
                <a16:creationId xmlns:a16="http://schemas.microsoft.com/office/drawing/2014/main" id="{AD4C14FA-6428-B0F1-EEA4-36A667588678}"/>
              </a:ext>
            </a:extLst>
          </p:cNvPr>
          <p:cNvSpPr txBox="1">
            <a:spLocks/>
          </p:cNvSpPr>
          <p:nvPr/>
        </p:nvSpPr>
        <p:spPr>
          <a:xfrm>
            <a:off x="580538" y="332154"/>
            <a:ext cx="11326734"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dirty="0">
                <a:cs typeface="Arial"/>
              </a:rPr>
              <a:t>Those who visited a website after hearing about it on the radio are more likely to access digital, non-digital news sources.</a:t>
            </a:r>
          </a:p>
        </p:txBody>
      </p:sp>
      <p:sp>
        <p:nvSpPr>
          <p:cNvPr id="10" name="TextBox 9">
            <a:extLst>
              <a:ext uri="{FF2B5EF4-FFF2-40B4-BE49-F238E27FC236}">
                <a16:creationId xmlns:a16="http://schemas.microsoft.com/office/drawing/2014/main" id="{B817EAAC-B895-81BD-CDC2-217E3E63209D}"/>
              </a:ext>
            </a:extLst>
          </p:cNvPr>
          <p:cNvSpPr txBox="1"/>
          <p:nvPr/>
        </p:nvSpPr>
        <p:spPr>
          <a:xfrm>
            <a:off x="4035454" y="1801809"/>
            <a:ext cx="5126298" cy="461665"/>
          </a:xfrm>
          <a:prstGeom prst="rect">
            <a:avLst/>
          </a:prstGeom>
          <a:noFill/>
        </p:spPr>
        <p:txBody>
          <a:bodyPr wrap="square" rtlCol="0">
            <a:spAutoFit/>
          </a:bodyPr>
          <a:lstStyle/>
          <a:p>
            <a:pPr algn="ctr"/>
            <a:r>
              <a:rPr lang="en-US" sz="2400" b="1"/>
              <a:t>Daily ag news sources</a:t>
            </a:r>
          </a:p>
        </p:txBody>
      </p:sp>
      <p:sp>
        <p:nvSpPr>
          <p:cNvPr id="14" name="Rectangle 13">
            <a:extLst>
              <a:ext uri="{FF2B5EF4-FFF2-40B4-BE49-F238E27FC236}">
                <a16:creationId xmlns:a16="http://schemas.microsoft.com/office/drawing/2014/main" id="{30A04BD5-EB3E-400B-37D6-F877A52F8BE9}"/>
              </a:ext>
            </a:extLst>
          </p:cNvPr>
          <p:cNvSpPr/>
          <p:nvPr/>
        </p:nvSpPr>
        <p:spPr>
          <a:xfrm>
            <a:off x="4035454" y="2536309"/>
            <a:ext cx="5586656" cy="4572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CEAC5D5-C25A-86B8-E8D7-0294B1E44432}"/>
              </a:ext>
            </a:extLst>
          </p:cNvPr>
          <p:cNvSpPr/>
          <p:nvPr/>
        </p:nvSpPr>
        <p:spPr>
          <a:xfrm>
            <a:off x="4035454" y="3135519"/>
            <a:ext cx="5586656" cy="4572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E7165343-1B3B-D78C-03CC-CC19F37F685B}"/>
              </a:ext>
            </a:extLst>
          </p:cNvPr>
          <p:cNvSpPr/>
          <p:nvPr/>
        </p:nvSpPr>
        <p:spPr>
          <a:xfrm>
            <a:off x="4035454" y="3755188"/>
            <a:ext cx="5586656" cy="4572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3DF0F320-7BAC-BCF1-5CBF-CA67097FB4BE}"/>
              </a:ext>
            </a:extLst>
          </p:cNvPr>
          <p:cNvSpPr/>
          <p:nvPr/>
        </p:nvSpPr>
        <p:spPr>
          <a:xfrm>
            <a:off x="4035454" y="4338413"/>
            <a:ext cx="5586656" cy="4572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27EE4580-AC65-91A1-4E53-41DA6AE1A4DD}"/>
              </a:ext>
            </a:extLst>
          </p:cNvPr>
          <p:cNvSpPr/>
          <p:nvPr/>
        </p:nvSpPr>
        <p:spPr>
          <a:xfrm>
            <a:off x="4035454" y="4921638"/>
            <a:ext cx="5586656" cy="45720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633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uple of people walking in a field&#10;&#10;Description automatically generated">
            <a:extLst>
              <a:ext uri="{FF2B5EF4-FFF2-40B4-BE49-F238E27FC236}">
                <a16:creationId xmlns:a16="http://schemas.microsoft.com/office/drawing/2014/main" id="{BFF898E6-18BA-AE23-C2C3-9CD7514DF33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779713" y="0"/>
            <a:ext cx="9412287" cy="6858000"/>
          </a:xfrm>
        </p:spPr>
      </p:pic>
      <p:sp>
        <p:nvSpPr>
          <p:cNvPr id="2" name="Rectangle 3">
            <a:extLst>
              <a:ext uri="{FF2B5EF4-FFF2-40B4-BE49-F238E27FC236}">
                <a16:creationId xmlns:a16="http://schemas.microsoft.com/office/drawing/2014/main" id="{9EA49A28-E762-AA38-9C29-A427BEB627DC}"/>
              </a:ext>
            </a:extLst>
          </p:cNvPr>
          <p:cNvSpPr/>
          <p:nvPr/>
        </p:nvSpPr>
        <p:spPr>
          <a:xfrm>
            <a:off x="2742847" y="-288"/>
            <a:ext cx="9449153" cy="6864304"/>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228095"/>
              <a:gd name="connsiteY0" fmla="*/ 0 h 6857999"/>
              <a:gd name="connsiteX1" fmla="*/ 12192000 w 12228095"/>
              <a:gd name="connsiteY1" fmla="*/ 0 h 6857999"/>
              <a:gd name="connsiteX2" fmla="*/ 12228095 w 12228095"/>
              <a:gd name="connsiteY2" fmla="*/ 6857999 h 6857999"/>
              <a:gd name="connsiteX3" fmla="*/ 0 w 12228095"/>
              <a:gd name="connsiteY3" fmla="*/ 6857999 h 6857999"/>
              <a:gd name="connsiteX4" fmla="*/ 0 w 12228095"/>
              <a:gd name="connsiteY4" fmla="*/ 0 h 6857999"/>
              <a:gd name="connsiteX0" fmla="*/ 0 w 12228095"/>
              <a:gd name="connsiteY0" fmla="*/ 6016 h 6864015"/>
              <a:gd name="connsiteX1" fmla="*/ 12222079 w 12228095"/>
              <a:gd name="connsiteY1" fmla="*/ 0 h 6864015"/>
              <a:gd name="connsiteX2" fmla="*/ 12228095 w 12228095"/>
              <a:gd name="connsiteY2" fmla="*/ 6864015 h 6864015"/>
              <a:gd name="connsiteX3" fmla="*/ 0 w 12228095"/>
              <a:gd name="connsiteY3" fmla="*/ 6864015 h 6864015"/>
              <a:gd name="connsiteX4" fmla="*/ 0 w 12228095"/>
              <a:gd name="connsiteY4" fmla="*/ 6016 h 6864015"/>
              <a:gd name="connsiteX0" fmla="*/ 0 w 12228095"/>
              <a:gd name="connsiteY0" fmla="*/ 6016 h 6864015"/>
              <a:gd name="connsiteX1" fmla="*/ 12222079 w 12228095"/>
              <a:gd name="connsiteY1" fmla="*/ 0 h 6864015"/>
              <a:gd name="connsiteX2" fmla="*/ 12228095 w 12228095"/>
              <a:gd name="connsiteY2" fmla="*/ 6864015 h 6864015"/>
              <a:gd name="connsiteX3" fmla="*/ 8310702 w 12228095"/>
              <a:gd name="connsiteY3" fmla="*/ 6864015 h 6864015"/>
              <a:gd name="connsiteX4" fmla="*/ 0 w 12228095"/>
              <a:gd name="connsiteY4" fmla="*/ 6016 h 6864015"/>
              <a:gd name="connsiteX0" fmla="*/ 0 w 12219956"/>
              <a:gd name="connsiteY0" fmla="*/ 0 h 6870611"/>
              <a:gd name="connsiteX1" fmla="*/ 12213940 w 12219956"/>
              <a:gd name="connsiteY1" fmla="*/ 6596 h 6870611"/>
              <a:gd name="connsiteX2" fmla="*/ 12219956 w 12219956"/>
              <a:gd name="connsiteY2" fmla="*/ 6870611 h 6870611"/>
              <a:gd name="connsiteX3" fmla="*/ 8302563 w 12219956"/>
              <a:gd name="connsiteY3" fmla="*/ 6870611 h 6870611"/>
              <a:gd name="connsiteX4" fmla="*/ 0 w 12219956"/>
              <a:gd name="connsiteY4" fmla="*/ 0 h 6870611"/>
              <a:gd name="connsiteX0" fmla="*/ 0 w 12195538"/>
              <a:gd name="connsiteY0" fmla="*/ 0 h 6864304"/>
              <a:gd name="connsiteX1" fmla="*/ 12189522 w 12195538"/>
              <a:gd name="connsiteY1" fmla="*/ 289 h 6864304"/>
              <a:gd name="connsiteX2" fmla="*/ 12195538 w 12195538"/>
              <a:gd name="connsiteY2" fmla="*/ 6864304 h 6864304"/>
              <a:gd name="connsiteX3" fmla="*/ 8278145 w 12195538"/>
              <a:gd name="connsiteY3" fmla="*/ 6864304 h 6864304"/>
              <a:gd name="connsiteX4" fmla="*/ 0 w 12195538"/>
              <a:gd name="connsiteY4" fmla="*/ 0 h 686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538" h="6864304">
                <a:moveTo>
                  <a:pt x="0" y="0"/>
                </a:moveTo>
                <a:lnTo>
                  <a:pt x="12189522" y="289"/>
                </a:lnTo>
                <a:cubicBezTo>
                  <a:pt x="12191527" y="2288294"/>
                  <a:pt x="12193533" y="4576299"/>
                  <a:pt x="12195538" y="6864304"/>
                </a:cubicBezTo>
                <a:lnTo>
                  <a:pt x="8278145" y="6864304"/>
                </a:lnTo>
                <a:lnTo>
                  <a:pt x="0" y="0"/>
                </a:lnTo>
                <a:close/>
              </a:path>
            </a:pathLst>
          </a:custGeom>
          <a:solidFill>
            <a:srgbClr val="1A374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981D4BAF-CD60-010C-C6C3-7691037CDF35}"/>
              </a:ext>
            </a:extLst>
          </p:cNvPr>
          <p:cNvSpPr>
            <a:spLocks noGrp="1"/>
          </p:cNvSpPr>
          <p:nvPr>
            <p:ph type="ctrTitle"/>
          </p:nvPr>
        </p:nvSpPr>
        <p:spPr>
          <a:xfrm>
            <a:off x="613610" y="4538249"/>
            <a:ext cx="6726990" cy="1706381"/>
          </a:xfrm>
        </p:spPr>
        <p:txBody>
          <a:bodyPr>
            <a:normAutofit/>
          </a:bodyPr>
          <a:lstStyle/>
          <a:p>
            <a:r>
              <a:rPr lang="en-US"/>
              <a:t>AUDIENCE </a:t>
            </a:r>
            <a:br>
              <a:rPr lang="en-US"/>
            </a:br>
            <a:r>
              <a:rPr lang="en-US"/>
              <a:t>SAMPLE</a:t>
            </a:r>
          </a:p>
        </p:txBody>
      </p:sp>
      <p:cxnSp>
        <p:nvCxnSpPr>
          <p:cNvPr id="8" name="Straight Connector 7">
            <a:extLst>
              <a:ext uri="{FF2B5EF4-FFF2-40B4-BE49-F238E27FC236}">
                <a16:creationId xmlns:a16="http://schemas.microsoft.com/office/drawing/2014/main" id="{29DCA9D8-5695-8D2F-2C29-F67D8BECDE1B}"/>
              </a:ext>
            </a:extLst>
          </p:cNvPr>
          <p:cNvCxnSpPr>
            <a:cxnSpLocks/>
          </p:cNvCxnSpPr>
          <p:nvPr/>
        </p:nvCxnSpPr>
        <p:spPr>
          <a:xfrm>
            <a:off x="3252551" y="425"/>
            <a:ext cx="6422678" cy="6857575"/>
          </a:xfrm>
          <a:prstGeom prst="line">
            <a:avLst/>
          </a:prstGeom>
          <a:ln w="15875" cap="rnd">
            <a:solidFill>
              <a:srgbClr val="8D9C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62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A3D820-9B0C-0611-A082-66DE60D2A786}"/>
              </a:ext>
            </a:extLst>
          </p:cNvPr>
          <p:cNvSpPr/>
          <p:nvPr/>
        </p:nvSpPr>
        <p:spPr>
          <a:xfrm>
            <a:off x="1" y="1378325"/>
            <a:ext cx="5092700" cy="4812925"/>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 name="Title 1">
            <a:extLst>
              <a:ext uri="{FF2B5EF4-FFF2-40B4-BE49-F238E27FC236}">
                <a16:creationId xmlns:a16="http://schemas.microsoft.com/office/drawing/2014/main" id="{9BFEBB48-C0EA-3994-3763-DE3BD32FDFD1}"/>
              </a:ext>
            </a:extLst>
          </p:cNvPr>
          <p:cNvSpPr>
            <a:spLocks noGrp="1"/>
          </p:cNvSpPr>
          <p:nvPr>
            <p:ph type="title"/>
          </p:nvPr>
        </p:nvSpPr>
        <p:spPr>
          <a:xfrm>
            <a:off x="651739" y="629551"/>
            <a:ext cx="6295161" cy="853193"/>
          </a:xfrm>
        </p:spPr>
        <p:txBody>
          <a:bodyPr/>
          <a:lstStyle/>
          <a:p>
            <a:r>
              <a:rPr lang="en-US" sz="3200" b="1" spc="100">
                <a:cs typeface="Arial"/>
              </a:rPr>
              <a:t>Listener Demo Profile</a:t>
            </a:r>
          </a:p>
        </p:txBody>
      </p:sp>
      <p:sp>
        <p:nvSpPr>
          <p:cNvPr id="23" name="TextBox 22">
            <a:extLst>
              <a:ext uri="{FF2B5EF4-FFF2-40B4-BE49-F238E27FC236}">
                <a16:creationId xmlns:a16="http://schemas.microsoft.com/office/drawing/2014/main" id="{2573953D-4EBF-E42A-6EC3-E83DF426B093}"/>
              </a:ext>
            </a:extLst>
          </p:cNvPr>
          <p:cNvSpPr txBox="1"/>
          <p:nvPr/>
        </p:nvSpPr>
        <p:spPr>
          <a:xfrm>
            <a:off x="554718" y="6446591"/>
            <a:ext cx="5480474"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a:t>
            </a:r>
            <a:r>
              <a:rPr lang="en-US" sz="900" i="1">
                <a:solidFill>
                  <a:schemeClr val="bg1">
                    <a:lumMod val="65000"/>
                  </a:schemeClr>
                </a:solidFill>
                <a:latin typeface="Arial Narrow" panose="020B0606020202030204" pitchFamily="34" charset="0"/>
                <a:ea typeface="Helvetica" charset="0"/>
                <a:cs typeface="Helvetica" charset="0"/>
              </a:rPr>
              <a:t>Total 2023 respondents (n=357) </a:t>
            </a:r>
            <a:endPar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endParaRPr>
          </a:p>
        </p:txBody>
      </p:sp>
      <p:grpSp>
        <p:nvGrpSpPr>
          <p:cNvPr id="8" name="Group 7">
            <a:extLst>
              <a:ext uri="{FF2B5EF4-FFF2-40B4-BE49-F238E27FC236}">
                <a16:creationId xmlns:a16="http://schemas.microsoft.com/office/drawing/2014/main" id="{9063D845-E3A7-D0D6-5EE4-E065254F412C}"/>
              </a:ext>
            </a:extLst>
          </p:cNvPr>
          <p:cNvGrpSpPr/>
          <p:nvPr/>
        </p:nvGrpSpPr>
        <p:grpSpPr>
          <a:xfrm>
            <a:off x="-464269" y="2132693"/>
            <a:ext cx="5703766" cy="4095854"/>
            <a:chOff x="-1603118" y="-405863"/>
            <a:chExt cx="7642623" cy="5488142"/>
          </a:xfrm>
        </p:grpSpPr>
        <p:graphicFrame>
          <p:nvGraphicFramePr>
            <p:cNvPr id="12" name="Chart 11">
              <a:extLst>
                <a:ext uri="{FF2B5EF4-FFF2-40B4-BE49-F238E27FC236}">
                  <a16:creationId xmlns:a16="http://schemas.microsoft.com/office/drawing/2014/main" id="{C3E3EFED-D402-7683-9CC9-65F9CD3A91A5}"/>
                </a:ext>
              </a:extLst>
            </p:cNvPr>
            <p:cNvGraphicFramePr>
              <a:graphicFrameLocks/>
            </p:cNvGraphicFramePr>
            <p:nvPr/>
          </p:nvGraphicFramePr>
          <p:xfrm>
            <a:off x="-1603118" y="-405863"/>
            <a:ext cx="7642623" cy="548814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BF7E318-4548-4F67-0C9F-E81AB4D8CF69}"/>
                </a:ext>
              </a:extLst>
            </p:cNvPr>
            <p:cNvSpPr txBox="1"/>
            <p:nvPr/>
          </p:nvSpPr>
          <p:spPr>
            <a:xfrm>
              <a:off x="-142277" y="-120940"/>
              <a:ext cx="1539171" cy="737997"/>
            </a:xfrm>
            <a:prstGeom prst="rect">
              <a:avLst/>
            </a:prstGeom>
            <a:noFill/>
          </p:spPr>
          <p:txBody>
            <a:bodyPr wrap="square" rtlCol="0">
              <a:spAutoFit/>
            </a:bodyPr>
            <a:lstStyle/>
            <a:p>
              <a:pPr algn="ctr">
                <a:lnSpc>
                  <a:spcPct val="90000"/>
                </a:lnSpc>
              </a:pPr>
              <a:r>
                <a:rPr lang="en-US" sz="2000" b="1">
                  <a:solidFill>
                    <a:schemeClr val="bg1">
                      <a:lumMod val="65000"/>
                    </a:schemeClr>
                  </a:solidFill>
                </a:rPr>
                <a:t>14%</a:t>
              </a:r>
              <a:endParaRPr lang="en-US" sz="1400">
                <a:solidFill>
                  <a:schemeClr val="bg1">
                    <a:lumMod val="65000"/>
                  </a:schemeClr>
                </a:solidFill>
              </a:endParaRPr>
            </a:p>
            <a:p>
              <a:pPr algn="ctr">
                <a:lnSpc>
                  <a:spcPct val="90000"/>
                </a:lnSpc>
              </a:pPr>
              <a:r>
                <a:rPr lang="en-US" sz="1600">
                  <a:solidFill>
                    <a:schemeClr val="bg1">
                      <a:lumMod val="65000"/>
                    </a:schemeClr>
                  </a:solidFill>
                </a:rPr>
                <a:t>Female</a:t>
              </a:r>
            </a:p>
          </p:txBody>
        </p:sp>
        <p:sp>
          <p:nvSpPr>
            <p:cNvPr id="9" name="TextBox 8">
              <a:extLst>
                <a:ext uri="{FF2B5EF4-FFF2-40B4-BE49-F238E27FC236}">
                  <a16:creationId xmlns:a16="http://schemas.microsoft.com/office/drawing/2014/main" id="{F245F31F-79C4-2A85-C2C0-098E98CEF5A4}"/>
                </a:ext>
              </a:extLst>
            </p:cNvPr>
            <p:cNvSpPr txBox="1"/>
            <p:nvPr/>
          </p:nvSpPr>
          <p:spPr>
            <a:xfrm>
              <a:off x="3948208" y="3691036"/>
              <a:ext cx="1539171" cy="737997"/>
            </a:xfrm>
            <a:prstGeom prst="rect">
              <a:avLst/>
            </a:prstGeom>
            <a:noFill/>
          </p:spPr>
          <p:txBody>
            <a:bodyPr wrap="square" rtlCol="0">
              <a:spAutoFit/>
            </a:bodyPr>
            <a:lstStyle/>
            <a:p>
              <a:pPr algn="ctr">
                <a:lnSpc>
                  <a:spcPct val="90000"/>
                </a:lnSpc>
              </a:pPr>
              <a:r>
                <a:rPr lang="en-US" sz="2000" b="1">
                  <a:solidFill>
                    <a:srgbClr val="6AAAC4"/>
                  </a:solidFill>
                </a:rPr>
                <a:t>86%</a:t>
              </a:r>
              <a:endParaRPr lang="en-US" sz="1400">
                <a:solidFill>
                  <a:srgbClr val="6AAAC4"/>
                </a:solidFill>
              </a:endParaRPr>
            </a:p>
            <a:p>
              <a:pPr algn="ctr">
                <a:lnSpc>
                  <a:spcPct val="90000"/>
                </a:lnSpc>
              </a:pPr>
              <a:r>
                <a:rPr lang="en-US" sz="1600">
                  <a:solidFill>
                    <a:srgbClr val="6AAAC4"/>
                  </a:solidFill>
                </a:rPr>
                <a:t>Male</a:t>
              </a:r>
            </a:p>
          </p:txBody>
        </p:sp>
      </p:grpSp>
      <p:grpSp>
        <p:nvGrpSpPr>
          <p:cNvPr id="75" name="组合 51">
            <a:extLst>
              <a:ext uri="{FF2B5EF4-FFF2-40B4-BE49-F238E27FC236}">
                <a16:creationId xmlns:a16="http://schemas.microsoft.com/office/drawing/2014/main" id="{D178DA6F-B1AC-3EEF-7080-E038CED3F10E}"/>
              </a:ext>
            </a:extLst>
          </p:cNvPr>
          <p:cNvGrpSpPr/>
          <p:nvPr/>
        </p:nvGrpSpPr>
        <p:grpSpPr>
          <a:xfrm>
            <a:off x="5784929" y="1785257"/>
            <a:ext cx="5848902" cy="4030462"/>
            <a:chOff x="2269494" y="2281164"/>
            <a:chExt cx="4603496" cy="2911941"/>
          </a:xfrm>
          <a:solidFill>
            <a:schemeClr val="bg1">
              <a:lumMod val="85000"/>
            </a:schemeClr>
          </a:solidFill>
          <a:effectLst/>
        </p:grpSpPr>
        <p:sp>
          <p:nvSpPr>
            <p:cNvPr id="76" name="Freeform 6">
              <a:extLst>
                <a:ext uri="{FF2B5EF4-FFF2-40B4-BE49-F238E27FC236}">
                  <a16:creationId xmlns:a16="http://schemas.microsoft.com/office/drawing/2014/main" id="{7889AF3B-73A1-F636-33CF-5F96418DB223}"/>
                </a:ext>
              </a:extLst>
            </p:cNvPr>
            <p:cNvSpPr>
              <a:spLocks/>
            </p:cNvSpPr>
            <p:nvPr/>
          </p:nvSpPr>
          <p:spPr bwMode="auto">
            <a:xfrm>
              <a:off x="3140143" y="2528766"/>
              <a:ext cx="898584" cy="539377"/>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77" name="Freeform 7">
              <a:extLst>
                <a:ext uri="{FF2B5EF4-FFF2-40B4-BE49-F238E27FC236}">
                  <a16:creationId xmlns:a16="http://schemas.microsoft.com/office/drawing/2014/main" id="{BE7D42E5-2308-7720-99BA-94BF6AC3A5F3}"/>
                </a:ext>
              </a:extLst>
            </p:cNvPr>
            <p:cNvSpPr>
              <a:spLocks/>
            </p:cNvSpPr>
            <p:nvPr/>
          </p:nvSpPr>
          <p:spPr bwMode="auto">
            <a:xfrm>
              <a:off x="4023595" y="2624087"/>
              <a:ext cx="577328" cy="342923"/>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78" name="Freeform 8">
              <a:extLst>
                <a:ext uri="{FF2B5EF4-FFF2-40B4-BE49-F238E27FC236}">
                  <a16:creationId xmlns:a16="http://schemas.microsoft.com/office/drawing/2014/main" id="{D2C38001-AC98-7EE8-6E59-B4F5E3899471}"/>
                </a:ext>
              </a:extLst>
            </p:cNvPr>
            <p:cNvSpPr>
              <a:spLocks/>
            </p:cNvSpPr>
            <p:nvPr/>
          </p:nvSpPr>
          <p:spPr bwMode="auto">
            <a:xfrm>
              <a:off x="3095912" y="3302959"/>
              <a:ext cx="497015" cy="619587"/>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79" name="Freeform 9">
              <a:extLst>
                <a:ext uri="{FF2B5EF4-FFF2-40B4-BE49-F238E27FC236}">
                  <a16:creationId xmlns:a16="http://schemas.microsoft.com/office/drawing/2014/main" id="{1FEBF1D3-8076-3D60-1437-C57DB4855586}"/>
                </a:ext>
              </a:extLst>
            </p:cNvPr>
            <p:cNvSpPr>
              <a:spLocks/>
            </p:cNvSpPr>
            <p:nvPr/>
          </p:nvSpPr>
          <p:spPr bwMode="auto">
            <a:xfrm>
              <a:off x="3410183" y="3014671"/>
              <a:ext cx="607592" cy="492879"/>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0" name="Freeform 10">
              <a:extLst>
                <a:ext uri="{FF2B5EF4-FFF2-40B4-BE49-F238E27FC236}">
                  <a16:creationId xmlns:a16="http://schemas.microsoft.com/office/drawing/2014/main" id="{5012515F-474A-1CBE-EA9C-0D7A2450867E}"/>
                </a:ext>
              </a:extLst>
            </p:cNvPr>
            <p:cNvSpPr>
              <a:spLocks/>
            </p:cNvSpPr>
            <p:nvPr/>
          </p:nvSpPr>
          <p:spPr bwMode="auto">
            <a:xfrm>
              <a:off x="2960891" y="3856286"/>
              <a:ext cx="581984" cy="703283"/>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1" name="Freeform 11">
              <a:extLst>
                <a:ext uri="{FF2B5EF4-FFF2-40B4-BE49-F238E27FC236}">
                  <a16:creationId xmlns:a16="http://schemas.microsoft.com/office/drawing/2014/main" id="{531C0769-885D-2954-0E20-83EB3A80006C}"/>
                </a:ext>
              </a:extLst>
            </p:cNvPr>
            <p:cNvSpPr>
              <a:spLocks/>
            </p:cNvSpPr>
            <p:nvPr/>
          </p:nvSpPr>
          <p:spPr bwMode="auto">
            <a:xfrm>
              <a:off x="3542876" y="3471514"/>
              <a:ext cx="635527" cy="48125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2" name="Freeform 12">
              <a:extLst>
                <a:ext uri="{FF2B5EF4-FFF2-40B4-BE49-F238E27FC236}">
                  <a16:creationId xmlns:a16="http://schemas.microsoft.com/office/drawing/2014/main" id="{1D7402A7-0A2E-5A33-34C2-897DD643075A}"/>
                </a:ext>
              </a:extLst>
            </p:cNvPr>
            <p:cNvSpPr>
              <a:spLocks/>
            </p:cNvSpPr>
            <p:nvPr/>
          </p:nvSpPr>
          <p:spPr bwMode="auto">
            <a:xfrm>
              <a:off x="4011955" y="2955386"/>
              <a:ext cx="622723" cy="367335"/>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3" name="Freeform 13">
              <a:extLst>
                <a:ext uri="{FF2B5EF4-FFF2-40B4-BE49-F238E27FC236}">
                  <a16:creationId xmlns:a16="http://schemas.microsoft.com/office/drawing/2014/main" id="{ACFCC34E-7250-8B90-EE57-A012DEA45893}"/>
                </a:ext>
              </a:extLst>
            </p:cNvPr>
            <p:cNvSpPr>
              <a:spLocks/>
            </p:cNvSpPr>
            <p:nvPr/>
          </p:nvSpPr>
          <p:spPr bwMode="auto">
            <a:xfrm>
              <a:off x="4004971" y="3277385"/>
              <a:ext cx="732136" cy="326649"/>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4" name="Freeform 14">
              <a:extLst>
                <a:ext uri="{FF2B5EF4-FFF2-40B4-BE49-F238E27FC236}">
                  <a16:creationId xmlns:a16="http://schemas.microsoft.com/office/drawing/2014/main" id="{2CAAF4D0-D9BB-7068-1B98-5D790148FCE4}"/>
                </a:ext>
              </a:extLst>
            </p:cNvPr>
            <p:cNvSpPr>
              <a:spLocks/>
            </p:cNvSpPr>
            <p:nvPr/>
          </p:nvSpPr>
          <p:spPr bwMode="auto">
            <a:xfrm>
              <a:off x="4165599" y="3591247"/>
              <a:ext cx="669282" cy="362685"/>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5" name="Freeform 15">
              <a:extLst>
                <a:ext uri="{FF2B5EF4-FFF2-40B4-BE49-F238E27FC236}">
                  <a16:creationId xmlns:a16="http://schemas.microsoft.com/office/drawing/2014/main" id="{C7023E5C-C9BD-E12A-C032-517E55CAA84A}"/>
                </a:ext>
              </a:extLst>
            </p:cNvPr>
            <p:cNvSpPr>
              <a:spLocks/>
            </p:cNvSpPr>
            <p:nvPr/>
          </p:nvSpPr>
          <p:spPr bwMode="auto">
            <a:xfrm>
              <a:off x="3493989" y="3922546"/>
              <a:ext cx="585476" cy="640511"/>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6" name="Freeform 16">
              <a:extLst>
                <a:ext uri="{FF2B5EF4-FFF2-40B4-BE49-F238E27FC236}">
                  <a16:creationId xmlns:a16="http://schemas.microsoft.com/office/drawing/2014/main" id="{285B8118-939A-802E-57DA-CC9B34B1FB54}"/>
                </a:ext>
              </a:extLst>
            </p:cNvPr>
            <p:cNvSpPr>
              <a:spLocks/>
            </p:cNvSpPr>
            <p:nvPr/>
          </p:nvSpPr>
          <p:spPr bwMode="auto">
            <a:xfrm>
              <a:off x="4075973" y="3923708"/>
              <a:ext cx="798482" cy="380122"/>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7" name="Freeform 17">
              <a:extLst>
                <a:ext uri="{FF2B5EF4-FFF2-40B4-BE49-F238E27FC236}">
                  <a16:creationId xmlns:a16="http://schemas.microsoft.com/office/drawing/2014/main" id="{DF6345A5-1C7E-3BFD-910E-D5D89697BA73}"/>
                </a:ext>
              </a:extLst>
            </p:cNvPr>
            <p:cNvSpPr>
              <a:spLocks/>
            </p:cNvSpPr>
            <p:nvPr/>
          </p:nvSpPr>
          <p:spPr bwMode="auto">
            <a:xfrm>
              <a:off x="3720963" y="4006242"/>
              <a:ext cx="1269890" cy="1186863"/>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8" name="Freeform 18">
              <a:extLst>
                <a:ext uri="{FF2B5EF4-FFF2-40B4-BE49-F238E27FC236}">
                  <a16:creationId xmlns:a16="http://schemas.microsoft.com/office/drawing/2014/main" id="{4D7631EE-1F33-8228-99A7-C4305A116AC0}"/>
                </a:ext>
              </a:extLst>
            </p:cNvPr>
            <p:cNvSpPr>
              <a:spLocks/>
            </p:cNvSpPr>
            <p:nvPr/>
          </p:nvSpPr>
          <p:spPr bwMode="auto">
            <a:xfrm>
              <a:off x="4538069" y="2570614"/>
              <a:ext cx="575001" cy="656785"/>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89" name="Freeform 19">
              <a:extLst>
                <a:ext uri="{FF2B5EF4-FFF2-40B4-BE49-F238E27FC236}">
                  <a16:creationId xmlns:a16="http://schemas.microsoft.com/office/drawing/2014/main" id="{8FC60248-747D-4FD8-0780-2FFDBDD25C57}"/>
                </a:ext>
              </a:extLst>
            </p:cNvPr>
            <p:cNvSpPr>
              <a:spLocks/>
            </p:cNvSpPr>
            <p:nvPr/>
          </p:nvSpPr>
          <p:spPr bwMode="auto">
            <a:xfrm>
              <a:off x="4887259" y="2807755"/>
              <a:ext cx="485375" cy="477768"/>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0" name="Freeform 20">
              <a:extLst>
                <a:ext uri="{FF2B5EF4-FFF2-40B4-BE49-F238E27FC236}">
                  <a16:creationId xmlns:a16="http://schemas.microsoft.com/office/drawing/2014/main" id="{EC343C4E-144F-A4EB-745C-5E1F967ED1FC}"/>
                </a:ext>
              </a:extLst>
            </p:cNvPr>
            <p:cNvSpPr>
              <a:spLocks/>
            </p:cNvSpPr>
            <p:nvPr/>
          </p:nvSpPr>
          <p:spPr bwMode="auto">
            <a:xfrm>
              <a:off x="4626531" y="3186714"/>
              <a:ext cx="548229" cy="352223"/>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1" name="Freeform 21">
              <a:extLst>
                <a:ext uri="{FF2B5EF4-FFF2-40B4-BE49-F238E27FC236}">
                  <a16:creationId xmlns:a16="http://schemas.microsoft.com/office/drawing/2014/main" id="{3CDBC570-876D-5629-4DFC-12F1456E7380}"/>
                </a:ext>
              </a:extLst>
            </p:cNvPr>
            <p:cNvSpPr>
              <a:spLocks/>
            </p:cNvSpPr>
            <p:nvPr/>
          </p:nvSpPr>
          <p:spPr bwMode="auto">
            <a:xfrm>
              <a:off x="4711500" y="3506388"/>
              <a:ext cx="618067" cy="485905"/>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2" name="Freeform 22">
              <a:extLst>
                <a:ext uri="{FF2B5EF4-FFF2-40B4-BE49-F238E27FC236}">
                  <a16:creationId xmlns:a16="http://schemas.microsoft.com/office/drawing/2014/main" id="{58B0C43C-0414-A772-41B9-16B04E87F391}"/>
                </a:ext>
              </a:extLst>
            </p:cNvPr>
            <p:cNvSpPr>
              <a:spLocks/>
            </p:cNvSpPr>
            <p:nvPr/>
          </p:nvSpPr>
          <p:spPr bwMode="auto">
            <a:xfrm>
              <a:off x="4853504" y="3929520"/>
              <a:ext cx="439980" cy="444056"/>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3" name="Freeform 23">
              <a:extLst>
                <a:ext uri="{FF2B5EF4-FFF2-40B4-BE49-F238E27FC236}">
                  <a16:creationId xmlns:a16="http://schemas.microsoft.com/office/drawing/2014/main" id="{67F8C79D-50D0-2CD6-F56B-AF1B48089A33}"/>
                </a:ext>
              </a:extLst>
            </p:cNvPr>
            <p:cNvSpPr>
              <a:spLocks/>
            </p:cNvSpPr>
            <p:nvPr/>
          </p:nvSpPr>
          <p:spPr bwMode="auto">
            <a:xfrm>
              <a:off x="4925670" y="4345678"/>
              <a:ext cx="513310" cy="432432"/>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4" name="Freeform 24">
              <a:extLst>
                <a:ext uri="{FF2B5EF4-FFF2-40B4-BE49-F238E27FC236}">
                  <a16:creationId xmlns:a16="http://schemas.microsoft.com/office/drawing/2014/main" id="{6EC4B38A-7237-1743-17FA-955CD03CD4B3}"/>
                </a:ext>
              </a:extLst>
            </p:cNvPr>
            <p:cNvSpPr>
              <a:spLocks/>
            </p:cNvSpPr>
            <p:nvPr/>
          </p:nvSpPr>
          <p:spPr bwMode="auto">
            <a:xfrm>
              <a:off x="5078150" y="3250649"/>
              <a:ext cx="361994" cy="598663"/>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5" name="Freeform 25">
              <a:extLst>
                <a:ext uri="{FF2B5EF4-FFF2-40B4-BE49-F238E27FC236}">
                  <a16:creationId xmlns:a16="http://schemas.microsoft.com/office/drawing/2014/main" id="{0784DBE7-55AD-73E4-F4E6-895A2939DF65}"/>
                </a:ext>
              </a:extLst>
            </p:cNvPr>
            <p:cNvSpPr>
              <a:spLocks/>
            </p:cNvSpPr>
            <p:nvPr/>
          </p:nvSpPr>
          <p:spPr bwMode="auto">
            <a:xfrm>
              <a:off x="5393586" y="3270410"/>
              <a:ext cx="277025" cy="494042"/>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6" name="Freeform 26">
              <a:extLst>
                <a:ext uri="{FF2B5EF4-FFF2-40B4-BE49-F238E27FC236}">
                  <a16:creationId xmlns:a16="http://schemas.microsoft.com/office/drawing/2014/main" id="{D5552682-4B4F-1D97-B7E1-40BC86A5F014}"/>
                </a:ext>
              </a:extLst>
            </p:cNvPr>
            <p:cNvSpPr>
              <a:spLocks/>
            </p:cNvSpPr>
            <p:nvPr/>
          </p:nvSpPr>
          <p:spPr bwMode="auto">
            <a:xfrm>
              <a:off x="5607756" y="3156490"/>
              <a:ext cx="377126" cy="426620"/>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7" name="Freeform 27">
              <a:extLst>
                <a:ext uri="{FF2B5EF4-FFF2-40B4-BE49-F238E27FC236}">
                  <a16:creationId xmlns:a16="http://schemas.microsoft.com/office/drawing/2014/main" id="{4034D80D-93FC-F6C8-2F13-6AC2A8561F17}"/>
                </a:ext>
              </a:extLst>
            </p:cNvPr>
            <p:cNvSpPr>
              <a:spLocks/>
            </p:cNvSpPr>
            <p:nvPr/>
          </p:nvSpPr>
          <p:spPr bwMode="auto">
            <a:xfrm>
              <a:off x="5303960" y="3542424"/>
              <a:ext cx="605264" cy="361522"/>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8" name="Freeform 28">
              <a:extLst>
                <a:ext uri="{FF2B5EF4-FFF2-40B4-BE49-F238E27FC236}">
                  <a16:creationId xmlns:a16="http://schemas.microsoft.com/office/drawing/2014/main" id="{99C59D80-D598-9BE2-6C28-E3DE5A0398D6}"/>
                </a:ext>
              </a:extLst>
            </p:cNvPr>
            <p:cNvSpPr>
              <a:spLocks/>
            </p:cNvSpPr>
            <p:nvPr/>
          </p:nvSpPr>
          <p:spPr bwMode="auto">
            <a:xfrm>
              <a:off x="5259729" y="3760965"/>
              <a:ext cx="727480" cy="333624"/>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99" name="Freeform 29">
              <a:extLst>
                <a:ext uri="{FF2B5EF4-FFF2-40B4-BE49-F238E27FC236}">
                  <a16:creationId xmlns:a16="http://schemas.microsoft.com/office/drawing/2014/main" id="{21BFDC2F-3458-6ED5-AB05-F287C5C4E0E6}"/>
                </a:ext>
              </a:extLst>
            </p:cNvPr>
            <p:cNvSpPr>
              <a:spLocks/>
            </p:cNvSpPr>
            <p:nvPr/>
          </p:nvSpPr>
          <p:spPr bwMode="auto">
            <a:xfrm>
              <a:off x="5173596" y="4077152"/>
              <a:ext cx="309616" cy="53705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0" name="Freeform 30">
              <a:extLst>
                <a:ext uri="{FF2B5EF4-FFF2-40B4-BE49-F238E27FC236}">
                  <a16:creationId xmlns:a16="http://schemas.microsoft.com/office/drawing/2014/main" id="{C1FF52C7-6743-7C72-7B5E-7E6E0B28F151}"/>
                </a:ext>
              </a:extLst>
            </p:cNvPr>
            <p:cNvSpPr>
              <a:spLocks/>
            </p:cNvSpPr>
            <p:nvPr/>
          </p:nvSpPr>
          <p:spPr bwMode="auto">
            <a:xfrm>
              <a:off x="5426177" y="4024841"/>
              <a:ext cx="364322" cy="566114"/>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1" name="Freeform 31">
              <a:extLst>
                <a:ext uri="{FF2B5EF4-FFF2-40B4-BE49-F238E27FC236}">
                  <a16:creationId xmlns:a16="http://schemas.microsoft.com/office/drawing/2014/main" id="{F388EACF-EF6A-C5E4-4F60-DC5AD581BAC8}"/>
                </a:ext>
              </a:extLst>
            </p:cNvPr>
            <p:cNvSpPr>
              <a:spLocks/>
            </p:cNvSpPr>
            <p:nvPr/>
          </p:nvSpPr>
          <p:spPr bwMode="auto">
            <a:xfrm>
              <a:off x="5688070" y="3976018"/>
              <a:ext cx="466751" cy="499854"/>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2" name="Freeform 32">
              <a:extLst>
                <a:ext uri="{FF2B5EF4-FFF2-40B4-BE49-F238E27FC236}">
                  <a16:creationId xmlns:a16="http://schemas.microsoft.com/office/drawing/2014/main" id="{AD081CF7-50A7-9EA8-C62F-438C956E42D1}"/>
                </a:ext>
              </a:extLst>
            </p:cNvPr>
            <p:cNvSpPr>
              <a:spLocks/>
            </p:cNvSpPr>
            <p:nvPr/>
          </p:nvSpPr>
          <p:spPr bwMode="auto">
            <a:xfrm>
              <a:off x="5563525" y="4402638"/>
              <a:ext cx="788007" cy="614937"/>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3" name="Freeform 33">
              <a:extLst>
                <a:ext uri="{FF2B5EF4-FFF2-40B4-BE49-F238E27FC236}">
                  <a16:creationId xmlns:a16="http://schemas.microsoft.com/office/drawing/2014/main" id="{F35CD72B-6563-093E-E13D-78BF97898AAA}"/>
                </a:ext>
              </a:extLst>
            </p:cNvPr>
            <p:cNvSpPr>
              <a:spLocks/>
            </p:cNvSpPr>
            <p:nvPr/>
          </p:nvSpPr>
          <p:spPr bwMode="auto">
            <a:xfrm>
              <a:off x="5887109" y="3895809"/>
              <a:ext cx="436488" cy="348735"/>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4" name="Freeform 34">
              <a:extLst>
                <a:ext uri="{FF2B5EF4-FFF2-40B4-BE49-F238E27FC236}">
                  <a16:creationId xmlns:a16="http://schemas.microsoft.com/office/drawing/2014/main" id="{B7C10C4C-EB69-7BE6-6B3B-1D23E38BD304}"/>
                </a:ext>
              </a:extLst>
            </p:cNvPr>
            <p:cNvSpPr>
              <a:spLocks/>
            </p:cNvSpPr>
            <p:nvPr/>
          </p:nvSpPr>
          <p:spPr bwMode="auto">
            <a:xfrm>
              <a:off x="5780023" y="3611009"/>
              <a:ext cx="754252" cy="38709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5" name="Freeform 35">
              <a:extLst>
                <a:ext uri="{FF2B5EF4-FFF2-40B4-BE49-F238E27FC236}">
                  <a16:creationId xmlns:a16="http://schemas.microsoft.com/office/drawing/2014/main" id="{0229ABC3-B556-D6F6-9A87-4D2A68788237}"/>
                </a:ext>
              </a:extLst>
            </p:cNvPr>
            <p:cNvSpPr>
              <a:spLocks/>
            </p:cNvSpPr>
            <p:nvPr/>
          </p:nvSpPr>
          <p:spPr bwMode="auto">
            <a:xfrm>
              <a:off x="5951127" y="3023971"/>
              <a:ext cx="510982" cy="371984"/>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6" name="Freeform 36">
              <a:extLst>
                <a:ext uri="{FF2B5EF4-FFF2-40B4-BE49-F238E27FC236}">
                  <a16:creationId xmlns:a16="http://schemas.microsoft.com/office/drawing/2014/main" id="{F05614FC-0545-2567-53D0-919358DFA919}"/>
                </a:ext>
              </a:extLst>
            </p:cNvPr>
            <p:cNvSpPr>
              <a:spLocks/>
            </p:cNvSpPr>
            <p:nvPr/>
          </p:nvSpPr>
          <p:spPr bwMode="auto">
            <a:xfrm>
              <a:off x="5974406" y="2646174"/>
              <a:ext cx="573837" cy="49055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7" name="Freeform 37">
              <a:extLst>
                <a:ext uri="{FF2B5EF4-FFF2-40B4-BE49-F238E27FC236}">
                  <a16:creationId xmlns:a16="http://schemas.microsoft.com/office/drawing/2014/main" id="{DD3CE599-1731-3893-E008-EE4294BB8C98}"/>
                </a:ext>
              </a:extLst>
            </p:cNvPr>
            <p:cNvSpPr>
              <a:spLocks/>
            </p:cNvSpPr>
            <p:nvPr/>
          </p:nvSpPr>
          <p:spPr bwMode="auto">
            <a:xfrm>
              <a:off x="6395763" y="2590376"/>
              <a:ext cx="162956" cy="289450"/>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8" name="Freeform 38">
              <a:extLst>
                <a:ext uri="{FF2B5EF4-FFF2-40B4-BE49-F238E27FC236}">
                  <a16:creationId xmlns:a16="http://schemas.microsoft.com/office/drawing/2014/main" id="{C325E827-BD88-C306-7968-0955D242FF8F}"/>
                </a:ext>
              </a:extLst>
            </p:cNvPr>
            <p:cNvSpPr>
              <a:spLocks/>
            </p:cNvSpPr>
            <p:nvPr/>
          </p:nvSpPr>
          <p:spPr bwMode="auto">
            <a:xfrm>
              <a:off x="6407403" y="3070469"/>
              <a:ext cx="132692" cy="262714"/>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09" name="Freeform 39">
              <a:extLst>
                <a:ext uri="{FF2B5EF4-FFF2-40B4-BE49-F238E27FC236}">
                  <a16:creationId xmlns:a16="http://schemas.microsoft.com/office/drawing/2014/main" id="{F8F1C5F6-5E3B-8F10-A93B-999E2A259481}"/>
                </a:ext>
              </a:extLst>
            </p:cNvPr>
            <p:cNvSpPr>
              <a:spLocks/>
            </p:cNvSpPr>
            <p:nvPr/>
          </p:nvSpPr>
          <p:spPr bwMode="auto">
            <a:xfrm>
              <a:off x="6508668" y="2910050"/>
              <a:ext cx="154808" cy="138332"/>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0" name="Freeform 40">
              <a:extLst>
                <a:ext uri="{FF2B5EF4-FFF2-40B4-BE49-F238E27FC236}">
                  <a16:creationId xmlns:a16="http://schemas.microsoft.com/office/drawing/2014/main" id="{B924D1A0-2719-270C-66EA-CC9DB02FAB2C}"/>
                </a:ext>
              </a:extLst>
            </p:cNvPr>
            <p:cNvSpPr>
              <a:spLocks/>
            </p:cNvSpPr>
            <p:nvPr/>
          </p:nvSpPr>
          <p:spPr bwMode="auto">
            <a:xfrm>
              <a:off x="6497028" y="2784505"/>
              <a:ext cx="303796" cy="187155"/>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1" name="Freeform 41">
              <a:extLst>
                <a:ext uri="{FF2B5EF4-FFF2-40B4-BE49-F238E27FC236}">
                  <a16:creationId xmlns:a16="http://schemas.microsoft.com/office/drawing/2014/main" id="{A0581E56-0612-1A5B-7A8C-3EE6A1CD74C1}"/>
                </a:ext>
              </a:extLst>
            </p:cNvPr>
            <p:cNvSpPr>
              <a:spLocks/>
            </p:cNvSpPr>
            <p:nvPr/>
          </p:nvSpPr>
          <p:spPr bwMode="auto">
            <a:xfrm>
              <a:off x="6537767" y="2569452"/>
              <a:ext cx="135020" cy="288288"/>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2" name="Freeform 42">
              <a:extLst>
                <a:ext uri="{FF2B5EF4-FFF2-40B4-BE49-F238E27FC236}">
                  <a16:creationId xmlns:a16="http://schemas.microsoft.com/office/drawing/2014/main" id="{170CDB5F-C123-8539-5BFC-413FD9C9FE85}"/>
                </a:ext>
              </a:extLst>
            </p:cNvPr>
            <p:cNvSpPr>
              <a:spLocks/>
            </p:cNvSpPr>
            <p:nvPr/>
          </p:nvSpPr>
          <p:spPr bwMode="auto">
            <a:xfrm>
              <a:off x="6566866" y="2281164"/>
              <a:ext cx="306124" cy="487067"/>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3" name="Freeform 43">
              <a:extLst>
                <a:ext uri="{FF2B5EF4-FFF2-40B4-BE49-F238E27FC236}">
                  <a16:creationId xmlns:a16="http://schemas.microsoft.com/office/drawing/2014/main" id="{E7A30174-520D-9005-23DA-981655CDF54F}"/>
                </a:ext>
              </a:extLst>
            </p:cNvPr>
            <p:cNvSpPr>
              <a:spLocks/>
            </p:cNvSpPr>
            <p:nvPr/>
          </p:nvSpPr>
          <p:spPr bwMode="auto">
            <a:xfrm>
              <a:off x="6524962" y="3014671"/>
              <a:ext cx="137348" cy="115083"/>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14" name="Freeform 44">
              <a:extLst>
                <a:ext uri="{FF2B5EF4-FFF2-40B4-BE49-F238E27FC236}">
                  <a16:creationId xmlns:a16="http://schemas.microsoft.com/office/drawing/2014/main" id="{584D2DAC-F878-CC23-F3C7-7B2145201612}"/>
                </a:ext>
              </a:extLst>
            </p:cNvPr>
            <p:cNvSpPr>
              <a:spLocks/>
            </p:cNvSpPr>
            <p:nvPr/>
          </p:nvSpPr>
          <p:spPr bwMode="auto">
            <a:xfrm>
              <a:off x="6628557" y="2896101"/>
              <a:ext cx="68674" cy="79047"/>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7A838D"/>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5" name="Freeform 45">
              <a:extLst>
                <a:ext uri="{FF2B5EF4-FFF2-40B4-BE49-F238E27FC236}">
                  <a16:creationId xmlns:a16="http://schemas.microsoft.com/office/drawing/2014/main" id="{1F41A8F0-46A2-B4E2-13B8-F3EE51FC496F}"/>
                </a:ext>
              </a:extLst>
            </p:cNvPr>
            <p:cNvSpPr>
              <a:spLocks/>
            </p:cNvSpPr>
            <p:nvPr/>
          </p:nvSpPr>
          <p:spPr bwMode="auto">
            <a:xfrm>
              <a:off x="5088626" y="2710109"/>
              <a:ext cx="481883" cy="223191"/>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6" name="Freeform 46">
              <a:extLst>
                <a:ext uri="{FF2B5EF4-FFF2-40B4-BE49-F238E27FC236}">
                  <a16:creationId xmlns:a16="http://schemas.microsoft.com/office/drawing/2014/main" id="{0019CD61-A2C7-281A-E9CE-BCB998354A32}"/>
                </a:ext>
              </a:extLst>
            </p:cNvPr>
            <p:cNvSpPr>
              <a:spLocks/>
            </p:cNvSpPr>
            <p:nvPr/>
          </p:nvSpPr>
          <p:spPr bwMode="auto">
            <a:xfrm>
              <a:off x="5420357" y="2846115"/>
              <a:ext cx="349191" cy="449869"/>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427183"/>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7" name="Freeform 47">
              <a:extLst>
                <a:ext uri="{FF2B5EF4-FFF2-40B4-BE49-F238E27FC236}">
                  <a16:creationId xmlns:a16="http://schemas.microsoft.com/office/drawing/2014/main" id="{417E98DE-6F85-CD0F-4663-1E4259BFD2CC}"/>
                </a:ext>
              </a:extLst>
            </p:cNvPr>
            <p:cNvSpPr>
              <a:spLocks/>
            </p:cNvSpPr>
            <p:nvPr/>
          </p:nvSpPr>
          <p:spPr bwMode="auto">
            <a:xfrm>
              <a:off x="2487156" y="2398572"/>
              <a:ext cx="593624" cy="432432"/>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8" name="Freeform 48">
              <a:extLst>
                <a:ext uri="{FF2B5EF4-FFF2-40B4-BE49-F238E27FC236}">
                  <a16:creationId xmlns:a16="http://schemas.microsoft.com/office/drawing/2014/main" id="{E2B10E8A-F0CF-BCBD-A51C-9B937647ED5D}"/>
                </a:ext>
              </a:extLst>
            </p:cNvPr>
            <p:cNvSpPr>
              <a:spLocks/>
            </p:cNvSpPr>
            <p:nvPr/>
          </p:nvSpPr>
          <p:spPr bwMode="auto">
            <a:xfrm>
              <a:off x="2320709" y="2665935"/>
              <a:ext cx="718169" cy="588200"/>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19" name="Freeform 49">
              <a:extLst>
                <a:ext uri="{FF2B5EF4-FFF2-40B4-BE49-F238E27FC236}">
                  <a16:creationId xmlns:a16="http://schemas.microsoft.com/office/drawing/2014/main" id="{0C24CD27-C2BF-BF78-02C7-27F0A1B26291}"/>
                </a:ext>
              </a:extLst>
            </p:cNvPr>
            <p:cNvSpPr>
              <a:spLocks/>
            </p:cNvSpPr>
            <p:nvPr/>
          </p:nvSpPr>
          <p:spPr bwMode="auto">
            <a:xfrm>
              <a:off x="2269494" y="3096042"/>
              <a:ext cx="770547" cy="1231036"/>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20" name="Freeform 50">
              <a:extLst>
                <a:ext uri="{FF2B5EF4-FFF2-40B4-BE49-F238E27FC236}">
                  <a16:creationId xmlns:a16="http://schemas.microsoft.com/office/drawing/2014/main" id="{FF00A25E-62CE-23D7-E74E-2D3D0B390010}"/>
                </a:ext>
              </a:extLst>
            </p:cNvPr>
            <p:cNvSpPr>
              <a:spLocks/>
            </p:cNvSpPr>
            <p:nvPr/>
          </p:nvSpPr>
          <p:spPr bwMode="auto">
            <a:xfrm>
              <a:off x="2614030" y="3200663"/>
              <a:ext cx="565689" cy="853239"/>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1" name="Freeform 51">
              <a:extLst>
                <a:ext uri="{FF2B5EF4-FFF2-40B4-BE49-F238E27FC236}">
                  <a16:creationId xmlns:a16="http://schemas.microsoft.com/office/drawing/2014/main" id="{9D638574-E182-8721-002C-ADCDAC39C6BD}"/>
                </a:ext>
              </a:extLst>
            </p:cNvPr>
            <p:cNvSpPr>
              <a:spLocks/>
            </p:cNvSpPr>
            <p:nvPr/>
          </p:nvSpPr>
          <p:spPr bwMode="auto">
            <a:xfrm>
              <a:off x="2930628" y="2514817"/>
              <a:ext cx="521458" cy="836965"/>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6AAAC4"/>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2" name="Freeform 52">
              <a:extLst>
                <a:ext uri="{FF2B5EF4-FFF2-40B4-BE49-F238E27FC236}">
                  <a16:creationId xmlns:a16="http://schemas.microsoft.com/office/drawing/2014/main" id="{66951BC3-A80E-887D-2CAF-466F96C55F77}"/>
                </a:ext>
              </a:extLst>
            </p:cNvPr>
            <p:cNvSpPr>
              <a:spLocks/>
            </p:cNvSpPr>
            <p:nvPr/>
          </p:nvSpPr>
          <p:spPr bwMode="auto">
            <a:xfrm>
              <a:off x="5892928" y="3358756"/>
              <a:ext cx="580820" cy="426620"/>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3" name="Freeform 53">
              <a:extLst>
                <a:ext uri="{FF2B5EF4-FFF2-40B4-BE49-F238E27FC236}">
                  <a16:creationId xmlns:a16="http://schemas.microsoft.com/office/drawing/2014/main" id="{C61D1D95-8A4D-DBA1-9987-093AD60CE79A}"/>
                </a:ext>
              </a:extLst>
            </p:cNvPr>
            <p:cNvSpPr>
              <a:spLocks/>
            </p:cNvSpPr>
            <p:nvPr/>
          </p:nvSpPr>
          <p:spPr bwMode="auto">
            <a:xfrm>
              <a:off x="5864993" y="3312257"/>
              <a:ext cx="394585" cy="385934"/>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4" name="Freeform 54">
              <a:extLst>
                <a:ext uri="{FF2B5EF4-FFF2-40B4-BE49-F238E27FC236}">
                  <a16:creationId xmlns:a16="http://schemas.microsoft.com/office/drawing/2014/main" id="{AEA1EE97-4D45-53D3-E99E-12597987D40C}"/>
                </a:ext>
              </a:extLst>
            </p:cNvPr>
            <p:cNvSpPr>
              <a:spLocks/>
            </p:cNvSpPr>
            <p:nvPr/>
          </p:nvSpPr>
          <p:spPr bwMode="auto">
            <a:xfrm>
              <a:off x="6101279" y="3271573"/>
              <a:ext cx="389929" cy="192967"/>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5" name="Freeform 55">
              <a:extLst>
                <a:ext uri="{FF2B5EF4-FFF2-40B4-BE49-F238E27FC236}">
                  <a16:creationId xmlns:a16="http://schemas.microsoft.com/office/drawing/2014/main" id="{0ED3FC3E-890D-B9A5-7560-F77053227B5D}"/>
                </a:ext>
              </a:extLst>
            </p:cNvPr>
            <p:cNvSpPr>
              <a:spLocks/>
            </p:cNvSpPr>
            <p:nvPr/>
          </p:nvSpPr>
          <p:spPr bwMode="auto">
            <a:xfrm>
              <a:off x="6400419" y="3269248"/>
              <a:ext cx="96609" cy="133682"/>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bg1">
                <a:lumMod val="75000"/>
              </a:schemeClr>
            </a:solid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6" name="Freeform 56">
              <a:extLst>
                <a:ext uri="{FF2B5EF4-FFF2-40B4-BE49-F238E27FC236}">
                  <a16:creationId xmlns:a16="http://schemas.microsoft.com/office/drawing/2014/main" id="{FCEC8239-EDB4-59DB-FDAA-FE19B5A03D33}"/>
                </a:ext>
              </a:extLst>
            </p:cNvPr>
            <p:cNvSpPr>
              <a:spLocks/>
            </p:cNvSpPr>
            <p:nvPr/>
          </p:nvSpPr>
          <p:spPr bwMode="auto">
            <a:xfrm>
              <a:off x="6450469" y="3430829"/>
              <a:ext cx="44231" cy="83697"/>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grpFill/>
            <a:ln w="3175" cmpd="sng">
              <a:solidFill>
                <a:srgbClr val="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sp>
          <p:nvSpPr>
            <p:cNvPr id="127" name="Freeform 57">
              <a:extLst>
                <a:ext uri="{FF2B5EF4-FFF2-40B4-BE49-F238E27FC236}">
                  <a16:creationId xmlns:a16="http://schemas.microsoft.com/office/drawing/2014/main" id="{10649D7E-E1BD-CD8B-918A-AB0C6FE17C32}"/>
                </a:ext>
              </a:extLst>
            </p:cNvPr>
            <p:cNvSpPr>
              <a:spLocks/>
            </p:cNvSpPr>
            <p:nvPr/>
          </p:nvSpPr>
          <p:spPr bwMode="auto">
            <a:xfrm>
              <a:off x="6275873" y="3357594"/>
              <a:ext cx="27935" cy="25574"/>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grpFill/>
            <a:ln w="3175" cmpd="sng">
              <a:solidFill>
                <a:srgbClr val="FFFFFF"/>
              </a:solidFill>
              <a:prstDash val="solid"/>
              <a:round/>
              <a:headEnd/>
              <a:tailEnd/>
            </a:ln>
            <a:effectLst>
              <a:outerShdw dist="28398" dir="6993903" algn="ctr" rotWithShape="0">
                <a:srgbClr val="B2B2B2">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Narrow" panose="020B0606020202030204" pitchFamily="34" charset="0"/>
                <a:ea typeface="+mn-ea"/>
                <a:cs typeface="+mn-cs"/>
              </a:endParaRPr>
            </a:p>
          </p:txBody>
        </p:sp>
      </p:grpSp>
      <p:sp>
        <p:nvSpPr>
          <p:cNvPr id="129" name="TextBox 128">
            <a:extLst>
              <a:ext uri="{FF2B5EF4-FFF2-40B4-BE49-F238E27FC236}">
                <a16:creationId xmlns:a16="http://schemas.microsoft.com/office/drawing/2014/main" id="{0A486E9A-9475-BA75-A086-9B8FF4B6A218}"/>
              </a:ext>
            </a:extLst>
          </p:cNvPr>
          <p:cNvSpPr txBox="1"/>
          <p:nvPr/>
        </p:nvSpPr>
        <p:spPr>
          <a:xfrm>
            <a:off x="1868437" y="1751395"/>
            <a:ext cx="1493569" cy="400110"/>
          </a:xfrm>
          <a:prstGeom prst="rect">
            <a:avLst/>
          </a:prstGeom>
          <a:noFill/>
        </p:spPr>
        <p:txBody>
          <a:bodyPr wrap="square" rtlCol="0">
            <a:spAutoFit/>
          </a:bodyPr>
          <a:lstStyle/>
          <a:p>
            <a:pPr algn="ctr"/>
            <a:r>
              <a:rPr lang="en-US" sz="2000" b="1">
                <a:solidFill>
                  <a:srgbClr val="57595C"/>
                </a:solidFill>
              </a:rPr>
              <a:t>Gender</a:t>
            </a:r>
          </a:p>
        </p:txBody>
      </p:sp>
      <p:graphicFrame>
        <p:nvGraphicFramePr>
          <p:cNvPr id="16" name="Chart 15">
            <a:extLst>
              <a:ext uri="{FF2B5EF4-FFF2-40B4-BE49-F238E27FC236}">
                <a16:creationId xmlns:a16="http://schemas.microsoft.com/office/drawing/2014/main" id="{334BA918-672A-8830-7F25-3FBED3AD235F}"/>
              </a:ext>
            </a:extLst>
          </p:cNvPr>
          <p:cNvGraphicFramePr>
            <a:graphicFrameLocks/>
          </p:cNvGraphicFramePr>
          <p:nvPr/>
        </p:nvGraphicFramePr>
        <p:xfrm>
          <a:off x="7726656" y="1295060"/>
          <a:ext cx="817269" cy="58687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2B82340D-86E9-A1BC-BA5F-0314B5F1C326}"/>
              </a:ext>
            </a:extLst>
          </p:cNvPr>
          <p:cNvSpPr txBox="1"/>
          <p:nvPr/>
        </p:nvSpPr>
        <p:spPr>
          <a:xfrm>
            <a:off x="8404956" y="1383575"/>
            <a:ext cx="662844" cy="424732"/>
          </a:xfrm>
          <a:prstGeom prst="rect">
            <a:avLst/>
          </a:prstGeom>
          <a:noFill/>
        </p:spPr>
        <p:txBody>
          <a:bodyPr wrap="square" rtlCol="0">
            <a:spAutoFit/>
          </a:bodyPr>
          <a:lstStyle/>
          <a:p>
            <a:pPr>
              <a:lnSpc>
                <a:spcPct val="90000"/>
              </a:lnSpc>
            </a:pPr>
            <a:r>
              <a:rPr lang="en-US" sz="2400" b="1" spc="100">
                <a:solidFill>
                  <a:srgbClr val="427183"/>
                </a:solidFill>
              </a:rPr>
              <a:t>71</a:t>
            </a:r>
            <a:r>
              <a:rPr lang="en-US" sz="1400" b="1" spc="100">
                <a:solidFill>
                  <a:srgbClr val="427183"/>
                </a:solidFill>
              </a:rPr>
              <a:t>%</a:t>
            </a:r>
            <a:endParaRPr lang="en-US" sz="1600" spc="100">
              <a:solidFill>
                <a:srgbClr val="427183"/>
              </a:solidFill>
            </a:endParaRPr>
          </a:p>
        </p:txBody>
      </p:sp>
      <p:sp>
        <p:nvSpPr>
          <p:cNvPr id="18" name="TextBox 17">
            <a:extLst>
              <a:ext uri="{FF2B5EF4-FFF2-40B4-BE49-F238E27FC236}">
                <a16:creationId xmlns:a16="http://schemas.microsoft.com/office/drawing/2014/main" id="{FF2BDE43-1C60-05E8-0780-261B99A07E15}"/>
              </a:ext>
            </a:extLst>
          </p:cNvPr>
          <p:cNvSpPr txBox="1"/>
          <p:nvPr/>
        </p:nvSpPr>
        <p:spPr>
          <a:xfrm>
            <a:off x="8401834" y="1664614"/>
            <a:ext cx="1069191" cy="369332"/>
          </a:xfrm>
          <a:prstGeom prst="rect">
            <a:avLst/>
          </a:prstGeom>
          <a:noFill/>
        </p:spPr>
        <p:txBody>
          <a:bodyPr wrap="square" rtlCol="0">
            <a:spAutoFit/>
          </a:bodyPr>
          <a:lstStyle/>
          <a:p>
            <a:r>
              <a:rPr lang="en-US">
                <a:solidFill>
                  <a:schemeClr val="bg1">
                    <a:lumMod val="50000"/>
                  </a:schemeClr>
                </a:solidFill>
              </a:rPr>
              <a:t>Midwest</a:t>
            </a:r>
          </a:p>
        </p:txBody>
      </p:sp>
      <p:graphicFrame>
        <p:nvGraphicFramePr>
          <p:cNvPr id="19" name="Chart 18">
            <a:extLst>
              <a:ext uri="{FF2B5EF4-FFF2-40B4-BE49-F238E27FC236}">
                <a16:creationId xmlns:a16="http://schemas.microsoft.com/office/drawing/2014/main" id="{35AED45A-909F-AE19-373A-2C511BE951EA}"/>
              </a:ext>
            </a:extLst>
          </p:cNvPr>
          <p:cNvGraphicFramePr>
            <a:graphicFrameLocks/>
          </p:cNvGraphicFramePr>
          <p:nvPr/>
        </p:nvGraphicFramePr>
        <p:xfrm>
          <a:off x="10101556" y="936285"/>
          <a:ext cx="817269" cy="586878"/>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F03C7F4F-B05A-897B-FD43-9961BA5BF0FF}"/>
              </a:ext>
            </a:extLst>
          </p:cNvPr>
          <p:cNvSpPr txBox="1"/>
          <p:nvPr/>
        </p:nvSpPr>
        <p:spPr>
          <a:xfrm>
            <a:off x="10779857" y="1024800"/>
            <a:ext cx="497744" cy="424732"/>
          </a:xfrm>
          <a:prstGeom prst="rect">
            <a:avLst/>
          </a:prstGeom>
          <a:noFill/>
        </p:spPr>
        <p:txBody>
          <a:bodyPr wrap="square" rtlCol="0">
            <a:spAutoFit/>
          </a:bodyPr>
          <a:lstStyle/>
          <a:p>
            <a:pPr>
              <a:lnSpc>
                <a:spcPct val="90000"/>
              </a:lnSpc>
            </a:pPr>
            <a:r>
              <a:rPr lang="en-US" sz="2400" b="1" spc="100">
                <a:solidFill>
                  <a:srgbClr val="7A838D"/>
                </a:solidFill>
              </a:rPr>
              <a:t>3</a:t>
            </a:r>
            <a:r>
              <a:rPr lang="en-US" sz="1400" b="1" spc="100">
                <a:solidFill>
                  <a:srgbClr val="7A838D"/>
                </a:solidFill>
              </a:rPr>
              <a:t>%</a:t>
            </a:r>
            <a:endParaRPr lang="en-US" sz="1600" spc="100">
              <a:solidFill>
                <a:srgbClr val="7A838D"/>
              </a:solidFill>
            </a:endParaRPr>
          </a:p>
        </p:txBody>
      </p:sp>
      <p:sp>
        <p:nvSpPr>
          <p:cNvPr id="21" name="TextBox 20">
            <a:extLst>
              <a:ext uri="{FF2B5EF4-FFF2-40B4-BE49-F238E27FC236}">
                <a16:creationId xmlns:a16="http://schemas.microsoft.com/office/drawing/2014/main" id="{DA6EA6D6-1886-4E25-C27A-FF3247C82901}"/>
              </a:ext>
            </a:extLst>
          </p:cNvPr>
          <p:cNvSpPr txBox="1"/>
          <p:nvPr/>
        </p:nvSpPr>
        <p:spPr>
          <a:xfrm>
            <a:off x="10776734" y="1305839"/>
            <a:ext cx="1069191" cy="369332"/>
          </a:xfrm>
          <a:prstGeom prst="rect">
            <a:avLst/>
          </a:prstGeom>
          <a:noFill/>
        </p:spPr>
        <p:txBody>
          <a:bodyPr wrap="square" rtlCol="0">
            <a:spAutoFit/>
          </a:bodyPr>
          <a:lstStyle/>
          <a:p>
            <a:r>
              <a:rPr lang="en-US">
                <a:solidFill>
                  <a:schemeClr val="bg1">
                    <a:lumMod val="50000"/>
                  </a:schemeClr>
                </a:solidFill>
              </a:rPr>
              <a:t>Northeast</a:t>
            </a:r>
          </a:p>
        </p:txBody>
      </p:sp>
      <p:graphicFrame>
        <p:nvGraphicFramePr>
          <p:cNvPr id="22" name="Chart 21">
            <a:extLst>
              <a:ext uri="{FF2B5EF4-FFF2-40B4-BE49-F238E27FC236}">
                <a16:creationId xmlns:a16="http://schemas.microsoft.com/office/drawing/2014/main" id="{1CADD737-43B4-488F-28B4-54C54EA192FA}"/>
              </a:ext>
            </a:extLst>
          </p:cNvPr>
          <p:cNvGraphicFramePr>
            <a:graphicFrameLocks/>
          </p:cNvGraphicFramePr>
          <p:nvPr/>
        </p:nvGraphicFramePr>
        <p:xfrm>
          <a:off x="9145881" y="5447960"/>
          <a:ext cx="817269" cy="586878"/>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0306328F-FA9A-6AA1-4225-1CBABC75F262}"/>
              </a:ext>
            </a:extLst>
          </p:cNvPr>
          <p:cNvSpPr txBox="1"/>
          <p:nvPr/>
        </p:nvSpPr>
        <p:spPr>
          <a:xfrm>
            <a:off x="9824181" y="5536475"/>
            <a:ext cx="662844" cy="424732"/>
          </a:xfrm>
          <a:prstGeom prst="rect">
            <a:avLst/>
          </a:prstGeom>
          <a:noFill/>
        </p:spPr>
        <p:txBody>
          <a:bodyPr wrap="square" rtlCol="0">
            <a:spAutoFit/>
          </a:bodyPr>
          <a:lstStyle/>
          <a:p>
            <a:pPr>
              <a:lnSpc>
                <a:spcPct val="90000"/>
              </a:lnSpc>
            </a:pPr>
            <a:r>
              <a:rPr lang="en-US" sz="2400" b="1" spc="100">
                <a:solidFill>
                  <a:schemeClr val="bg1">
                    <a:lumMod val="65000"/>
                  </a:schemeClr>
                </a:solidFill>
              </a:rPr>
              <a:t>16</a:t>
            </a:r>
            <a:r>
              <a:rPr lang="en-US" sz="1400" b="1" spc="100">
                <a:solidFill>
                  <a:schemeClr val="bg1">
                    <a:lumMod val="65000"/>
                  </a:schemeClr>
                </a:solidFill>
              </a:rPr>
              <a:t>%</a:t>
            </a:r>
            <a:endParaRPr lang="en-US" sz="1600" spc="100">
              <a:solidFill>
                <a:schemeClr val="bg1">
                  <a:lumMod val="65000"/>
                </a:schemeClr>
              </a:solidFill>
            </a:endParaRPr>
          </a:p>
        </p:txBody>
      </p:sp>
      <p:sp>
        <p:nvSpPr>
          <p:cNvPr id="25" name="TextBox 24">
            <a:extLst>
              <a:ext uri="{FF2B5EF4-FFF2-40B4-BE49-F238E27FC236}">
                <a16:creationId xmlns:a16="http://schemas.microsoft.com/office/drawing/2014/main" id="{BA1E694B-83AA-D779-8ED0-FB7E0A0863D2}"/>
              </a:ext>
            </a:extLst>
          </p:cNvPr>
          <p:cNvSpPr txBox="1"/>
          <p:nvPr/>
        </p:nvSpPr>
        <p:spPr>
          <a:xfrm>
            <a:off x="9821059" y="5817514"/>
            <a:ext cx="1069191" cy="369332"/>
          </a:xfrm>
          <a:prstGeom prst="rect">
            <a:avLst/>
          </a:prstGeom>
          <a:noFill/>
        </p:spPr>
        <p:txBody>
          <a:bodyPr wrap="square" rtlCol="0">
            <a:spAutoFit/>
          </a:bodyPr>
          <a:lstStyle/>
          <a:p>
            <a:r>
              <a:rPr lang="en-US">
                <a:solidFill>
                  <a:schemeClr val="bg1">
                    <a:lumMod val="50000"/>
                  </a:schemeClr>
                </a:solidFill>
              </a:rPr>
              <a:t>South</a:t>
            </a:r>
          </a:p>
        </p:txBody>
      </p:sp>
      <p:graphicFrame>
        <p:nvGraphicFramePr>
          <p:cNvPr id="26" name="Chart 25">
            <a:extLst>
              <a:ext uri="{FF2B5EF4-FFF2-40B4-BE49-F238E27FC236}">
                <a16:creationId xmlns:a16="http://schemas.microsoft.com/office/drawing/2014/main" id="{3B5835FD-2F11-FE4D-34BC-1384C2D49953}"/>
              </a:ext>
            </a:extLst>
          </p:cNvPr>
          <p:cNvGraphicFramePr>
            <a:graphicFrameLocks/>
          </p:cNvGraphicFramePr>
          <p:nvPr/>
        </p:nvGraphicFramePr>
        <p:xfrm>
          <a:off x="5697831" y="4952660"/>
          <a:ext cx="817269" cy="586878"/>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a:extLst>
              <a:ext uri="{FF2B5EF4-FFF2-40B4-BE49-F238E27FC236}">
                <a16:creationId xmlns:a16="http://schemas.microsoft.com/office/drawing/2014/main" id="{98D65E08-654C-1CD5-DDCE-32F350B5C42C}"/>
              </a:ext>
            </a:extLst>
          </p:cNvPr>
          <p:cNvSpPr txBox="1"/>
          <p:nvPr/>
        </p:nvSpPr>
        <p:spPr>
          <a:xfrm>
            <a:off x="6376131" y="5041175"/>
            <a:ext cx="662844" cy="424732"/>
          </a:xfrm>
          <a:prstGeom prst="rect">
            <a:avLst/>
          </a:prstGeom>
          <a:noFill/>
        </p:spPr>
        <p:txBody>
          <a:bodyPr wrap="square" rtlCol="0">
            <a:spAutoFit/>
          </a:bodyPr>
          <a:lstStyle/>
          <a:p>
            <a:pPr>
              <a:lnSpc>
                <a:spcPct val="90000"/>
              </a:lnSpc>
            </a:pPr>
            <a:r>
              <a:rPr lang="en-US" sz="2400" b="1" spc="100">
                <a:solidFill>
                  <a:srgbClr val="6AAAC4"/>
                </a:solidFill>
              </a:rPr>
              <a:t>10</a:t>
            </a:r>
            <a:r>
              <a:rPr lang="en-US" sz="1400" b="1" spc="100">
                <a:solidFill>
                  <a:srgbClr val="6AAAC4"/>
                </a:solidFill>
              </a:rPr>
              <a:t>%</a:t>
            </a:r>
            <a:endParaRPr lang="en-US" sz="1600" spc="100">
              <a:solidFill>
                <a:srgbClr val="6AAAC4"/>
              </a:solidFill>
            </a:endParaRPr>
          </a:p>
        </p:txBody>
      </p:sp>
      <p:sp>
        <p:nvSpPr>
          <p:cNvPr id="28" name="TextBox 27">
            <a:extLst>
              <a:ext uri="{FF2B5EF4-FFF2-40B4-BE49-F238E27FC236}">
                <a16:creationId xmlns:a16="http://schemas.microsoft.com/office/drawing/2014/main" id="{6F089B3F-96B1-A3D2-B24D-4DDAD81EFAF9}"/>
              </a:ext>
            </a:extLst>
          </p:cNvPr>
          <p:cNvSpPr txBox="1"/>
          <p:nvPr/>
        </p:nvSpPr>
        <p:spPr>
          <a:xfrm>
            <a:off x="6373009" y="5322214"/>
            <a:ext cx="1069191" cy="369332"/>
          </a:xfrm>
          <a:prstGeom prst="rect">
            <a:avLst/>
          </a:prstGeom>
          <a:noFill/>
        </p:spPr>
        <p:txBody>
          <a:bodyPr wrap="square" rtlCol="0">
            <a:spAutoFit/>
          </a:bodyPr>
          <a:lstStyle/>
          <a:p>
            <a:r>
              <a:rPr lang="en-US">
                <a:solidFill>
                  <a:schemeClr val="bg1">
                    <a:lumMod val="50000"/>
                  </a:schemeClr>
                </a:solidFill>
              </a:rPr>
              <a:t>West</a:t>
            </a:r>
          </a:p>
        </p:txBody>
      </p:sp>
    </p:spTree>
    <p:extLst>
      <p:ext uri="{BB962C8B-B14F-4D97-AF65-F5344CB8AC3E}">
        <p14:creationId xmlns:p14="http://schemas.microsoft.com/office/powerpoint/2010/main" val="316268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A82B978C-5256-18CB-8E3A-87DD71AA893B}"/>
              </a:ext>
            </a:extLst>
          </p:cNvPr>
          <p:cNvGraphicFramePr>
            <a:graphicFrameLocks noGrp="1"/>
          </p:cNvGraphicFramePr>
          <p:nvPr>
            <p:extLst>
              <p:ext uri="{D42A27DB-BD31-4B8C-83A1-F6EECF244321}">
                <p14:modId xmlns:p14="http://schemas.microsoft.com/office/powerpoint/2010/main" val="3511976699"/>
              </p:ext>
            </p:extLst>
          </p:nvPr>
        </p:nvGraphicFramePr>
        <p:xfrm>
          <a:off x="932185" y="1230628"/>
          <a:ext cx="5887715" cy="4850132"/>
        </p:xfrm>
        <a:graphic>
          <a:graphicData uri="http://schemas.openxmlformats.org/drawingml/2006/table">
            <a:tbl>
              <a:tblPr firstRow="1" bandRow="1">
                <a:tableStyleId>{5C22544A-7EE6-4342-B048-85BDC9FD1C3A}</a:tableStyleId>
              </a:tblPr>
              <a:tblGrid>
                <a:gridCol w="5887715">
                  <a:extLst>
                    <a:ext uri="{9D8B030D-6E8A-4147-A177-3AD203B41FA5}">
                      <a16:colId xmlns:a16="http://schemas.microsoft.com/office/drawing/2014/main" val="173104003"/>
                    </a:ext>
                  </a:extLst>
                </a:gridCol>
              </a:tblGrid>
              <a:tr h="346438">
                <a:tc>
                  <a:txBody>
                    <a:bodyPr/>
                    <a:lstStyle/>
                    <a:p>
                      <a:pPr algn="l" fontAlgn="b"/>
                      <a:r>
                        <a:rPr lang="en-US" sz="1100" b="1" i="0" u="none" strike="noStrike">
                          <a:solidFill>
                            <a:srgbClr val="57595C"/>
                          </a:solidFill>
                          <a:effectLst/>
                          <a:latin typeface="+mj-lt"/>
                        </a:rPr>
                        <a:t>Ag/farm radio</a:t>
                      </a:r>
                    </a:p>
                  </a:txBody>
                  <a:tcPr marL="6350" marR="6350" marT="635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398154"/>
                  </a:ext>
                </a:extLst>
              </a:tr>
              <a:tr h="346438">
                <a:tc>
                  <a:txBody>
                    <a:bodyPr/>
                    <a:lstStyle/>
                    <a:p>
                      <a:pPr algn="l" fontAlgn="b"/>
                      <a:r>
                        <a:rPr lang="en-US" sz="1100" b="0" i="0" u="none" strike="noStrike">
                          <a:solidFill>
                            <a:srgbClr val="57595C"/>
                          </a:solidFill>
                          <a:effectLst/>
                          <a:latin typeface="+mj-lt"/>
                        </a:rPr>
                        <a:t>Ag/farm television</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218047"/>
                  </a:ext>
                </a:extLst>
              </a:tr>
              <a:tr h="346438">
                <a:tc>
                  <a:txBody>
                    <a:bodyPr/>
                    <a:lstStyle/>
                    <a:p>
                      <a:pPr algn="l" fontAlgn="b"/>
                      <a:r>
                        <a:rPr lang="en-US" sz="1100" b="0" i="0" u="none" strike="noStrike">
                          <a:solidFill>
                            <a:srgbClr val="57595C"/>
                          </a:solidFill>
                          <a:effectLst/>
                          <a:latin typeface="+mj-lt"/>
                        </a:rPr>
                        <a:t>Ag/farm publications </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6563023"/>
                  </a:ext>
                </a:extLst>
              </a:tr>
              <a:tr h="346438">
                <a:tc>
                  <a:txBody>
                    <a:bodyPr/>
                    <a:lstStyle/>
                    <a:p>
                      <a:pPr algn="l" fontAlgn="b"/>
                      <a:r>
                        <a:rPr lang="en-US" sz="1100" b="0" i="0" u="none" strike="noStrike">
                          <a:solidFill>
                            <a:srgbClr val="57595C"/>
                          </a:solidFill>
                          <a:effectLst/>
                          <a:latin typeface="+mj-lt"/>
                        </a:rPr>
                        <a:t>Blogs/websites/news sources that I seek out</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95265"/>
                  </a:ext>
                </a:extLst>
              </a:tr>
              <a:tr h="346438">
                <a:tc>
                  <a:txBody>
                    <a:bodyPr/>
                    <a:lstStyle/>
                    <a:p>
                      <a:pPr algn="l" fontAlgn="b"/>
                      <a:r>
                        <a:rPr lang="en-US" sz="1100" b="0" i="0" u="none" strike="noStrike">
                          <a:solidFill>
                            <a:srgbClr val="57595C"/>
                          </a:solidFill>
                          <a:effectLst/>
                          <a:latin typeface="+mj-lt"/>
                        </a:rPr>
                        <a:t>Online farm forums </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548751"/>
                  </a:ext>
                </a:extLst>
              </a:tr>
              <a:tr h="346438">
                <a:tc>
                  <a:txBody>
                    <a:bodyPr/>
                    <a:lstStyle/>
                    <a:p>
                      <a:pPr algn="l" fontAlgn="b"/>
                      <a:r>
                        <a:rPr lang="en-US" sz="1100" b="0" i="0" u="none" strike="noStrike">
                          <a:solidFill>
                            <a:srgbClr val="57595C"/>
                          </a:solidFill>
                          <a:effectLst/>
                          <a:latin typeface="+mj-lt"/>
                        </a:rPr>
                        <a:t>E-newsletters I receive from suppliers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983869"/>
                  </a:ext>
                </a:extLst>
              </a:tr>
              <a:tr h="346438">
                <a:tc>
                  <a:txBody>
                    <a:bodyPr/>
                    <a:lstStyle/>
                    <a:p>
                      <a:pPr algn="l" fontAlgn="b"/>
                      <a:r>
                        <a:rPr lang="en-US" sz="1100" b="0" i="0" u="none" strike="noStrike">
                          <a:solidFill>
                            <a:srgbClr val="57595C"/>
                          </a:solidFill>
                          <a:effectLst/>
                          <a:latin typeface="+mj-lt"/>
                        </a:rPr>
                        <a:t>Social media</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7844817"/>
                  </a:ext>
                </a:extLst>
              </a:tr>
              <a:tr h="346438">
                <a:tc>
                  <a:txBody>
                    <a:bodyPr/>
                    <a:lstStyle/>
                    <a:p>
                      <a:pPr algn="l" fontAlgn="b"/>
                      <a:r>
                        <a:rPr lang="en-US" sz="1100" b="0" i="0" u="none" strike="noStrike">
                          <a:solidFill>
                            <a:srgbClr val="57595C"/>
                          </a:solidFill>
                          <a:effectLst/>
                          <a:latin typeface="+mj-lt"/>
                        </a:rPr>
                        <a:t>Ag/farm related apps for smartphone/tablets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8615074"/>
                  </a:ext>
                </a:extLst>
              </a:tr>
              <a:tr h="346438">
                <a:tc>
                  <a:txBody>
                    <a:bodyPr/>
                    <a:lstStyle/>
                    <a:p>
                      <a:pPr algn="l" fontAlgn="b"/>
                      <a:r>
                        <a:rPr lang="en-US" sz="1100" b="0" i="0" u="none" strike="noStrike">
                          <a:solidFill>
                            <a:srgbClr val="57595C"/>
                          </a:solidFill>
                          <a:effectLst/>
                          <a:latin typeface="+mj-lt"/>
                        </a:rPr>
                        <a:t>Text notifications from suppliers, manufacturers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7180696"/>
                  </a:ext>
                </a:extLst>
              </a:tr>
              <a:tr h="346438">
                <a:tc>
                  <a:txBody>
                    <a:bodyPr/>
                    <a:lstStyle/>
                    <a:p>
                      <a:pPr algn="l" fontAlgn="b"/>
                      <a:r>
                        <a:rPr lang="en-US" sz="1100" b="0" i="0" u="none" strike="noStrike">
                          <a:solidFill>
                            <a:srgbClr val="57595C"/>
                          </a:solidFill>
                          <a:effectLst/>
                          <a:latin typeface="+mj-lt"/>
                        </a:rPr>
                        <a:t>E-newsletters I receive from publications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370325"/>
                  </a:ext>
                </a:extLst>
              </a:tr>
              <a:tr h="346438">
                <a:tc>
                  <a:txBody>
                    <a:bodyPr/>
                    <a:lstStyle/>
                    <a:p>
                      <a:pPr algn="l" fontAlgn="b"/>
                      <a:r>
                        <a:rPr lang="en-US" sz="1100" b="0" i="0" u="none" strike="noStrike">
                          <a:solidFill>
                            <a:srgbClr val="57595C"/>
                          </a:solidFill>
                          <a:effectLst/>
                          <a:latin typeface="+mj-lt"/>
                        </a:rPr>
                        <a:t>Company or industry websites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9469223"/>
                  </a:ext>
                </a:extLst>
              </a:tr>
              <a:tr h="346438">
                <a:tc>
                  <a:txBody>
                    <a:bodyPr/>
                    <a:lstStyle/>
                    <a:p>
                      <a:pPr algn="l" fontAlgn="b"/>
                      <a:r>
                        <a:rPr lang="en-US" sz="1100" b="0" i="0" u="none" strike="noStrike">
                          <a:solidFill>
                            <a:srgbClr val="57595C"/>
                          </a:solidFill>
                          <a:effectLst/>
                          <a:latin typeface="+mj-lt"/>
                        </a:rPr>
                        <a:t>Ag/farm shows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502514"/>
                  </a:ext>
                </a:extLst>
              </a:tr>
              <a:tr h="346438">
                <a:tc>
                  <a:txBody>
                    <a:bodyPr/>
                    <a:lstStyle/>
                    <a:p>
                      <a:pPr algn="l" fontAlgn="b"/>
                      <a:r>
                        <a:rPr lang="en-US" sz="1100" b="0" i="0" u="none" strike="noStrike">
                          <a:solidFill>
                            <a:srgbClr val="57595C"/>
                          </a:solidFill>
                          <a:effectLst/>
                          <a:latin typeface="+mj-lt"/>
                        </a:rPr>
                        <a:t>Farm radio websites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171575"/>
                  </a:ext>
                </a:extLst>
              </a:tr>
              <a:tr h="346438">
                <a:tc>
                  <a:txBody>
                    <a:bodyPr/>
                    <a:lstStyle/>
                    <a:p>
                      <a:pPr algn="l" fontAlgn="b"/>
                      <a:r>
                        <a:rPr lang="en-US" sz="1100" b="0" i="0" u="none" strike="noStrike">
                          <a:solidFill>
                            <a:srgbClr val="57595C"/>
                          </a:solidFill>
                          <a:effectLst/>
                          <a:latin typeface="+mj-lt"/>
                        </a:rPr>
                        <a:t>Ag/farm podcasts</a:t>
                      </a:r>
                    </a:p>
                  </a:txBody>
                  <a:tcPr marL="6350" marR="6350" marT="635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12623"/>
                  </a:ext>
                </a:extLst>
              </a:tr>
            </a:tbl>
          </a:graphicData>
        </a:graphic>
      </p:graphicFrame>
      <p:sp>
        <p:nvSpPr>
          <p:cNvPr id="5" name="Rectangle 4">
            <a:extLst>
              <a:ext uri="{FF2B5EF4-FFF2-40B4-BE49-F238E27FC236}">
                <a16:creationId xmlns:a16="http://schemas.microsoft.com/office/drawing/2014/main" id="{DB3D9C87-DB38-8CCA-83BF-44C9079BBAD3}"/>
              </a:ext>
            </a:extLst>
          </p:cNvPr>
          <p:cNvSpPr/>
          <p:nvPr/>
        </p:nvSpPr>
        <p:spPr>
          <a:xfrm>
            <a:off x="7452360" y="0"/>
            <a:ext cx="4739640"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Slide Number Placeholder 1">
            <a:extLst>
              <a:ext uri="{FF2B5EF4-FFF2-40B4-BE49-F238E27FC236}">
                <a16:creationId xmlns:a16="http://schemas.microsoft.com/office/drawing/2014/main" id="{D4ED0525-CD1E-A52A-E3B8-62BCBE4357C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2" name="Title 21">
            <a:extLst>
              <a:ext uri="{FF2B5EF4-FFF2-40B4-BE49-F238E27FC236}">
                <a16:creationId xmlns:a16="http://schemas.microsoft.com/office/drawing/2014/main" id="{B267F34A-FF1F-A4CD-9ED3-DABCF994AF92}"/>
              </a:ext>
            </a:extLst>
          </p:cNvPr>
          <p:cNvSpPr>
            <a:spLocks noGrp="1"/>
          </p:cNvSpPr>
          <p:nvPr>
            <p:ph type="title"/>
          </p:nvPr>
        </p:nvSpPr>
        <p:spPr>
          <a:xfrm>
            <a:off x="7886778" y="1204303"/>
            <a:ext cx="3876597" cy="853193"/>
          </a:xfrm>
        </p:spPr>
        <p:txBody>
          <a:bodyPr/>
          <a:lstStyle/>
          <a:p>
            <a:r>
              <a:rPr lang="en-US" sz="3200" spc="100">
                <a:solidFill>
                  <a:schemeClr val="bg1">
                    <a:lumMod val="95000"/>
                  </a:schemeClr>
                </a:solidFill>
              </a:rPr>
              <a:t>Ag radio is the leading </a:t>
            </a:r>
            <a:r>
              <a:rPr lang="en-US" sz="3200" spc="100">
                <a:solidFill>
                  <a:srgbClr val="6AAAC4"/>
                </a:solidFill>
              </a:rPr>
              <a:t>daily source </a:t>
            </a:r>
            <a:r>
              <a:rPr lang="en-US" sz="3200" spc="100">
                <a:solidFill>
                  <a:schemeClr val="bg1">
                    <a:lumMod val="95000"/>
                  </a:schemeClr>
                </a:solidFill>
              </a:rPr>
              <a:t>of farm news </a:t>
            </a:r>
          </a:p>
        </p:txBody>
      </p:sp>
      <p:sp>
        <p:nvSpPr>
          <p:cNvPr id="23" name="TextBox 22">
            <a:extLst>
              <a:ext uri="{FF2B5EF4-FFF2-40B4-BE49-F238E27FC236}">
                <a16:creationId xmlns:a16="http://schemas.microsoft.com/office/drawing/2014/main" id="{DEA9BC1C-04DC-469A-5746-192CC3A72EFA}"/>
              </a:ext>
            </a:extLst>
          </p:cNvPr>
          <p:cNvSpPr txBox="1"/>
          <p:nvPr/>
        </p:nvSpPr>
        <p:spPr>
          <a:xfrm>
            <a:off x="7946334" y="3141184"/>
            <a:ext cx="3042341" cy="1754326"/>
          </a:xfrm>
          <a:prstGeom prst="rect">
            <a:avLst/>
          </a:prstGeom>
          <a:noFill/>
          <a:ln>
            <a:noFill/>
          </a:ln>
        </p:spPr>
        <p:txBody>
          <a:bodyPr wrap="square" rtlCol="0">
            <a:spAutoFit/>
          </a:bodyPr>
          <a:lstStyle/>
          <a:p>
            <a:r>
              <a:rPr lang="en-US" dirty="0">
                <a:solidFill>
                  <a:schemeClr val="bg1">
                    <a:lumMod val="95000"/>
                  </a:schemeClr>
                </a:solidFill>
              </a:rPr>
              <a:t>Listeners tune into ag radio for timely information </a:t>
            </a:r>
            <a:r>
              <a:rPr lang="en-US" b="1" dirty="0">
                <a:solidFill>
                  <a:schemeClr val="bg1">
                    <a:lumMod val="95000"/>
                  </a:schemeClr>
                </a:solidFill>
              </a:rPr>
              <a:t>every day. </a:t>
            </a:r>
            <a:br>
              <a:rPr lang="en-US" b="1" dirty="0">
                <a:solidFill>
                  <a:schemeClr val="bg1">
                    <a:lumMod val="95000"/>
                  </a:schemeClr>
                </a:solidFill>
              </a:rPr>
            </a:br>
            <a:r>
              <a:rPr lang="en-US" dirty="0">
                <a:solidFill>
                  <a:schemeClr val="bg1">
                    <a:lumMod val="95000"/>
                  </a:schemeClr>
                </a:solidFill>
              </a:rPr>
              <a:t>The type of content ag radio provides (weather, markets and news) lends itself to daily consumption.</a:t>
            </a:r>
          </a:p>
        </p:txBody>
      </p:sp>
      <p:graphicFrame>
        <p:nvGraphicFramePr>
          <p:cNvPr id="3" name="Chart 2">
            <a:extLst>
              <a:ext uri="{FF2B5EF4-FFF2-40B4-BE49-F238E27FC236}">
                <a16:creationId xmlns:a16="http://schemas.microsoft.com/office/drawing/2014/main" id="{9483C104-DFC2-C6C5-6A51-B5C0321B8A51}"/>
              </a:ext>
            </a:extLst>
          </p:cNvPr>
          <p:cNvGraphicFramePr/>
          <p:nvPr>
            <p:extLst>
              <p:ext uri="{D42A27DB-BD31-4B8C-83A1-F6EECF244321}">
                <p14:modId xmlns:p14="http://schemas.microsoft.com/office/powerpoint/2010/main" val="1710778707"/>
              </p:ext>
            </p:extLst>
          </p:nvPr>
        </p:nvGraphicFramePr>
        <p:xfrm>
          <a:off x="3425190" y="1102283"/>
          <a:ext cx="3496995" cy="5109922"/>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909E7E65-2CC3-C5EF-672E-634FD9DBC823}"/>
              </a:ext>
            </a:extLst>
          </p:cNvPr>
          <p:cNvSpPr/>
          <p:nvPr/>
        </p:nvSpPr>
        <p:spPr>
          <a:xfrm>
            <a:off x="894461" y="1565383"/>
            <a:ext cx="6016879" cy="4629677"/>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 name="TextBox 3">
            <a:extLst>
              <a:ext uri="{FF2B5EF4-FFF2-40B4-BE49-F238E27FC236}">
                <a16:creationId xmlns:a16="http://schemas.microsoft.com/office/drawing/2014/main" id="{74302E8A-463D-4AB7-AA92-097237CA9432}"/>
              </a:ext>
            </a:extLst>
          </p:cNvPr>
          <p:cNvSpPr txBox="1"/>
          <p:nvPr/>
        </p:nvSpPr>
        <p:spPr>
          <a:xfrm>
            <a:off x="554718" y="6446591"/>
            <a:ext cx="4350657"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a:t>
            </a:r>
          </a:p>
        </p:txBody>
      </p:sp>
      <p:sp>
        <p:nvSpPr>
          <p:cNvPr id="6" name="TextBox 5">
            <a:extLst>
              <a:ext uri="{FF2B5EF4-FFF2-40B4-BE49-F238E27FC236}">
                <a16:creationId xmlns:a16="http://schemas.microsoft.com/office/drawing/2014/main" id="{D1AB8D00-0CFB-3436-39FB-B15B2B7F6DB0}"/>
              </a:ext>
            </a:extLst>
          </p:cNvPr>
          <p:cNvSpPr txBox="1"/>
          <p:nvPr/>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7" name="TextBox 6">
            <a:extLst>
              <a:ext uri="{FF2B5EF4-FFF2-40B4-BE49-F238E27FC236}">
                <a16:creationId xmlns:a16="http://schemas.microsoft.com/office/drawing/2014/main" id="{31E13CD0-DD87-B471-B02F-C61A42B5EE2D}"/>
              </a:ext>
            </a:extLst>
          </p:cNvPr>
          <p:cNvSpPr txBox="1"/>
          <p:nvPr/>
        </p:nvSpPr>
        <p:spPr>
          <a:xfrm>
            <a:off x="834276" y="678909"/>
            <a:ext cx="4657725" cy="400110"/>
          </a:xfrm>
          <a:prstGeom prst="rect">
            <a:avLst/>
          </a:prstGeom>
          <a:noFill/>
        </p:spPr>
        <p:txBody>
          <a:bodyPr wrap="square" rtlCol="0">
            <a:spAutoFit/>
          </a:bodyPr>
          <a:lstStyle/>
          <a:p>
            <a:r>
              <a:rPr lang="en-US" sz="2000" b="1"/>
              <a:t>Daily Sources of Ag News</a:t>
            </a:r>
          </a:p>
        </p:txBody>
      </p:sp>
      <p:cxnSp>
        <p:nvCxnSpPr>
          <p:cNvPr id="8" name="Straight Connector 7">
            <a:extLst>
              <a:ext uri="{FF2B5EF4-FFF2-40B4-BE49-F238E27FC236}">
                <a16:creationId xmlns:a16="http://schemas.microsoft.com/office/drawing/2014/main" id="{D5575CAD-3D83-BEFA-A046-2CE0292B2EFC}"/>
              </a:ext>
            </a:extLst>
          </p:cNvPr>
          <p:cNvCxnSpPr/>
          <p:nvPr/>
        </p:nvCxnSpPr>
        <p:spPr>
          <a:xfrm>
            <a:off x="8026400" y="2700763"/>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01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02464401-A615-E65A-996C-F2F7A5F60FED}"/>
              </a:ext>
            </a:extLst>
          </p:cNvPr>
          <p:cNvSpPr/>
          <p:nvPr/>
        </p:nvSpPr>
        <p:spPr>
          <a:xfrm>
            <a:off x="0" y="0"/>
            <a:ext cx="5915025"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Slide Number Placeholder 1">
            <a:extLst>
              <a:ext uri="{FF2B5EF4-FFF2-40B4-BE49-F238E27FC236}">
                <a16:creationId xmlns:a16="http://schemas.microsoft.com/office/drawing/2014/main" id="{D4ED0525-CD1E-A52A-E3B8-62BCBE4357C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2" name="Title 21">
            <a:extLst>
              <a:ext uri="{FF2B5EF4-FFF2-40B4-BE49-F238E27FC236}">
                <a16:creationId xmlns:a16="http://schemas.microsoft.com/office/drawing/2014/main" id="{B267F34A-FF1F-A4CD-9ED3-DABCF994AF92}"/>
              </a:ext>
            </a:extLst>
          </p:cNvPr>
          <p:cNvSpPr>
            <a:spLocks noGrp="1"/>
          </p:cNvSpPr>
          <p:nvPr>
            <p:ph type="title"/>
          </p:nvPr>
        </p:nvSpPr>
        <p:spPr>
          <a:xfrm>
            <a:off x="613639" y="664476"/>
            <a:ext cx="4956651" cy="853193"/>
          </a:xfrm>
        </p:spPr>
        <p:txBody>
          <a:bodyPr/>
          <a:lstStyle/>
          <a:p>
            <a:r>
              <a:rPr lang="en-US" sz="3200" spc="100">
                <a:solidFill>
                  <a:schemeClr val="bg1">
                    <a:lumMod val="95000"/>
                  </a:schemeClr>
                </a:solidFill>
              </a:rPr>
              <a:t>Ag broadcast radio is the number one source for farm news among listeners.</a:t>
            </a:r>
          </a:p>
        </p:txBody>
      </p:sp>
      <p:sp>
        <p:nvSpPr>
          <p:cNvPr id="23" name="TextBox 22">
            <a:extLst>
              <a:ext uri="{FF2B5EF4-FFF2-40B4-BE49-F238E27FC236}">
                <a16:creationId xmlns:a16="http://schemas.microsoft.com/office/drawing/2014/main" id="{DEA9BC1C-04DC-469A-5746-192CC3A72EFA}"/>
              </a:ext>
            </a:extLst>
          </p:cNvPr>
          <p:cNvSpPr txBox="1"/>
          <p:nvPr/>
        </p:nvSpPr>
        <p:spPr>
          <a:xfrm>
            <a:off x="613638" y="2705716"/>
            <a:ext cx="4653687" cy="923330"/>
          </a:xfrm>
          <a:prstGeom prst="rect">
            <a:avLst/>
          </a:prstGeom>
          <a:noFill/>
          <a:ln>
            <a:noFill/>
          </a:ln>
        </p:spPr>
        <p:txBody>
          <a:bodyPr wrap="square" rtlCol="0">
            <a:spAutoFit/>
          </a:bodyPr>
          <a:lstStyle/>
          <a:p>
            <a:r>
              <a:rPr lang="en-US">
                <a:solidFill>
                  <a:schemeClr val="bg1">
                    <a:lumMod val="95000"/>
                  </a:schemeClr>
                </a:solidFill>
              </a:rPr>
              <a:t>Those who regularly listen to ag radio content are also engaged in other media channels to keep up to date with farm news, weather, markets, and ag info.</a:t>
            </a:r>
          </a:p>
        </p:txBody>
      </p:sp>
      <p:graphicFrame>
        <p:nvGraphicFramePr>
          <p:cNvPr id="3" name="Chart 2">
            <a:extLst>
              <a:ext uri="{FF2B5EF4-FFF2-40B4-BE49-F238E27FC236}">
                <a16:creationId xmlns:a16="http://schemas.microsoft.com/office/drawing/2014/main" id="{9483C104-DFC2-C6C5-6A51-B5C0321B8A51}"/>
              </a:ext>
            </a:extLst>
          </p:cNvPr>
          <p:cNvGraphicFramePr/>
          <p:nvPr>
            <p:extLst>
              <p:ext uri="{D42A27DB-BD31-4B8C-83A1-F6EECF244321}">
                <p14:modId xmlns:p14="http://schemas.microsoft.com/office/powerpoint/2010/main" val="1536078143"/>
              </p:ext>
            </p:extLst>
          </p:nvPr>
        </p:nvGraphicFramePr>
        <p:xfrm>
          <a:off x="7820025" y="1062278"/>
          <a:ext cx="3552130" cy="5033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A82B978C-5256-18CB-8E3A-87DD71AA893B}"/>
              </a:ext>
            </a:extLst>
          </p:cNvPr>
          <p:cNvGraphicFramePr>
            <a:graphicFrameLocks noGrp="1"/>
          </p:cNvGraphicFramePr>
          <p:nvPr>
            <p:extLst>
              <p:ext uri="{D42A27DB-BD31-4B8C-83A1-F6EECF244321}">
                <p14:modId xmlns:p14="http://schemas.microsoft.com/office/powerpoint/2010/main" val="2292167282"/>
              </p:ext>
            </p:extLst>
          </p:nvPr>
        </p:nvGraphicFramePr>
        <p:xfrm>
          <a:off x="6743699" y="1209675"/>
          <a:ext cx="4581525" cy="4781549"/>
        </p:xfrm>
        <a:graphic>
          <a:graphicData uri="http://schemas.openxmlformats.org/drawingml/2006/table">
            <a:tbl>
              <a:tblPr firstRow="1" bandRow="1">
                <a:tableStyleId>{5C22544A-7EE6-4342-B048-85BDC9FD1C3A}</a:tableStyleId>
              </a:tblPr>
              <a:tblGrid>
                <a:gridCol w="1112387">
                  <a:extLst>
                    <a:ext uri="{9D8B030D-6E8A-4147-A177-3AD203B41FA5}">
                      <a16:colId xmlns:a16="http://schemas.microsoft.com/office/drawing/2014/main" val="173104003"/>
                    </a:ext>
                  </a:extLst>
                </a:gridCol>
                <a:gridCol w="3469138">
                  <a:extLst>
                    <a:ext uri="{9D8B030D-6E8A-4147-A177-3AD203B41FA5}">
                      <a16:colId xmlns:a16="http://schemas.microsoft.com/office/drawing/2014/main" val="2129969389"/>
                    </a:ext>
                  </a:extLst>
                </a:gridCol>
              </a:tblGrid>
              <a:tr h="420337">
                <a:tc>
                  <a:txBody>
                    <a:bodyPr/>
                    <a:lstStyle/>
                    <a:p>
                      <a:pPr algn="r" fontAlgn="b"/>
                      <a:r>
                        <a:rPr lang="en-US" sz="1100" b="0" i="0" u="none" strike="noStrike">
                          <a:solidFill>
                            <a:schemeClr val="bg1">
                              <a:lumMod val="50000"/>
                            </a:schemeClr>
                          </a:solidFill>
                          <a:effectLst/>
                          <a:latin typeface="+mj-lt"/>
                        </a:rPr>
                        <a:t>Broadcast radio</a:t>
                      </a:r>
                    </a:p>
                  </a:txBody>
                  <a:tcPr marL="6350" marR="635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8398154"/>
                  </a:ext>
                </a:extLst>
              </a:tr>
              <a:tr h="430251">
                <a:tc>
                  <a:txBody>
                    <a:bodyPr/>
                    <a:lstStyle/>
                    <a:p>
                      <a:pPr algn="r" fontAlgn="b"/>
                      <a:r>
                        <a:rPr lang="en-US" sz="1100" b="0" i="0" u="none" strike="noStrike">
                          <a:solidFill>
                            <a:schemeClr val="bg1">
                              <a:lumMod val="50000"/>
                            </a:schemeClr>
                          </a:solidFill>
                          <a:effectLst/>
                          <a:latin typeface="+mj-lt"/>
                        </a:rPr>
                        <a:t>Ag/farm publications </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1218047"/>
                  </a:ext>
                </a:extLst>
              </a:tr>
              <a:tr h="423857">
                <a:tc>
                  <a:txBody>
                    <a:bodyPr/>
                    <a:lstStyle/>
                    <a:p>
                      <a:pPr algn="r" fontAlgn="b"/>
                      <a:r>
                        <a:rPr lang="en-US" sz="1100" b="0" i="0" u="none" strike="noStrike">
                          <a:solidFill>
                            <a:schemeClr val="bg1">
                              <a:lumMod val="50000"/>
                            </a:schemeClr>
                          </a:solidFill>
                          <a:effectLst/>
                          <a:latin typeface="+mj-lt"/>
                        </a:rPr>
                        <a:t>Ag related websites</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6563023"/>
                  </a:ext>
                </a:extLst>
              </a:tr>
              <a:tr h="444042">
                <a:tc>
                  <a:txBody>
                    <a:bodyPr/>
                    <a:lstStyle/>
                    <a:p>
                      <a:pPr algn="r" fontAlgn="b"/>
                      <a:r>
                        <a:rPr lang="en-US" sz="1100" b="0" i="0" u="none" strike="noStrike">
                          <a:solidFill>
                            <a:schemeClr val="bg1">
                              <a:lumMod val="50000"/>
                            </a:schemeClr>
                          </a:solidFill>
                          <a:effectLst/>
                          <a:latin typeface="+mj-lt"/>
                        </a:rPr>
                        <a:t>Television</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95265"/>
                  </a:ext>
                </a:extLst>
              </a:tr>
              <a:tr h="454135">
                <a:tc>
                  <a:txBody>
                    <a:bodyPr/>
                    <a:lstStyle/>
                    <a:p>
                      <a:pPr algn="r" fontAlgn="b"/>
                      <a:r>
                        <a:rPr lang="en-US" sz="1100" b="0" i="0" u="none" strike="noStrike">
                          <a:solidFill>
                            <a:schemeClr val="bg1">
                              <a:lumMod val="50000"/>
                            </a:schemeClr>
                          </a:solidFill>
                          <a:effectLst/>
                          <a:latin typeface="+mj-lt"/>
                        </a:rPr>
                        <a:t>Social media</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548751"/>
                  </a:ext>
                </a:extLst>
              </a:tr>
              <a:tr h="383491">
                <a:tc>
                  <a:txBody>
                    <a:bodyPr/>
                    <a:lstStyle/>
                    <a:p>
                      <a:pPr algn="r" fontAlgn="b"/>
                      <a:r>
                        <a:rPr lang="en-US" sz="1100" b="0" i="0" u="none" strike="noStrike">
                          <a:solidFill>
                            <a:schemeClr val="bg1">
                              <a:lumMod val="50000"/>
                            </a:schemeClr>
                          </a:solidFill>
                          <a:effectLst/>
                          <a:latin typeface="+mj-lt"/>
                        </a:rPr>
                        <a:t>YouTube</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983869"/>
                  </a:ext>
                </a:extLst>
              </a:tr>
              <a:tr h="464226">
                <a:tc>
                  <a:txBody>
                    <a:bodyPr/>
                    <a:lstStyle/>
                    <a:p>
                      <a:pPr algn="r" fontAlgn="b"/>
                      <a:r>
                        <a:rPr lang="en-US" sz="1100" b="0" i="0" u="none" strike="noStrike">
                          <a:solidFill>
                            <a:schemeClr val="bg1">
                              <a:lumMod val="50000"/>
                            </a:schemeClr>
                          </a:solidFill>
                          <a:effectLst/>
                          <a:latin typeface="+mj-lt"/>
                        </a:rPr>
                        <a:t>Online forums</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7844817"/>
                  </a:ext>
                </a:extLst>
              </a:tr>
              <a:tr h="448880">
                <a:tc>
                  <a:txBody>
                    <a:bodyPr/>
                    <a:lstStyle/>
                    <a:p>
                      <a:pPr algn="r" fontAlgn="b"/>
                      <a:r>
                        <a:rPr lang="en-US" sz="1100" b="0" i="0" u="none" strike="noStrike">
                          <a:solidFill>
                            <a:schemeClr val="bg1">
                              <a:lumMod val="50000"/>
                            </a:schemeClr>
                          </a:solidFill>
                          <a:effectLst/>
                          <a:latin typeface="+mj-lt"/>
                        </a:rPr>
                        <a:t>Podcasts</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8615074"/>
                  </a:ext>
                </a:extLst>
              </a:tr>
              <a:tr h="380314">
                <a:tc>
                  <a:txBody>
                    <a:bodyPr/>
                    <a:lstStyle/>
                    <a:p>
                      <a:pPr algn="r" fontAlgn="b"/>
                      <a:r>
                        <a:rPr lang="en-US" sz="1100" b="0" i="0" u="none" strike="noStrike">
                          <a:solidFill>
                            <a:schemeClr val="bg1">
                              <a:lumMod val="50000"/>
                            </a:schemeClr>
                          </a:solidFill>
                          <a:effectLst/>
                          <a:latin typeface="+mj-lt"/>
                        </a:rPr>
                        <a:t>Satellite radio</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463165"/>
                  </a:ext>
                </a:extLst>
              </a:tr>
              <a:tr h="432062">
                <a:tc>
                  <a:txBody>
                    <a:bodyPr/>
                    <a:lstStyle/>
                    <a:p>
                      <a:pPr algn="r" fontAlgn="b"/>
                      <a:r>
                        <a:rPr lang="en-US" sz="1100" b="0" i="0" u="none" strike="noStrike">
                          <a:solidFill>
                            <a:schemeClr val="bg1">
                              <a:lumMod val="50000"/>
                            </a:schemeClr>
                          </a:solidFill>
                          <a:effectLst/>
                          <a:latin typeface="+mj-lt"/>
                        </a:rPr>
                        <a:t>Online radio</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965186"/>
                  </a:ext>
                </a:extLst>
              </a:tr>
              <a:tr h="499954">
                <a:tc>
                  <a:txBody>
                    <a:bodyPr/>
                    <a:lstStyle/>
                    <a:p>
                      <a:pPr algn="r" fontAlgn="b"/>
                      <a:r>
                        <a:rPr lang="en-US" sz="1100" b="0" i="0" u="none" strike="noStrike">
                          <a:solidFill>
                            <a:schemeClr val="bg1">
                              <a:lumMod val="50000"/>
                            </a:schemeClr>
                          </a:solidFill>
                          <a:effectLst/>
                          <a:latin typeface="+mj-lt"/>
                        </a:rPr>
                        <a:t>Streaming services</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187690"/>
                  </a:ext>
                </a:extLst>
              </a:tr>
            </a:tbl>
          </a:graphicData>
        </a:graphic>
      </p:graphicFrame>
      <p:sp>
        <p:nvSpPr>
          <p:cNvPr id="4" name="TextBox 3">
            <a:extLst>
              <a:ext uri="{FF2B5EF4-FFF2-40B4-BE49-F238E27FC236}">
                <a16:creationId xmlns:a16="http://schemas.microsoft.com/office/drawing/2014/main" id="{AA49C0E1-6141-57A9-8BDA-7D1EB430A1F9}"/>
              </a:ext>
            </a:extLst>
          </p:cNvPr>
          <p:cNvSpPr txBox="1"/>
          <p:nvPr/>
        </p:nvSpPr>
        <p:spPr>
          <a:xfrm>
            <a:off x="6636727" y="740571"/>
            <a:ext cx="4657725" cy="400110"/>
          </a:xfrm>
          <a:prstGeom prst="rect">
            <a:avLst/>
          </a:prstGeom>
          <a:noFill/>
        </p:spPr>
        <p:txBody>
          <a:bodyPr wrap="square" rtlCol="0">
            <a:spAutoFit/>
          </a:bodyPr>
          <a:lstStyle/>
          <a:p>
            <a:r>
              <a:rPr lang="en-US" sz="2000" b="1"/>
              <a:t>Sources of Farm News</a:t>
            </a:r>
          </a:p>
        </p:txBody>
      </p:sp>
      <p:sp>
        <p:nvSpPr>
          <p:cNvPr id="6" name="TextBox 5">
            <a:extLst>
              <a:ext uri="{FF2B5EF4-FFF2-40B4-BE49-F238E27FC236}">
                <a16:creationId xmlns:a16="http://schemas.microsoft.com/office/drawing/2014/main" id="{A0783908-8CD7-1D75-FA32-EB9D8E396425}"/>
              </a:ext>
            </a:extLst>
          </p:cNvPr>
          <p:cNvSpPr txBox="1"/>
          <p:nvPr/>
        </p:nvSpPr>
        <p:spPr>
          <a:xfrm>
            <a:off x="554718" y="6377341"/>
            <a:ext cx="5480474" cy="369332"/>
          </a:xfrm>
          <a:prstGeom prst="rect">
            <a:avLst/>
          </a:prstGeom>
          <a:ln w="19050">
            <a:no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NOTE: Some shares adjusted to align with subsequent responses later in the survey. </a:t>
            </a:r>
          </a:p>
        </p:txBody>
      </p:sp>
      <p:cxnSp>
        <p:nvCxnSpPr>
          <p:cNvPr id="8" name="Straight Connector 7">
            <a:extLst>
              <a:ext uri="{FF2B5EF4-FFF2-40B4-BE49-F238E27FC236}">
                <a16:creationId xmlns:a16="http://schemas.microsoft.com/office/drawing/2014/main" id="{88CA2E5E-4713-0E0D-E610-0C1224A75A94}"/>
              </a:ext>
            </a:extLst>
          </p:cNvPr>
          <p:cNvCxnSpPr/>
          <p:nvPr/>
        </p:nvCxnSpPr>
        <p:spPr>
          <a:xfrm>
            <a:off x="708025" y="2164188"/>
            <a:ext cx="492125" cy="0"/>
          </a:xfrm>
          <a:prstGeom prst="line">
            <a:avLst/>
          </a:prstGeom>
          <a:ln w="19050">
            <a:solidFill>
              <a:srgbClr val="6AAAC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450124-86F9-C5E8-6323-69B672720355}"/>
              </a:ext>
            </a:extLst>
          </p:cNvPr>
          <p:cNvSpPr txBox="1"/>
          <p:nvPr/>
        </p:nvSpPr>
        <p:spPr>
          <a:xfrm>
            <a:off x="613638" y="3847407"/>
            <a:ext cx="3358286" cy="646331"/>
          </a:xfrm>
          <a:prstGeom prst="rect">
            <a:avLst/>
          </a:prstGeom>
          <a:noFill/>
          <a:ln>
            <a:noFill/>
          </a:ln>
        </p:spPr>
        <p:txBody>
          <a:bodyPr wrap="square" rtlCol="0">
            <a:spAutoFit/>
          </a:bodyPr>
          <a:lstStyle/>
          <a:p>
            <a:r>
              <a:rPr lang="en-US">
                <a:solidFill>
                  <a:schemeClr val="bg1">
                    <a:lumMod val="95000"/>
                  </a:schemeClr>
                </a:solidFill>
              </a:rPr>
              <a:t>On average, respondents utilize several informational sources. </a:t>
            </a:r>
          </a:p>
        </p:txBody>
      </p:sp>
      <p:pic>
        <p:nvPicPr>
          <p:cNvPr id="13" name="Picture 12">
            <a:extLst>
              <a:ext uri="{FF2B5EF4-FFF2-40B4-BE49-F238E27FC236}">
                <a16:creationId xmlns:a16="http://schemas.microsoft.com/office/drawing/2014/main" id="{3C1343FC-88DB-FE06-48CE-F12DF54A5617}"/>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38160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02464401-A615-E65A-996C-F2F7A5F60FED}"/>
              </a:ext>
            </a:extLst>
          </p:cNvPr>
          <p:cNvSpPr/>
          <p:nvPr/>
        </p:nvSpPr>
        <p:spPr>
          <a:xfrm>
            <a:off x="0" y="0"/>
            <a:ext cx="12192000" cy="6858000"/>
          </a:xfrm>
          <a:prstGeom prst="rect">
            <a:avLst/>
          </a:prstGeom>
          <a:solidFill>
            <a:srgbClr val="1A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Helvetica"/>
              <a:ea typeface="+mn-ea"/>
              <a:cs typeface="+mn-cs"/>
            </a:endParaRPr>
          </a:p>
        </p:txBody>
      </p:sp>
      <p:sp>
        <p:nvSpPr>
          <p:cNvPr id="2" name="Slide Number Placeholder 1">
            <a:extLst>
              <a:ext uri="{FF2B5EF4-FFF2-40B4-BE49-F238E27FC236}">
                <a16:creationId xmlns:a16="http://schemas.microsoft.com/office/drawing/2014/main" id="{D4ED0525-CD1E-A52A-E3B8-62BCBE4357C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3" name="TextBox 22">
            <a:extLst>
              <a:ext uri="{FF2B5EF4-FFF2-40B4-BE49-F238E27FC236}">
                <a16:creationId xmlns:a16="http://schemas.microsoft.com/office/drawing/2014/main" id="{DEA9BC1C-04DC-469A-5746-192CC3A72EFA}"/>
              </a:ext>
            </a:extLst>
          </p:cNvPr>
          <p:cNvSpPr txBox="1"/>
          <p:nvPr/>
        </p:nvSpPr>
        <p:spPr>
          <a:xfrm>
            <a:off x="1388338" y="1969116"/>
            <a:ext cx="4263162" cy="1179810"/>
          </a:xfrm>
          <a:prstGeom prst="rect">
            <a:avLst/>
          </a:prstGeom>
          <a:noFill/>
          <a:ln>
            <a:noFill/>
          </a:ln>
        </p:spPr>
        <p:txBody>
          <a:bodyPr wrap="square" rtlCol="0">
            <a:spAutoFit/>
          </a:bodyPr>
          <a:lstStyle/>
          <a:p>
            <a:pPr>
              <a:spcAft>
                <a:spcPts val="800"/>
              </a:spcAft>
            </a:pPr>
            <a:r>
              <a:rPr lang="en-US" sz="1600">
                <a:solidFill>
                  <a:schemeClr val="bg1">
                    <a:lumMod val="95000"/>
                  </a:schemeClr>
                </a:solidFill>
              </a:rPr>
              <a:t>Listeners rely on a wide range of sources - news, radio, podcasts, social media, and connecting with peers.</a:t>
            </a:r>
          </a:p>
          <a:p>
            <a:pPr>
              <a:spcAft>
                <a:spcPts val="800"/>
              </a:spcAft>
            </a:pPr>
            <a:r>
              <a:rPr lang="en-US" sz="1600">
                <a:solidFill>
                  <a:schemeClr val="bg1">
                    <a:lumMod val="95000"/>
                  </a:schemeClr>
                </a:solidFill>
              </a:rPr>
              <a:t>They are always trying to gather information to make them better at all the various aspects of their job.</a:t>
            </a:r>
          </a:p>
        </p:txBody>
      </p:sp>
      <p:sp>
        <p:nvSpPr>
          <p:cNvPr id="4" name="TextBox 3">
            <a:extLst>
              <a:ext uri="{FF2B5EF4-FFF2-40B4-BE49-F238E27FC236}">
                <a16:creationId xmlns:a16="http://schemas.microsoft.com/office/drawing/2014/main" id="{AA49C0E1-6141-57A9-8BDA-7D1EB430A1F9}"/>
              </a:ext>
            </a:extLst>
          </p:cNvPr>
          <p:cNvSpPr txBox="1"/>
          <p:nvPr/>
        </p:nvSpPr>
        <p:spPr>
          <a:xfrm>
            <a:off x="1388338" y="1555202"/>
            <a:ext cx="4657725" cy="400110"/>
          </a:xfrm>
          <a:prstGeom prst="rect">
            <a:avLst/>
          </a:prstGeom>
          <a:noFill/>
        </p:spPr>
        <p:txBody>
          <a:bodyPr wrap="square" rtlCol="0">
            <a:spAutoFit/>
          </a:bodyPr>
          <a:lstStyle/>
          <a:p>
            <a:r>
              <a:rPr lang="en-US" sz="2000" b="1">
                <a:solidFill>
                  <a:srgbClr val="6AAAC4"/>
                </a:solidFill>
              </a:rPr>
              <a:t>Media &amp; Information Sources</a:t>
            </a:r>
          </a:p>
        </p:txBody>
      </p:sp>
      <p:sp>
        <p:nvSpPr>
          <p:cNvPr id="11" name="TextBox 10">
            <a:extLst>
              <a:ext uri="{FF2B5EF4-FFF2-40B4-BE49-F238E27FC236}">
                <a16:creationId xmlns:a16="http://schemas.microsoft.com/office/drawing/2014/main" id="{018F34D7-887B-E54B-0954-2BFE0833DE8C}"/>
              </a:ext>
            </a:extLst>
          </p:cNvPr>
          <p:cNvSpPr txBox="1"/>
          <p:nvPr/>
        </p:nvSpPr>
        <p:spPr>
          <a:xfrm>
            <a:off x="613638" y="680349"/>
            <a:ext cx="2701062" cy="461665"/>
          </a:xfrm>
          <a:prstGeom prst="rect">
            <a:avLst/>
          </a:prstGeom>
          <a:solidFill>
            <a:srgbClr val="1B4156"/>
          </a:solidFill>
          <a:ln>
            <a:noFill/>
          </a:ln>
        </p:spPr>
        <p:txBody>
          <a:bodyPr wrap="square" rtlCol="0">
            <a:spAutoFit/>
          </a:bodyPr>
          <a:lstStyle/>
          <a:p>
            <a:pPr algn="ctr"/>
            <a:r>
              <a:rPr lang="en-US" sz="2400" b="1" spc="300">
                <a:solidFill>
                  <a:schemeClr val="bg1"/>
                </a:solidFill>
              </a:rPr>
              <a:t>QUAL INSIGHTS</a:t>
            </a:r>
            <a:endParaRPr lang="en-US" spc="300">
              <a:solidFill>
                <a:schemeClr val="bg1"/>
              </a:solidFill>
            </a:endParaRPr>
          </a:p>
        </p:txBody>
      </p:sp>
      <p:pic>
        <p:nvPicPr>
          <p:cNvPr id="13" name="Picture 12">
            <a:extLst>
              <a:ext uri="{FF2B5EF4-FFF2-40B4-BE49-F238E27FC236}">
                <a16:creationId xmlns:a16="http://schemas.microsoft.com/office/drawing/2014/main" id="{3C1343FC-88DB-FE06-48CE-F12DF54A561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66497" y="6394556"/>
            <a:ext cx="317597" cy="365473"/>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TextBox 4">
            <a:extLst>
              <a:ext uri="{FF2B5EF4-FFF2-40B4-BE49-F238E27FC236}">
                <a16:creationId xmlns:a16="http://schemas.microsoft.com/office/drawing/2014/main" id="{9870E555-5DB0-A574-3709-222FAFBB6511}"/>
              </a:ext>
            </a:extLst>
          </p:cNvPr>
          <p:cNvSpPr txBox="1"/>
          <p:nvPr/>
        </p:nvSpPr>
        <p:spPr>
          <a:xfrm>
            <a:off x="10454546" y="6531256"/>
            <a:ext cx="1340467" cy="261610"/>
          </a:xfrm>
          <a:prstGeom prst="rect">
            <a:avLst/>
          </a:prstGeom>
          <a:noFill/>
        </p:spPr>
        <p:txBody>
          <a:bodyPr wrap="square" rtlCol="0">
            <a:spAutoFit/>
          </a:bodyPr>
          <a:lstStyle/>
          <a:p>
            <a:pPr algn="r"/>
            <a:r>
              <a:rPr lang="en-US" sz="1100" b="1" i="1">
                <a:solidFill>
                  <a:schemeClr val="bg1">
                    <a:lumMod val="65000"/>
                  </a:schemeClr>
                </a:solidFill>
                <a:latin typeface="Arial Narrow" panose="020B0606020202030204" pitchFamily="34" charset="0"/>
                <a:ea typeface="Open Sans" charset="0"/>
                <a:cs typeface="Open Sans" charset="0"/>
              </a:rPr>
              <a:t>CONFIDENTIAL</a:t>
            </a:r>
            <a:endParaRPr lang="en-US" sz="1100" i="1">
              <a:solidFill>
                <a:schemeClr val="bg1">
                  <a:lumMod val="65000"/>
                </a:schemeClr>
              </a:solidFill>
              <a:latin typeface="Arial Narrow" panose="020B0606020202030204" pitchFamily="34" charset="0"/>
              <a:ea typeface="Open Sans" charset="0"/>
              <a:cs typeface="Open Sans" charset="0"/>
            </a:endParaRPr>
          </a:p>
        </p:txBody>
      </p:sp>
      <p:sp>
        <p:nvSpPr>
          <p:cNvPr id="15" name="Rectangle 14">
            <a:extLst>
              <a:ext uri="{FF2B5EF4-FFF2-40B4-BE49-F238E27FC236}">
                <a16:creationId xmlns:a16="http://schemas.microsoft.com/office/drawing/2014/main" id="{CF6684E0-1032-B8DC-D856-689AE346EE6A}"/>
              </a:ext>
            </a:extLst>
          </p:cNvPr>
          <p:cNvSpPr/>
          <p:nvPr/>
        </p:nvSpPr>
        <p:spPr>
          <a:xfrm>
            <a:off x="6675462" y="0"/>
            <a:ext cx="4868838" cy="6096000"/>
          </a:xfrm>
          <a:prstGeom prst="rect">
            <a:avLst/>
          </a:prstGeom>
          <a:solidFill>
            <a:schemeClr val="accent6">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Oval 15">
            <a:extLst>
              <a:ext uri="{FF2B5EF4-FFF2-40B4-BE49-F238E27FC236}">
                <a16:creationId xmlns:a16="http://schemas.microsoft.com/office/drawing/2014/main" id="{83D9442E-AB16-E50B-57CE-43D6B48B2DC1}"/>
              </a:ext>
            </a:extLst>
          </p:cNvPr>
          <p:cNvSpPr/>
          <p:nvPr/>
        </p:nvSpPr>
        <p:spPr>
          <a:xfrm>
            <a:off x="6271602" y="942340"/>
            <a:ext cx="807720" cy="807720"/>
          </a:xfrm>
          <a:prstGeom prst="ellipse">
            <a:avLst/>
          </a:prstGeom>
          <a:solidFill>
            <a:srgbClr val="6AAAC4"/>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ctr"/>
          <a:lstStyle/>
          <a:p>
            <a:pPr algn="ctr"/>
            <a:r>
              <a:rPr lang="en-US" sz="880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F18DEC8-E913-82C4-A922-EA56B7E37278}"/>
              </a:ext>
            </a:extLst>
          </p:cNvPr>
          <p:cNvSpPr txBox="1"/>
          <p:nvPr/>
        </p:nvSpPr>
        <p:spPr>
          <a:xfrm>
            <a:off x="1388338" y="4414110"/>
            <a:ext cx="4364762" cy="1697901"/>
          </a:xfrm>
          <a:prstGeom prst="rect">
            <a:avLst/>
          </a:prstGeom>
          <a:noFill/>
          <a:ln>
            <a:noFill/>
          </a:ln>
        </p:spPr>
        <p:txBody>
          <a:bodyPr wrap="square" rtlCol="0">
            <a:spAutoFit/>
          </a:bodyPr>
          <a:lstStyle/>
          <a:p>
            <a:pPr>
              <a:spcAft>
                <a:spcPts val="800"/>
              </a:spcAft>
            </a:pPr>
            <a:r>
              <a:rPr lang="en-US" sz="1600">
                <a:solidFill>
                  <a:schemeClr val="bg1">
                    <a:lumMod val="95000"/>
                  </a:schemeClr>
                </a:solidFill>
              </a:rPr>
              <a:t>There is a wide range of ag information that they rely on, including radio broadcasts, farm magazines, podcasts, YouTube videos, newsletters, and specific online platforms. </a:t>
            </a:r>
          </a:p>
          <a:p>
            <a:pPr>
              <a:spcAft>
                <a:spcPts val="800"/>
              </a:spcAft>
            </a:pPr>
            <a:r>
              <a:rPr lang="en-US" sz="1600">
                <a:solidFill>
                  <a:schemeClr val="bg1">
                    <a:lumMod val="95000"/>
                  </a:schemeClr>
                </a:solidFill>
              </a:rPr>
              <a:t>They leverage these sources to stay informed and gain knowledge about farming practices.</a:t>
            </a:r>
          </a:p>
        </p:txBody>
      </p:sp>
      <p:sp>
        <p:nvSpPr>
          <p:cNvPr id="21" name="TextBox 20">
            <a:extLst>
              <a:ext uri="{FF2B5EF4-FFF2-40B4-BE49-F238E27FC236}">
                <a16:creationId xmlns:a16="http://schemas.microsoft.com/office/drawing/2014/main" id="{A5E7E023-8BA5-2F33-797F-F5D74867C0E5}"/>
              </a:ext>
            </a:extLst>
          </p:cNvPr>
          <p:cNvSpPr txBox="1"/>
          <p:nvPr/>
        </p:nvSpPr>
        <p:spPr>
          <a:xfrm>
            <a:off x="1388338" y="4000196"/>
            <a:ext cx="4657725" cy="400110"/>
          </a:xfrm>
          <a:prstGeom prst="rect">
            <a:avLst/>
          </a:prstGeom>
          <a:noFill/>
        </p:spPr>
        <p:txBody>
          <a:bodyPr wrap="square" rtlCol="0">
            <a:spAutoFit/>
          </a:bodyPr>
          <a:lstStyle/>
          <a:p>
            <a:r>
              <a:rPr lang="en-US" sz="2000" b="1">
                <a:solidFill>
                  <a:srgbClr val="6AAAC4"/>
                </a:solidFill>
              </a:rPr>
              <a:t>Information Sources</a:t>
            </a:r>
          </a:p>
        </p:txBody>
      </p:sp>
      <p:sp>
        <p:nvSpPr>
          <p:cNvPr id="24" name="TextBox 23">
            <a:extLst>
              <a:ext uri="{FF2B5EF4-FFF2-40B4-BE49-F238E27FC236}">
                <a16:creationId xmlns:a16="http://schemas.microsoft.com/office/drawing/2014/main" id="{3CBBE7A0-6B31-63E0-76B3-4047BB46603C}"/>
              </a:ext>
            </a:extLst>
          </p:cNvPr>
          <p:cNvSpPr txBox="1"/>
          <p:nvPr/>
        </p:nvSpPr>
        <p:spPr>
          <a:xfrm>
            <a:off x="7319238" y="2081074"/>
            <a:ext cx="3793262" cy="2769989"/>
          </a:xfrm>
          <a:prstGeom prst="rect">
            <a:avLst/>
          </a:prstGeom>
          <a:noFill/>
          <a:ln>
            <a:noFill/>
          </a:ln>
        </p:spPr>
        <p:txBody>
          <a:bodyPr wrap="square" rtlCol="0">
            <a:spAutoFit/>
          </a:bodyPr>
          <a:lstStyle/>
          <a:p>
            <a:pPr>
              <a:spcAft>
                <a:spcPts val="1200"/>
              </a:spcAft>
            </a:pPr>
            <a:r>
              <a:rPr lang="en-US" sz="2400" i="1" dirty="0">
                <a:solidFill>
                  <a:schemeClr val="bg1">
                    <a:lumMod val="95000"/>
                  </a:schemeClr>
                </a:solidFill>
              </a:rPr>
              <a:t>… I don't go anywhere without turning my radio on in my truck…And I still listen a lot to that local radio station to get the weather, the news, and their spin on it.</a:t>
            </a:r>
          </a:p>
          <a:p>
            <a:pPr>
              <a:spcAft>
                <a:spcPts val="1200"/>
              </a:spcAft>
            </a:pPr>
            <a:r>
              <a:rPr lang="en-US" sz="2000" dirty="0">
                <a:solidFill>
                  <a:schemeClr val="bg1">
                    <a:lumMod val="95000"/>
                  </a:schemeClr>
                </a:solidFill>
              </a:rPr>
              <a:t>– Farmer Listener from Illinois</a:t>
            </a:r>
          </a:p>
        </p:txBody>
      </p:sp>
    </p:spTree>
    <p:extLst>
      <p:ext uri="{BB962C8B-B14F-4D97-AF65-F5344CB8AC3E}">
        <p14:creationId xmlns:p14="http://schemas.microsoft.com/office/powerpoint/2010/main" val="741852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6FD5735-A649-DE61-2261-92FD8FE2587F}"/>
              </a:ext>
            </a:extLst>
          </p:cNvPr>
          <p:cNvSpPr/>
          <p:nvPr/>
        </p:nvSpPr>
        <p:spPr>
          <a:xfrm>
            <a:off x="587192" y="1659515"/>
            <a:ext cx="11658600" cy="4674609"/>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2" name="Chart 11">
            <a:extLst>
              <a:ext uri="{FF2B5EF4-FFF2-40B4-BE49-F238E27FC236}">
                <a16:creationId xmlns:a16="http://schemas.microsoft.com/office/drawing/2014/main" id="{57DF430F-C571-8140-E007-527C2E3228CD}"/>
              </a:ext>
            </a:extLst>
          </p:cNvPr>
          <p:cNvGraphicFramePr/>
          <p:nvPr>
            <p:extLst>
              <p:ext uri="{D42A27DB-BD31-4B8C-83A1-F6EECF244321}">
                <p14:modId xmlns:p14="http://schemas.microsoft.com/office/powerpoint/2010/main" val="1700249504"/>
              </p:ext>
            </p:extLst>
          </p:nvPr>
        </p:nvGraphicFramePr>
        <p:xfrm>
          <a:off x="4897048" y="2280860"/>
          <a:ext cx="4474992" cy="400564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2" name="Title 1">
            <a:extLst>
              <a:ext uri="{FF2B5EF4-FFF2-40B4-BE49-F238E27FC236}">
                <a16:creationId xmlns:a16="http://schemas.microsoft.com/office/drawing/2014/main" id="{9BFEBB48-C0EA-3994-3763-DE3BD32FDFD1}"/>
              </a:ext>
            </a:extLst>
          </p:cNvPr>
          <p:cNvSpPr>
            <a:spLocks noGrp="1"/>
          </p:cNvSpPr>
          <p:nvPr>
            <p:ph type="title"/>
          </p:nvPr>
        </p:nvSpPr>
        <p:spPr>
          <a:xfrm>
            <a:off x="445476" y="433619"/>
            <a:ext cx="10208541" cy="853193"/>
          </a:xfrm>
        </p:spPr>
        <p:txBody>
          <a:bodyPr/>
          <a:lstStyle/>
          <a:p>
            <a:r>
              <a:rPr lang="en-US" sz="3200" b="1" spc="100">
                <a:cs typeface="Arial"/>
              </a:rPr>
              <a:t>Listeners look to ag radio for info that directly impacts their operation</a:t>
            </a:r>
            <a:r>
              <a:rPr lang="en-US" sz="3200" spc="100">
                <a:cs typeface="Arial"/>
              </a:rPr>
              <a:t>s</a:t>
            </a:r>
            <a:r>
              <a:rPr lang="en-US" sz="3200" b="1" spc="100">
                <a:cs typeface="Arial"/>
              </a:rPr>
              <a:t>. </a:t>
            </a:r>
          </a:p>
        </p:txBody>
      </p:sp>
      <p:graphicFrame>
        <p:nvGraphicFramePr>
          <p:cNvPr id="4" name="Table 3">
            <a:extLst>
              <a:ext uri="{FF2B5EF4-FFF2-40B4-BE49-F238E27FC236}">
                <a16:creationId xmlns:a16="http://schemas.microsoft.com/office/drawing/2014/main" id="{5718C551-A26D-1BC0-EF3B-948E059A7541}"/>
              </a:ext>
            </a:extLst>
          </p:cNvPr>
          <p:cNvGraphicFramePr>
            <a:graphicFrameLocks noGrp="1"/>
          </p:cNvGraphicFramePr>
          <p:nvPr>
            <p:extLst>
              <p:ext uri="{D42A27DB-BD31-4B8C-83A1-F6EECF244321}">
                <p14:modId xmlns:p14="http://schemas.microsoft.com/office/powerpoint/2010/main" val="2533520151"/>
              </p:ext>
            </p:extLst>
          </p:nvPr>
        </p:nvGraphicFramePr>
        <p:xfrm>
          <a:off x="5036564" y="2203912"/>
          <a:ext cx="3491632" cy="3720634"/>
        </p:xfrm>
        <a:graphic>
          <a:graphicData uri="http://schemas.openxmlformats.org/drawingml/2006/table">
            <a:tbl>
              <a:tblPr firstRow="1" bandRow="1">
                <a:tableStyleId>{5C22544A-7EE6-4342-B048-85BDC9FD1C3A}</a:tableStyleId>
              </a:tblPr>
              <a:tblGrid>
                <a:gridCol w="3491632">
                  <a:extLst>
                    <a:ext uri="{9D8B030D-6E8A-4147-A177-3AD203B41FA5}">
                      <a16:colId xmlns:a16="http://schemas.microsoft.com/office/drawing/2014/main" val="173104003"/>
                    </a:ext>
                  </a:extLst>
                </a:gridCol>
              </a:tblGrid>
              <a:tr h="462362">
                <a:tc>
                  <a:txBody>
                    <a:bodyPr/>
                    <a:lstStyle/>
                    <a:p>
                      <a:pPr algn="l" fontAlgn="b"/>
                      <a:r>
                        <a:rPr lang="en-US" sz="1200" b="1" i="0" u="none" strike="noStrike" spc="20" baseline="0">
                          <a:solidFill>
                            <a:schemeClr val="bg1">
                              <a:lumMod val="50000"/>
                            </a:schemeClr>
                          </a:solidFill>
                          <a:effectLst/>
                          <a:latin typeface="+mn-lt"/>
                        </a:rPr>
                        <a:t>Ag markets/Commodity prices</a:t>
                      </a:r>
                    </a:p>
                  </a:txBody>
                  <a:tcPr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8398154"/>
                  </a:ext>
                </a:extLst>
              </a:tr>
              <a:tr h="462362">
                <a:tc>
                  <a:txBody>
                    <a:bodyPr/>
                    <a:lstStyle/>
                    <a:p>
                      <a:pPr algn="l" fontAlgn="b"/>
                      <a:r>
                        <a:rPr lang="en-US" sz="1200" b="1" i="0" u="none" strike="noStrike" spc="20" baseline="0">
                          <a:solidFill>
                            <a:schemeClr val="bg1">
                              <a:lumMod val="50000"/>
                            </a:schemeClr>
                          </a:solidFill>
                          <a:effectLst/>
                          <a:latin typeface="+mn-lt"/>
                        </a:rPr>
                        <a:t>Ag weather</a:t>
                      </a:r>
                    </a:p>
                  </a:txBody>
                  <a:tcPr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1218047"/>
                  </a:ext>
                </a:extLst>
              </a:tr>
              <a:tr h="462362">
                <a:tc>
                  <a:txBody>
                    <a:bodyPr/>
                    <a:lstStyle/>
                    <a:p>
                      <a:pPr algn="l" fontAlgn="b"/>
                      <a:r>
                        <a:rPr lang="en-US" sz="1200" b="0" i="0" u="none" strike="noStrike" spc="20" baseline="0">
                          <a:solidFill>
                            <a:schemeClr val="bg1">
                              <a:lumMod val="50000"/>
                            </a:schemeClr>
                          </a:solidFill>
                          <a:effectLst/>
                          <a:latin typeface="+mn-lt"/>
                        </a:rPr>
                        <a:t>Local/Regional Ag news</a:t>
                      </a:r>
                    </a:p>
                  </a:txBody>
                  <a:tcPr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6563023"/>
                  </a:ext>
                </a:extLst>
              </a:tr>
              <a:tr h="462362">
                <a:tc>
                  <a:txBody>
                    <a:bodyPr/>
                    <a:lstStyle/>
                    <a:p>
                      <a:pPr algn="l" fontAlgn="b"/>
                      <a:r>
                        <a:rPr lang="en-US" sz="1200" b="0" i="0" u="none" strike="noStrike" spc="20" baseline="0">
                          <a:solidFill>
                            <a:schemeClr val="bg1">
                              <a:lumMod val="50000"/>
                            </a:schemeClr>
                          </a:solidFill>
                          <a:effectLst/>
                          <a:latin typeface="+mn-lt"/>
                        </a:rPr>
                        <a:t>Farm commentary</a:t>
                      </a:r>
                    </a:p>
                  </a:txBody>
                  <a:tcPr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7795265"/>
                  </a:ext>
                </a:extLst>
              </a:tr>
              <a:tr h="484100">
                <a:tc>
                  <a:txBody>
                    <a:bodyPr/>
                    <a:lstStyle/>
                    <a:p>
                      <a:pPr algn="l" fontAlgn="b"/>
                      <a:r>
                        <a:rPr lang="en-US" sz="1200" b="0" i="0" u="none" strike="noStrike" spc="20" baseline="0">
                          <a:solidFill>
                            <a:schemeClr val="bg1">
                              <a:lumMod val="50000"/>
                            </a:schemeClr>
                          </a:solidFill>
                          <a:effectLst/>
                          <a:latin typeface="+mn-lt"/>
                        </a:rPr>
                        <a:t>World Ag/Trade News</a:t>
                      </a:r>
                    </a:p>
                  </a:txBody>
                  <a:tcPr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0548751"/>
                  </a:ext>
                </a:extLst>
              </a:tr>
              <a:tr h="462362">
                <a:tc>
                  <a:txBody>
                    <a:bodyPr/>
                    <a:lstStyle/>
                    <a:p>
                      <a:pPr algn="l" fontAlgn="b"/>
                      <a:r>
                        <a:rPr lang="en-US" sz="1200" b="0" i="0" u="none" strike="noStrike" spc="20" baseline="0">
                          <a:solidFill>
                            <a:schemeClr val="bg1">
                              <a:lumMod val="50000"/>
                            </a:schemeClr>
                          </a:solidFill>
                          <a:effectLst/>
                          <a:latin typeface="+mn-lt"/>
                        </a:rPr>
                        <a:t>Insights from Washington DC/Policy updates</a:t>
                      </a:r>
                    </a:p>
                  </a:txBody>
                  <a:tcPr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1983869"/>
                  </a:ext>
                </a:extLst>
              </a:tr>
              <a:tr h="462362">
                <a:tc>
                  <a:txBody>
                    <a:bodyPr/>
                    <a:lstStyle/>
                    <a:p>
                      <a:pPr algn="l" fontAlgn="b"/>
                      <a:r>
                        <a:rPr lang="en-US" sz="1200" b="0" i="0" u="none" strike="noStrike" spc="20" baseline="0">
                          <a:solidFill>
                            <a:schemeClr val="bg1">
                              <a:lumMod val="50000"/>
                            </a:schemeClr>
                          </a:solidFill>
                          <a:effectLst/>
                          <a:latin typeface="+mn-lt"/>
                        </a:rPr>
                        <a:t>New Products; seed, equipment, technology</a:t>
                      </a:r>
                    </a:p>
                  </a:txBody>
                  <a:tcPr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7844817"/>
                  </a:ext>
                </a:extLst>
              </a:tr>
              <a:tr h="462362">
                <a:tc>
                  <a:txBody>
                    <a:bodyPr/>
                    <a:lstStyle/>
                    <a:p>
                      <a:pPr algn="l" fontAlgn="b"/>
                      <a:r>
                        <a:rPr lang="en-US" sz="1200" b="0" i="0" u="none" strike="noStrike" spc="20" baseline="0">
                          <a:solidFill>
                            <a:schemeClr val="bg1">
                              <a:lumMod val="50000"/>
                            </a:schemeClr>
                          </a:solidFill>
                          <a:effectLst/>
                          <a:latin typeface="+mn-lt"/>
                        </a:rPr>
                        <a:t>Agriculture innovation</a:t>
                      </a:r>
                    </a:p>
                  </a:txBody>
                  <a:tcPr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8615074"/>
                  </a:ext>
                </a:extLst>
              </a:tr>
            </a:tbl>
          </a:graphicData>
        </a:graphic>
      </p:graphicFrame>
      <p:sp>
        <p:nvSpPr>
          <p:cNvPr id="7" name="Rectangle 6">
            <a:extLst>
              <a:ext uri="{FF2B5EF4-FFF2-40B4-BE49-F238E27FC236}">
                <a16:creationId xmlns:a16="http://schemas.microsoft.com/office/drawing/2014/main" id="{42A47D9A-14B6-E505-EC5B-67DFEC9E63CA}"/>
              </a:ext>
            </a:extLst>
          </p:cNvPr>
          <p:cNvSpPr/>
          <p:nvPr/>
        </p:nvSpPr>
        <p:spPr>
          <a:xfrm>
            <a:off x="4059975" y="3236456"/>
            <a:ext cx="4684541" cy="2869067"/>
          </a:xfrm>
          <a:prstGeom prst="rect">
            <a:avLst/>
          </a:prstGeom>
          <a:solidFill>
            <a:schemeClr val="bg1">
              <a:lumMod val="95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7" name="TextBox 16">
            <a:extLst>
              <a:ext uri="{FF2B5EF4-FFF2-40B4-BE49-F238E27FC236}">
                <a16:creationId xmlns:a16="http://schemas.microsoft.com/office/drawing/2014/main" id="{FC171EF1-7166-6E2A-04F7-AD0D5A12EEF3}"/>
              </a:ext>
            </a:extLst>
          </p:cNvPr>
          <p:cNvSpPr txBox="1"/>
          <p:nvPr/>
        </p:nvSpPr>
        <p:spPr>
          <a:xfrm>
            <a:off x="800278" y="1888251"/>
            <a:ext cx="2457272" cy="3970318"/>
          </a:xfrm>
          <a:prstGeom prst="rect">
            <a:avLst/>
          </a:prstGeom>
          <a:noFill/>
        </p:spPr>
        <p:txBody>
          <a:bodyPr wrap="square" rtlCol="0">
            <a:spAutoFit/>
          </a:bodyPr>
          <a:lstStyle/>
          <a:p>
            <a:r>
              <a:rPr lang="en-US" dirty="0"/>
              <a:t>While listeners rely on ag radio for info on a variety of topics, </a:t>
            </a:r>
            <a:r>
              <a:rPr lang="en-US" b="1" dirty="0">
                <a:solidFill>
                  <a:srgbClr val="6AAAC4"/>
                </a:solidFill>
              </a:rPr>
              <a:t>market info and commodity pricing</a:t>
            </a:r>
            <a:r>
              <a:rPr lang="en-US" dirty="0"/>
              <a:t>, as well as </a:t>
            </a:r>
            <a:r>
              <a:rPr lang="en-US" b="1" dirty="0">
                <a:solidFill>
                  <a:srgbClr val="6AAAC4"/>
                </a:solidFill>
              </a:rPr>
              <a:t>weather</a:t>
            </a:r>
            <a:r>
              <a:rPr lang="en-US" dirty="0"/>
              <a:t> are the two most pertinent topics for ag radio listeners.</a:t>
            </a:r>
          </a:p>
          <a:p>
            <a:endParaRPr lang="en-US" dirty="0"/>
          </a:p>
          <a:p>
            <a:r>
              <a:rPr lang="en-US" dirty="0"/>
              <a:t>These are the two most relevant areas of ag radio content regardless of </a:t>
            </a:r>
            <a:r>
              <a:rPr lang="en-US" b="1" dirty="0"/>
              <a:t>age</a:t>
            </a:r>
            <a:r>
              <a:rPr lang="en-US" dirty="0"/>
              <a:t>, </a:t>
            </a:r>
            <a:r>
              <a:rPr lang="en-US" b="1" dirty="0"/>
              <a:t>GFI</a:t>
            </a:r>
            <a:r>
              <a:rPr lang="en-US" dirty="0"/>
              <a:t>, or </a:t>
            </a:r>
            <a:r>
              <a:rPr lang="en-US" b="1" dirty="0"/>
              <a:t>operation size</a:t>
            </a:r>
            <a:r>
              <a:rPr lang="en-US" dirty="0"/>
              <a:t>. </a:t>
            </a:r>
          </a:p>
          <a:p>
            <a:endParaRPr lang="en-US" dirty="0"/>
          </a:p>
          <a:p>
            <a:endParaRPr lang="en-US" dirty="0"/>
          </a:p>
        </p:txBody>
      </p:sp>
      <p:sp>
        <p:nvSpPr>
          <p:cNvPr id="5" name="TextBox 4">
            <a:extLst>
              <a:ext uri="{FF2B5EF4-FFF2-40B4-BE49-F238E27FC236}">
                <a16:creationId xmlns:a16="http://schemas.microsoft.com/office/drawing/2014/main" id="{9F33809E-3341-8E6F-3C72-E45531FE9044}"/>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a:t>
            </a:r>
          </a:p>
        </p:txBody>
      </p:sp>
      <p:sp>
        <p:nvSpPr>
          <p:cNvPr id="8" name="TextBox 7">
            <a:extLst>
              <a:ext uri="{FF2B5EF4-FFF2-40B4-BE49-F238E27FC236}">
                <a16:creationId xmlns:a16="http://schemas.microsoft.com/office/drawing/2014/main" id="{8D909DC2-146C-E82E-CFB6-0744B801BD23}"/>
              </a:ext>
            </a:extLst>
          </p:cNvPr>
          <p:cNvSpPr txBox="1"/>
          <p:nvPr/>
        </p:nvSpPr>
        <p:spPr>
          <a:xfrm>
            <a:off x="4923812" y="1888251"/>
            <a:ext cx="4657725" cy="400110"/>
          </a:xfrm>
          <a:prstGeom prst="rect">
            <a:avLst/>
          </a:prstGeom>
          <a:noFill/>
        </p:spPr>
        <p:txBody>
          <a:bodyPr wrap="square" rtlCol="0">
            <a:spAutoFit/>
          </a:bodyPr>
          <a:lstStyle/>
          <a:p>
            <a:r>
              <a:rPr lang="en-US" sz="2000" b="1"/>
              <a:t>Info Desired from Ag Radio</a:t>
            </a:r>
          </a:p>
        </p:txBody>
      </p:sp>
      <p:cxnSp>
        <p:nvCxnSpPr>
          <p:cNvPr id="11" name="Straight Connector 10">
            <a:extLst>
              <a:ext uri="{FF2B5EF4-FFF2-40B4-BE49-F238E27FC236}">
                <a16:creationId xmlns:a16="http://schemas.microsoft.com/office/drawing/2014/main" id="{97776279-A226-0EBA-5520-FEA6A47C79CF}"/>
              </a:ext>
            </a:extLst>
          </p:cNvPr>
          <p:cNvCxnSpPr>
            <a:cxnSpLocks/>
          </p:cNvCxnSpPr>
          <p:nvPr/>
        </p:nvCxnSpPr>
        <p:spPr>
          <a:xfrm>
            <a:off x="4089028" y="2111222"/>
            <a:ext cx="0" cy="38133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0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5E7B304B-72A6-ACF5-2F19-19A259FE02BC}"/>
              </a:ext>
            </a:extLst>
          </p:cNvPr>
          <p:cNvSpPr/>
          <p:nvPr/>
        </p:nvSpPr>
        <p:spPr>
          <a:xfrm>
            <a:off x="121022" y="1105648"/>
            <a:ext cx="11308977" cy="5148580"/>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graphicFrame>
        <p:nvGraphicFramePr>
          <p:cNvPr id="12" name="Chart 11">
            <a:extLst>
              <a:ext uri="{FF2B5EF4-FFF2-40B4-BE49-F238E27FC236}">
                <a16:creationId xmlns:a16="http://schemas.microsoft.com/office/drawing/2014/main" id="{177C4560-FE98-1912-3B19-B8CF12256CBC}"/>
              </a:ext>
            </a:extLst>
          </p:cNvPr>
          <p:cNvGraphicFramePr/>
          <p:nvPr>
            <p:extLst>
              <p:ext uri="{D42A27DB-BD31-4B8C-83A1-F6EECF244321}">
                <p14:modId xmlns:p14="http://schemas.microsoft.com/office/powerpoint/2010/main" val="2464498244"/>
              </p:ext>
            </p:extLst>
          </p:nvPr>
        </p:nvGraphicFramePr>
        <p:xfrm>
          <a:off x="1876974" y="1674775"/>
          <a:ext cx="4171576" cy="45794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7983E11-C425-682B-6951-B275887364B9}"/>
              </a:ext>
            </a:extLst>
          </p:cNvPr>
          <p:cNvSpPr txBox="1"/>
          <p:nvPr/>
        </p:nvSpPr>
        <p:spPr>
          <a:xfrm>
            <a:off x="554718" y="6446591"/>
            <a:ext cx="7814442" cy="2308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(n=357)     *Gave rating of 8, 9, or 10 on scale from 1-10.</a:t>
            </a:r>
          </a:p>
        </p:txBody>
      </p:sp>
      <p:sp>
        <p:nvSpPr>
          <p:cNvPr id="6" name="Title 1">
            <a:extLst>
              <a:ext uri="{FF2B5EF4-FFF2-40B4-BE49-F238E27FC236}">
                <a16:creationId xmlns:a16="http://schemas.microsoft.com/office/drawing/2014/main" id="{713AC8EB-A2CA-E6E6-6F1A-C7F61EDACF5B}"/>
              </a:ext>
            </a:extLst>
          </p:cNvPr>
          <p:cNvSpPr txBox="1">
            <a:spLocks/>
          </p:cNvSpPr>
          <p:nvPr/>
        </p:nvSpPr>
        <p:spPr>
          <a:xfrm>
            <a:off x="445476" y="433619"/>
            <a:ext cx="9361911"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dirty="0">
                <a:cs typeface="Arial"/>
              </a:rPr>
              <a:t>Across all ages, farm broadcasters have high levels of trust with ag radio listeners . . .</a:t>
            </a:r>
          </a:p>
        </p:txBody>
      </p:sp>
      <p:graphicFrame>
        <p:nvGraphicFramePr>
          <p:cNvPr id="9" name="Table 8">
            <a:extLst>
              <a:ext uri="{FF2B5EF4-FFF2-40B4-BE49-F238E27FC236}">
                <a16:creationId xmlns:a16="http://schemas.microsoft.com/office/drawing/2014/main" id="{36CF8ED1-2287-DFF8-0F05-1EF0BC459A4E}"/>
              </a:ext>
            </a:extLst>
          </p:cNvPr>
          <p:cNvGraphicFramePr>
            <a:graphicFrameLocks noGrp="1"/>
          </p:cNvGraphicFramePr>
          <p:nvPr>
            <p:extLst>
              <p:ext uri="{D42A27DB-BD31-4B8C-83A1-F6EECF244321}">
                <p14:modId xmlns:p14="http://schemas.microsoft.com/office/powerpoint/2010/main" val="540911452"/>
              </p:ext>
            </p:extLst>
          </p:nvPr>
        </p:nvGraphicFramePr>
        <p:xfrm>
          <a:off x="473624" y="1880348"/>
          <a:ext cx="1403350" cy="3809456"/>
        </p:xfrm>
        <a:graphic>
          <a:graphicData uri="http://schemas.openxmlformats.org/drawingml/2006/table">
            <a:tbl>
              <a:tblPr firstRow="1" bandRow="1">
                <a:tableStyleId>{5C22544A-7EE6-4342-B048-85BDC9FD1C3A}</a:tableStyleId>
              </a:tblPr>
              <a:tblGrid>
                <a:gridCol w="805324">
                  <a:extLst>
                    <a:ext uri="{9D8B030D-6E8A-4147-A177-3AD203B41FA5}">
                      <a16:colId xmlns:a16="http://schemas.microsoft.com/office/drawing/2014/main" val="1676064540"/>
                    </a:ext>
                  </a:extLst>
                </a:gridCol>
                <a:gridCol w="598026">
                  <a:extLst>
                    <a:ext uri="{9D8B030D-6E8A-4147-A177-3AD203B41FA5}">
                      <a16:colId xmlns:a16="http://schemas.microsoft.com/office/drawing/2014/main" val="3692692021"/>
                    </a:ext>
                  </a:extLst>
                </a:gridCol>
              </a:tblGrid>
              <a:tr h="1882527">
                <a:tc>
                  <a:txBody>
                    <a:bodyPr/>
                    <a:lstStyle/>
                    <a:p>
                      <a:pPr algn="r" fontAlgn="b"/>
                      <a:r>
                        <a:rPr lang="en-US" sz="1400" b="1" i="0" u="none" strike="noStrike">
                          <a:solidFill>
                            <a:schemeClr val="bg1">
                              <a:lumMod val="50000"/>
                            </a:schemeClr>
                          </a:solidFill>
                          <a:effectLst/>
                          <a:latin typeface="+mj-lt"/>
                        </a:rPr>
                        <a:t>High</a:t>
                      </a:r>
                      <a:br>
                        <a:rPr lang="en-US" sz="1100" b="0" i="0" u="none" strike="noStrike">
                          <a:solidFill>
                            <a:schemeClr val="bg1">
                              <a:lumMod val="50000"/>
                            </a:schemeClr>
                          </a:solidFill>
                          <a:effectLst/>
                          <a:latin typeface="+mj-lt"/>
                        </a:rPr>
                      </a:br>
                      <a:r>
                        <a:rPr lang="en-US" sz="1100" b="0" i="0" u="none" strike="noStrike">
                          <a:solidFill>
                            <a:schemeClr val="bg1">
                              <a:lumMod val="50000"/>
                            </a:schemeClr>
                          </a:solidFill>
                          <a:effectLst/>
                          <a:latin typeface="+mj-lt"/>
                        </a:rPr>
                        <a:t>8-10</a:t>
                      </a:r>
                    </a:p>
                  </a:txBody>
                  <a:tcPr marL="6350" marR="6350" marT="27432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4262716085"/>
                  </a:ext>
                </a:extLst>
              </a:tr>
              <a:tr h="1926929">
                <a:tc>
                  <a:txBody>
                    <a:bodyPr/>
                    <a:lstStyle/>
                    <a:p>
                      <a:pPr algn="r" fontAlgn="b"/>
                      <a:r>
                        <a:rPr lang="en-US" sz="1400" b="1" i="0" u="none" strike="noStrike">
                          <a:solidFill>
                            <a:schemeClr val="bg1">
                              <a:lumMod val="50000"/>
                            </a:schemeClr>
                          </a:solidFill>
                          <a:effectLst/>
                          <a:latin typeface="+mj-lt"/>
                        </a:rPr>
                        <a:t>Low</a:t>
                      </a:r>
                      <a:endParaRPr lang="en-US" sz="1100" b="1" i="0" u="none" strike="noStrike">
                        <a:solidFill>
                          <a:schemeClr val="bg1">
                            <a:lumMod val="50000"/>
                          </a:schemeClr>
                        </a:solidFill>
                        <a:effectLst/>
                        <a:latin typeface="+mj-lt"/>
                      </a:endParaRPr>
                    </a:p>
                    <a:p>
                      <a:pPr algn="r" fontAlgn="b"/>
                      <a:r>
                        <a:rPr lang="en-US" sz="1100" b="0" i="0" u="none" strike="noStrike">
                          <a:solidFill>
                            <a:schemeClr val="bg1">
                              <a:lumMod val="50000"/>
                            </a:schemeClr>
                          </a:solidFill>
                          <a:effectLst/>
                          <a:latin typeface="+mj-lt"/>
                        </a:rPr>
                        <a:t>1-7</a:t>
                      </a:r>
                    </a:p>
                  </a:txBody>
                  <a:tcPr marL="6350" marR="6350" marT="0" marB="27432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tc>
                  <a:txBody>
                    <a:bodyPr/>
                    <a:lstStyle/>
                    <a:p>
                      <a:pPr algn="r" fontAlgn="b"/>
                      <a:endParaRPr lang="en-US" sz="1100" b="0" i="0" u="none" strike="noStrike">
                        <a:solidFill>
                          <a:schemeClr val="bg1">
                            <a:lumMod val="50000"/>
                          </a:schemeClr>
                        </a:solidFill>
                        <a:effectLst/>
                        <a:latin typeface="+mj-lt"/>
                      </a:endParaRPr>
                    </a:p>
                  </a:txBody>
                  <a:tcPr marL="6350" marR="635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912763708"/>
                  </a:ext>
                </a:extLst>
              </a:tr>
            </a:tbl>
          </a:graphicData>
        </a:graphic>
      </p:graphicFrame>
      <p:grpSp>
        <p:nvGrpSpPr>
          <p:cNvPr id="8" name="Group 7">
            <a:extLst>
              <a:ext uri="{FF2B5EF4-FFF2-40B4-BE49-F238E27FC236}">
                <a16:creationId xmlns:a16="http://schemas.microsoft.com/office/drawing/2014/main" id="{461DBEFC-09BA-5F52-096D-EA9F1D1B1A5D}"/>
              </a:ext>
            </a:extLst>
          </p:cNvPr>
          <p:cNvGrpSpPr/>
          <p:nvPr/>
        </p:nvGrpSpPr>
        <p:grpSpPr>
          <a:xfrm>
            <a:off x="642844" y="2022316"/>
            <a:ext cx="127000" cy="3315244"/>
            <a:chOff x="3699939" y="2190206"/>
            <a:chExt cx="243411" cy="2984580"/>
          </a:xfrm>
        </p:grpSpPr>
        <p:sp>
          <p:nvSpPr>
            <p:cNvPr id="4" name="Rectangle 3">
              <a:extLst>
                <a:ext uri="{FF2B5EF4-FFF2-40B4-BE49-F238E27FC236}">
                  <a16:creationId xmlns:a16="http://schemas.microsoft.com/office/drawing/2014/main" id="{3398E615-0CBB-787D-A14E-C9F68F0A1211}"/>
                </a:ext>
              </a:extLst>
            </p:cNvPr>
            <p:cNvSpPr/>
            <p:nvPr/>
          </p:nvSpPr>
          <p:spPr>
            <a:xfrm>
              <a:off x="3699939" y="2190206"/>
              <a:ext cx="243411" cy="1492290"/>
            </a:xfrm>
            <a:prstGeom prst="rect">
              <a:avLst/>
            </a:prstGeom>
            <a:solidFill>
              <a:srgbClr val="6A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 name="Rectangle 6">
              <a:extLst>
                <a:ext uri="{FF2B5EF4-FFF2-40B4-BE49-F238E27FC236}">
                  <a16:creationId xmlns:a16="http://schemas.microsoft.com/office/drawing/2014/main" id="{DC302614-013C-5747-D5E3-ED8A6055F25C}"/>
                </a:ext>
              </a:extLst>
            </p:cNvPr>
            <p:cNvSpPr/>
            <p:nvPr/>
          </p:nvSpPr>
          <p:spPr>
            <a:xfrm>
              <a:off x="3699939" y="3682496"/>
              <a:ext cx="243411" cy="1492290"/>
            </a:xfrm>
            <a:prstGeom prst="rect">
              <a:avLst/>
            </a:prstGeom>
            <a:solidFill>
              <a:srgbClr val="42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aphicFrame>
        <p:nvGraphicFramePr>
          <p:cNvPr id="10" name="Chart 9">
            <a:extLst>
              <a:ext uri="{FF2B5EF4-FFF2-40B4-BE49-F238E27FC236}">
                <a16:creationId xmlns:a16="http://schemas.microsoft.com/office/drawing/2014/main" id="{A4AFDD33-0D42-C60D-63AE-DAB09100C012}"/>
              </a:ext>
            </a:extLst>
          </p:cNvPr>
          <p:cNvGraphicFramePr/>
          <p:nvPr>
            <p:extLst>
              <p:ext uri="{D42A27DB-BD31-4B8C-83A1-F6EECF244321}">
                <p14:modId xmlns:p14="http://schemas.microsoft.com/office/powerpoint/2010/main" val="3981694486"/>
              </p:ext>
            </p:extLst>
          </p:nvPr>
        </p:nvGraphicFramePr>
        <p:xfrm>
          <a:off x="6263157" y="1826199"/>
          <a:ext cx="4751213" cy="46533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64220A4B-5662-5FE0-4309-C87A0D97EFAA}"/>
              </a:ext>
            </a:extLst>
          </p:cNvPr>
          <p:cNvSpPr txBox="1"/>
          <p:nvPr/>
        </p:nvSpPr>
        <p:spPr>
          <a:xfrm>
            <a:off x="7585413" y="2022316"/>
            <a:ext cx="2745700" cy="369332"/>
          </a:xfrm>
          <a:prstGeom prst="rect">
            <a:avLst/>
          </a:prstGeom>
          <a:noFill/>
        </p:spPr>
        <p:txBody>
          <a:bodyPr wrap="square" rtlCol="0">
            <a:spAutoFit/>
          </a:bodyPr>
          <a:lstStyle/>
          <a:p>
            <a:r>
              <a:rPr lang="en-US"/>
              <a:t>High trust* in ag broadcasters</a:t>
            </a:r>
          </a:p>
        </p:txBody>
      </p:sp>
      <p:cxnSp>
        <p:nvCxnSpPr>
          <p:cNvPr id="13" name="Straight Connector 12">
            <a:extLst>
              <a:ext uri="{FF2B5EF4-FFF2-40B4-BE49-F238E27FC236}">
                <a16:creationId xmlns:a16="http://schemas.microsoft.com/office/drawing/2014/main" id="{7AC344DC-D8AD-A208-10A7-4F550B455993}"/>
              </a:ext>
            </a:extLst>
          </p:cNvPr>
          <p:cNvCxnSpPr>
            <a:cxnSpLocks/>
          </p:cNvCxnSpPr>
          <p:nvPr/>
        </p:nvCxnSpPr>
        <p:spPr>
          <a:xfrm>
            <a:off x="6389785" y="1876476"/>
            <a:ext cx="0" cy="381332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154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141AC-5C2B-CE86-54D4-C80249089103}"/>
              </a:ext>
            </a:extLst>
          </p:cNvPr>
          <p:cNvSpPr/>
          <p:nvPr/>
        </p:nvSpPr>
        <p:spPr>
          <a:xfrm>
            <a:off x="2152649" y="1781175"/>
            <a:ext cx="10039351" cy="4524374"/>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72EF8626-CABC-AC72-72CD-870F1CD9F6D5}"/>
              </a:ext>
            </a:extLst>
          </p:cNvPr>
          <p:cNvSpPr/>
          <p:nvPr/>
        </p:nvSpPr>
        <p:spPr>
          <a:xfrm>
            <a:off x="6893954" y="3143250"/>
            <a:ext cx="4488422" cy="766763"/>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CA87E965-CB3F-99B9-2E09-3B4037854A0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FF69B1-64B3-4868-AA0D-D4F5E9A70558}" type="slidenum">
              <a:rPr kumimoji="0" lang="en-US" sz="1100" b="0" i="1" u="none" strike="noStrike" kern="1200" cap="none" spc="0" normalizeH="0" baseline="0" noProof="0" smtClean="0">
                <a:ln>
                  <a:noFill/>
                </a:ln>
                <a:solidFill>
                  <a:srgbClr val="FFFFFF">
                    <a:lumMod val="65000"/>
                  </a:srgbClr>
                </a:solidFill>
                <a:effectLst/>
                <a:uLnTx/>
                <a:uFillTx/>
                <a:latin typeface="Arial Narrow" panose="020B0606020202030204" pitchFamily="34"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1" u="none" strike="noStrike" kern="1200" cap="none" spc="0" normalizeH="0" baseline="0" noProof="0">
              <a:ln>
                <a:noFill/>
              </a:ln>
              <a:solidFill>
                <a:srgbClr val="FFFFFF">
                  <a:lumMod val="65000"/>
                </a:srgbClr>
              </a:solidFill>
              <a:effectLst/>
              <a:uLnTx/>
              <a:uFillTx/>
              <a:latin typeface="Arial Narrow" panose="020B0606020202030204" pitchFamily="34" charset="0"/>
              <a:ea typeface="Open Sans" charset="0"/>
              <a:cs typeface="Open Sans" charset="0"/>
            </a:endParaRPr>
          </a:p>
        </p:txBody>
      </p:sp>
      <p:sp>
        <p:nvSpPr>
          <p:cNvPr id="10" name="Oval 9">
            <a:extLst>
              <a:ext uri="{FF2B5EF4-FFF2-40B4-BE49-F238E27FC236}">
                <a16:creationId xmlns:a16="http://schemas.microsoft.com/office/drawing/2014/main" id="{9B2BE81C-E28F-FA4C-F721-06F711CE0656}"/>
              </a:ext>
            </a:extLst>
          </p:cNvPr>
          <p:cNvSpPr/>
          <p:nvPr/>
        </p:nvSpPr>
        <p:spPr>
          <a:xfrm>
            <a:off x="8442718" y="2586819"/>
            <a:ext cx="155448" cy="155771"/>
          </a:xfrm>
          <a:prstGeom prst="ellipse">
            <a:avLst/>
          </a:prstGeom>
          <a:solidFill>
            <a:srgbClr val="42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TextBox 10">
            <a:extLst>
              <a:ext uri="{FF2B5EF4-FFF2-40B4-BE49-F238E27FC236}">
                <a16:creationId xmlns:a16="http://schemas.microsoft.com/office/drawing/2014/main" id="{26AA2C62-E736-59E9-8ACC-4DF7B33D0D25}"/>
              </a:ext>
            </a:extLst>
          </p:cNvPr>
          <p:cNvSpPr txBox="1"/>
          <p:nvPr/>
        </p:nvSpPr>
        <p:spPr>
          <a:xfrm>
            <a:off x="8652268" y="2507672"/>
            <a:ext cx="1476375" cy="307777"/>
          </a:xfrm>
          <a:prstGeom prst="rect">
            <a:avLst/>
          </a:prstGeom>
          <a:noFill/>
        </p:spPr>
        <p:txBody>
          <a:bodyPr wrap="square" rtlCol="0">
            <a:spAutoFit/>
          </a:bodyPr>
          <a:lstStyle/>
          <a:p>
            <a:r>
              <a:rPr lang="en-US" sz="1400"/>
              <a:t>Farm broadcaster</a:t>
            </a:r>
          </a:p>
        </p:txBody>
      </p:sp>
      <p:sp>
        <p:nvSpPr>
          <p:cNvPr id="13" name="Oval 12">
            <a:extLst>
              <a:ext uri="{FF2B5EF4-FFF2-40B4-BE49-F238E27FC236}">
                <a16:creationId xmlns:a16="http://schemas.microsoft.com/office/drawing/2014/main" id="{A650C2F0-C66A-781C-E6EA-D2F5398C8530}"/>
              </a:ext>
            </a:extLst>
          </p:cNvPr>
          <p:cNvSpPr/>
          <p:nvPr/>
        </p:nvSpPr>
        <p:spPr>
          <a:xfrm>
            <a:off x="6917201" y="2586819"/>
            <a:ext cx="155448" cy="155771"/>
          </a:xfrm>
          <a:prstGeom prst="ellipse">
            <a:avLst/>
          </a:prstGeom>
          <a:solidFill>
            <a:srgbClr val="6A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TextBox 13">
            <a:extLst>
              <a:ext uri="{FF2B5EF4-FFF2-40B4-BE49-F238E27FC236}">
                <a16:creationId xmlns:a16="http://schemas.microsoft.com/office/drawing/2014/main" id="{FC334BE2-1FC8-0C17-19B8-AD7FF8693A93}"/>
              </a:ext>
            </a:extLst>
          </p:cNvPr>
          <p:cNvSpPr txBox="1"/>
          <p:nvPr/>
        </p:nvSpPr>
        <p:spPr>
          <a:xfrm>
            <a:off x="7126751" y="2507672"/>
            <a:ext cx="1476375" cy="307777"/>
          </a:xfrm>
          <a:prstGeom prst="rect">
            <a:avLst/>
          </a:prstGeom>
          <a:noFill/>
        </p:spPr>
        <p:txBody>
          <a:bodyPr wrap="square" rtlCol="0">
            <a:spAutoFit/>
          </a:bodyPr>
          <a:lstStyle/>
          <a:p>
            <a:r>
              <a:rPr lang="en-US" sz="1400"/>
              <a:t>National news </a:t>
            </a:r>
          </a:p>
        </p:txBody>
      </p:sp>
      <p:sp>
        <p:nvSpPr>
          <p:cNvPr id="19" name="TextBox 18">
            <a:extLst>
              <a:ext uri="{FF2B5EF4-FFF2-40B4-BE49-F238E27FC236}">
                <a16:creationId xmlns:a16="http://schemas.microsoft.com/office/drawing/2014/main" id="{89679B29-78B6-19E9-BBD2-4B1AD4D399DB}"/>
              </a:ext>
            </a:extLst>
          </p:cNvPr>
          <p:cNvSpPr txBox="1"/>
          <p:nvPr/>
        </p:nvSpPr>
        <p:spPr>
          <a:xfrm>
            <a:off x="1602469" y="2109627"/>
            <a:ext cx="3064782" cy="3416320"/>
          </a:xfrm>
          <a:prstGeom prst="rect">
            <a:avLst/>
          </a:prstGeom>
          <a:noFill/>
        </p:spPr>
        <p:txBody>
          <a:bodyPr wrap="square" rtlCol="0">
            <a:spAutoFit/>
          </a:bodyPr>
          <a:lstStyle/>
          <a:p>
            <a:r>
              <a:rPr lang="en-US"/>
              <a:t>Listeners were asked how they feel about their </a:t>
            </a:r>
            <a:r>
              <a:rPr lang="en-US" b="1">
                <a:solidFill>
                  <a:srgbClr val="6AAAC4"/>
                </a:solidFill>
              </a:rPr>
              <a:t>farm broadcaster</a:t>
            </a:r>
            <a:r>
              <a:rPr lang="en-US"/>
              <a:t>, as well as </a:t>
            </a:r>
            <a:r>
              <a:rPr lang="en-US" b="1">
                <a:solidFill>
                  <a:srgbClr val="6AAAC4"/>
                </a:solidFill>
              </a:rPr>
              <a:t>national news media </a:t>
            </a:r>
            <a:r>
              <a:rPr lang="en-US"/>
              <a:t>in the areas of </a:t>
            </a:r>
            <a:r>
              <a:rPr lang="en-US" b="1"/>
              <a:t>credibility</a:t>
            </a:r>
            <a:r>
              <a:rPr lang="en-US"/>
              <a:t>, </a:t>
            </a:r>
            <a:r>
              <a:rPr lang="en-US" b="1"/>
              <a:t>accuracy</a:t>
            </a:r>
            <a:r>
              <a:rPr lang="en-US"/>
              <a:t>, and </a:t>
            </a:r>
            <a:r>
              <a:rPr lang="en-US" b="1"/>
              <a:t>timeliness. </a:t>
            </a:r>
          </a:p>
          <a:p>
            <a:endParaRPr lang="en-US" b="1"/>
          </a:p>
          <a:p>
            <a:r>
              <a:rPr lang="en-US"/>
              <a:t>Farm broadcasters dramatically outperform national news media (NBC, CBS, etc.) on all three of these measures. </a:t>
            </a:r>
          </a:p>
          <a:p>
            <a:endParaRPr lang="en-US"/>
          </a:p>
        </p:txBody>
      </p:sp>
      <p:sp>
        <p:nvSpPr>
          <p:cNvPr id="7" name="TextBox 6">
            <a:extLst>
              <a:ext uri="{FF2B5EF4-FFF2-40B4-BE49-F238E27FC236}">
                <a16:creationId xmlns:a16="http://schemas.microsoft.com/office/drawing/2014/main" id="{DADA060C-0F8E-1C41-D8B7-68285724844A}"/>
              </a:ext>
            </a:extLst>
          </p:cNvPr>
          <p:cNvSpPr txBox="1"/>
          <p:nvPr/>
        </p:nvSpPr>
        <p:spPr>
          <a:xfrm>
            <a:off x="554718" y="6377341"/>
            <a:ext cx="7814442" cy="369332"/>
          </a:xfrm>
          <a:prstGeom prst="rec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Source: Total 2023 respondents (n=357)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chemeClr val="bg1">
                    <a:lumMod val="65000"/>
                  </a:schemeClr>
                </a:solidFill>
                <a:effectLst/>
                <a:uLnTx/>
                <a:uFillTx/>
                <a:latin typeface="Arial Narrow" panose="020B0606020202030204" pitchFamily="34" charset="0"/>
                <a:ea typeface="Helvetica" charset="0"/>
                <a:cs typeface="Helvetica" charset="0"/>
              </a:rPr>
              <a:t>Note: *8, 9, or 10 on a 1-10 scale where ‘1’ is ‘very poor’ and ’10’ is ‘excellent’</a:t>
            </a:r>
          </a:p>
        </p:txBody>
      </p:sp>
      <p:sp>
        <p:nvSpPr>
          <p:cNvPr id="12" name="Title 1">
            <a:extLst>
              <a:ext uri="{FF2B5EF4-FFF2-40B4-BE49-F238E27FC236}">
                <a16:creationId xmlns:a16="http://schemas.microsoft.com/office/drawing/2014/main" id="{E4ABE822-A435-5D10-44A8-BF60253D8EBD}"/>
              </a:ext>
            </a:extLst>
          </p:cNvPr>
          <p:cNvSpPr txBox="1">
            <a:spLocks/>
          </p:cNvSpPr>
          <p:nvPr/>
        </p:nvSpPr>
        <p:spPr>
          <a:xfrm>
            <a:off x="445477" y="433619"/>
            <a:ext cx="10536848" cy="8531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2400" b="1" kern="1200">
                <a:solidFill>
                  <a:srgbClr val="57595C"/>
                </a:solidFill>
                <a:latin typeface="Arial Narrow" panose="020B0606020202030204" pitchFamily="34" charset="0"/>
                <a:ea typeface="+mj-ea"/>
                <a:cs typeface="+mj-cs"/>
              </a:defRPr>
            </a:lvl1pPr>
          </a:lstStyle>
          <a:p>
            <a:r>
              <a:rPr lang="en-US" sz="3200" spc="100">
                <a:cs typeface="Arial"/>
              </a:rPr>
              <a:t>…and they trust farm broadcasters to provide critical info accurately and on time.</a:t>
            </a:r>
          </a:p>
        </p:txBody>
      </p:sp>
      <p:sp>
        <p:nvSpPr>
          <p:cNvPr id="20" name="TextBox 19">
            <a:extLst>
              <a:ext uri="{FF2B5EF4-FFF2-40B4-BE49-F238E27FC236}">
                <a16:creationId xmlns:a16="http://schemas.microsoft.com/office/drawing/2014/main" id="{10D52A95-9896-EA0C-8486-5C0029F396AA}"/>
              </a:ext>
            </a:extLst>
          </p:cNvPr>
          <p:cNvSpPr txBox="1"/>
          <p:nvPr/>
        </p:nvSpPr>
        <p:spPr>
          <a:xfrm>
            <a:off x="6789584" y="2078751"/>
            <a:ext cx="4657725" cy="400110"/>
          </a:xfrm>
          <a:prstGeom prst="rect">
            <a:avLst/>
          </a:prstGeom>
          <a:noFill/>
        </p:spPr>
        <p:txBody>
          <a:bodyPr wrap="square" rtlCol="0">
            <a:spAutoFit/>
          </a:bodyPr>
          <a:lstStyle/>
          <a:p>
            <a:r>
              <a:rPr lang="en-US" sz="2000" b="1"/>
              <a:t>Perceptions of Media*</a:t>
            </a:r>
          </a:p>
        </p:txBody>
      </p:sp>
      <p:graphicFrame>
        <p:nvGraphicFramePr>
          <p:cNvPr id="22" name="Table 21">
            <a:extLst>
              <a:ext uri="{FF2B5EF4-FFF2-40B4-BE49-F238E27FC236}">
                <a16:creationId xmlns:a16="http://schemas.microsoft.com/office/drawing/2014/main" id="{91718082-FB3E-961C-DCAD-F88839D1BCDA}"/>
              </a:ext>
            </a:extLst>
          </p:cNvPr>
          <p:cNvGraphicFramePr>
            <a:graphicFrameLocks noGrp="1"/>
          </p:cNvGraphicFramePr>
          <p:nvPr>
            <p:extLst>
              <p:ext uri="{D42A27DB-BD31-4B8C-83A1-F6EECF244321}">
                <p14:modId xmlns:p14="http://schemas.microsoft.com/office/powerpoint/2010/main" val="3222675830"/>
              </p:ext>
            </p:extLst>
          </p:nvPr>
        </p:nvGraphicFramePr>
        <p:xfrm>
          <a:off x="5617603" y="3133726"/>
          <a:ext cx="1112387" cy="2647950"/>
        </p:xfrm>
        <a:graphic>
          <a:graphicData uri="http://schemas.openxmlformats.org/drawingml/2006/table">
            <a:tbl>
              <a:tblPr firstRow="1" bandRow="1">
                <a:tableStyleId>{5C22544A-7EE6-4342-B048-85BDC9FD1C3A}</a:tableStyleId>
              </a:tblPr>
              <a:tblGrid>
                <a:gridCol w="1112387">
                  <a:extLst>
                    <a:ext uri="{9D8B030D-6E8A-4147-A177-3AD203B41FA5}">
                      <a16:colId xmlns:a16="http://schemas.microsoft.com/office/drawing/2014/main" val="1676064540"/>
                    </a:ext>
                  </a:extLst>
                </a:gridCol>
              </a:tblGrid>
              <a:tr h="873345">
                <a:tc>
                  <a:txBody>
                    <a:bodyPr/>
                    <a:lstStyle/>
                    <a:p>
                      <a:pPr algn="r" fontAlgn="b"/>
                      <a:r>
                        <a:rPr lang="en-US" sz="1100" b="0" i="0" u="none" strike="noStrike">
                          <a:solidFill>
                            <a:schemeClr val="bg1">
                              <a:lumMod val="50000"/>
                            </a:schemeClr>
                          </a:solidFill>
                          <a:effectLst/>
                          <a:latin typeface="+mj-lt"/>
                        </a:rPr>
                        <a:t>Credible</a:t>
                      </a:r>
                    </a:p>
                  </a:txBody>
                  <a:tcPr marL="6350" marR="6350" marT="0" marB="0"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2716085"/>
                  </a:ext>
                </a:extLst>
              </a:tr>
              <a:tr h="893944">
                <a:tc>
                  <a:txBody>
                    <a:bodyPr/>
                    <a:lstStyle/>
                    <a:p>
                      <a:pPr algn="r" fontAlgn="b"/>
                      <a:r>
                        <a:rPr lang="en-US" sz="1100" b="0" i="0" u="none" strike="noStrike">
                          <a:solidFill>
                            <a:schemeClr val="bg1">
                              <a:lumMod val="50000"/>
                            </a:schemeClr>
                          </a:solidFill>
                          <a:effectLst/>
                          <a:latin typeface="+mj-lt"/>
                        </a:rPr>
                        <a:t>Accurate Information</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763708"/>
                  </a:ext>
                </a:extLst>
              </a:tr>
              <a:tr h="880661">
                <a:tc>
                  <a:txBody>
                    <a:bodyPr/>
                    <a:lstStyle/>
                    <a:p>
                      <a:pPr algn="r" fontAlgn="b"/>
                      <a:r>
                        <a:rPr lang="en-US" sz="1100" b="0" i="0" u="none" strike="noStrike">
                          <a:solidFill>
                            <a:schemeClr val="bg1">
                              <a:lumMod val="50000"/>
                            </a:schemeClr>
                          </a:solidFill>
                          <a:effectLst/>
                          <a:latin typeface="+mj-lt"/>
                        </a:rPr>
                        <a:t>Timely Information</a:t>
                      </a:r>
                    </a:p>
                  </a:txBody>
                  <a:tcPr marL="6350" marR="635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985209"/>
                  </a:ext>
                </a:extLst>
              </a:tr>
            </a:tbl>
          </a:graphicData>
        </a:graphic>
      </p:graphicFrame>
      <p:cxnSp>
        <p:nvCxnSpPr>
          <p:cNvPr id="23" name="Straight Connector 22">
            <a:extLst>
              <a:ext uri="{FF2B5EF4-FFF2-40B4-BE49-F238E27FC236}">
                <a16:creationId xmlns:a16="http://schemas.microsoft.com/office/drawing/2014/main" id="{361FA9B6-DFAC-71FC-293D-A1BEB4614215}"/>
              </a:ext>
            </a:extLst>
          </p:cNvPr>
          <p:cNvCxnSpPr>
            <a:cxnSpLocks/>
          </p:cNvCxnSpPr>
          <p:nvPr/>
        </p:nvCxnSpPr>
        <p:spPr>
          <a:xfrm>
            <a:off x="5095875" y="2301722"/>
            <a:ext cx="0" cy="3298978"/>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6ED9A55-3496-7978-087B-969561F85EFA}"/>
              </a:ext>
            </a:extLst>
          </p:cNvPr>
          <p:cNvSpPr/>
          <p:nvPr/>
        </p:nvSpPr>
        <p:spPr>
          <a:xfrm>
            <a:off x="6893954" y="4038600"/>
            <a:ext cx="4488422" cy="766763"/>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CC8EAAC9-8F06-2D89-7C62-E80695471440}"/>
              </a:ext>
            </a:extLst>
          </p:cNvPr>
          <p:cNvSpPr/>
          <p:nvPr/>
        </p:nvSpPr>
        <p:spPr>
          <a:xfrm>
            <a:off x="6893954" y="4933950"/>
            <a:ext cx="4488422" cy="766763"/>
          </a:xfrm>
          <a:prstGeom prst="rect">
            <a:avLst/>
          </a:prstGeom>
          <a:solidFill>
            <a:schemeClr val="bg1">
              <a:lumMod val="75000"/>
              <a:alpha val="2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9" name="Chart 8">
            <a:extLst>
              <a:ext uri="{FF2B5EF4-FFF2-40B4-BE49-F238E27FC236}">
                <a16:creationId xmlns:a16="http://schemas.microsoft.com/office/drawing/2014/main" id="{9A9A9EC5-0458-8F52-4F34-AA025A8CB7CC}"/>
              </a:ext>
            </a:extLst>
          </p:cNvPr>
          <p:cNvGraphicFramePr/>
          <p:nvPr>
            <p:extLst>
              <p:ext uri="{D42A27DB-BD31-4B8C-83A1-F6EECF244321}">
                <p14:modId xmlns:p14="http://schemas.microsoft.com/office/powerpoint/2010/main" val="1810593990"/>
              </p:ext>
            </p:extLst>
          </p:nvPr>
        </p:nvGraphicFramePr>
        <p:xfrm>
          <a:off x="6810375" y="3209925"/>
          <a:ext cx="4577324" cy="2600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6464395"/>
      </p:ext>
    </p:extLst>
  </p:cSld>
  <p:clrMapOvr>
    <a:masterClrMapping/>
  </p:clrMapOvr>
</p:sld>
</file>

<file path=ppt/theme/theme1.xml><?xml version="1.0" encoding="utf-8"?>
<a:theme xmlns:a="http://schemas.openxmlformats.org/drawingml/2006/main" name="8_Custom Design">
  <a:themeElements>
    <a:clrScheme name="Custom 3">
      <a:dk1>
        <a:srgbClr val="3F4444"/>
      </a:dk1>
      <a:lt1>
        <a:sysClr val="window" lastClr="FFFFFF"/>
      </a:lt1>
      <a:dk2>
        <a:srgbClr val="A1A3A4"/>
      </a:dk2>
      <a:lt2>
        <a:srgbClr val="D9D9D9"/>
      </a:lt2>
      <a:accent1>
        <a:srgbClr val="317BA9"/>
      </a:accent1>
      <a:accent2>
        <a:srgbClr val="00AEC7"/>
      </a:accent2>
      <a:accent3>
        <a:srgbClr val="C8102E"/>
      </a:accent3>
      <a:accent4>
        <a:srgbClr val="EC1C24"/>
      </a:accent4>
      <a:accent5>
        <a:srgbClr val="7030A0"/>
      </a:accent5>
      <a:accent6>
        <a:srgbClr val="1D4A65"/>
      </a:accent6>
      <a:hlink>
        <a:srgbClr val="1D4A65"/>
      </a:hlink>
      <a:folHlink>
        <a:srgbClr val="D55D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defRPr sz="11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Custom 70">
      <a:dk1>
        <a:srgbClr val="282626"/>
      </a:dk1>
      <a:lt1>
        <a:srgbClr val="FFFFFF"/>
      </a:lt1>
      <a:dk2>
        <a:srgbClr val="7A0000"/>
      </a:dk2>
      <a:lt2>
        <a:srgbClr val="F2F2F2"/>
      </a:lt2>
      <a:accent1>
        <a:srgbClr val="E60000"/>
      </a:accent1>
      <a:accent2>
        <a:srgbClr val="B72126"/>
      </a:accent2>
      <a:accent3>
        <a:srgbClr val="1B3844"/>
      </a:accent3>
      <a:accent4>
        <a:srgbClr val="515C6A"/>
      </a:accent4>
      <a:accent5>
        <a:srgbClr val="A3A9B0"/>
      </a:accent5>
      <a:accent6>
        <a:srgbClr val="F2F2F2"/>
      </a:accent6>
      <a:hlink>
        <a:srgbClr val="B72126"/>
      </a:hlink>
      <a:folHlink>
        <a:srgbClr val="B72126"/>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defRPr sz="11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86210F9DA604791572B324580CC3A" ma:contentTypeVersion="19" ma:contentTypeDescription="Create a new document." ma:contentTypeScope="" ma:versionID="92a24e169c27dc034c725e6158ab3125">
  <xsd:schema xmlns:xsd="http://www.w3.org/2001/XMLSchema" xmlns:xs="http://www.w3.org/2001/XMLSchema" xmlns:p="http://schemas.microsoft.com/office/2006/metadata/properties" xmlns:ns1="http://schemas.microsoft.com/sharepoint/v3" xmlns:ns2="33be8726-8237-4e4d-a312-0b39623386fa" xmlns:ns3="09de601f-fbe1-4a9c-9681-8135e47c1a67" targetNamespace="http://schemas.microsoft.com/office/2006/metadata/properties" ma:root="true" ma:fieldsID="b7a85fb64dd2a5920ae2bbe303070845" ns1:_="" ns2:_="" ns3:_="">
    <xsd:import namespace="http://schemas.microsoft.com/sharepoint/v3"/>
    <xsd:import namespace="33be8726-8237-4e4d-a312-0b39623386fa"/>
    <xsd:import namespace="09de601f-fbe1-4a9c-9681-8135e47c1a6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be8726-8237-4e4d-a312-0b3962338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a2c34bc-7dc4-4454-be8d-d283363e64b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de601f-fbe1-4a9c-9681-8135e47c1a6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54ba64e-1f79-4199-ac66-74008204b6fc}" ma:internalName="TaxCatchAll" ma:showField="CatchAllData" ma:web="09de601f-fbe1-4a9c-9681-8135e47c1a67">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3be8726-8237-4e4d-a312-0b39623386fa">
      <Terms xmlns="http://schemas.microsoft.com/office/infopath/2007/PartnerControls"/>
    </lcf76f155ced4ddcb4097134ff3c332f>
    <_ip_UnifiedCompliancePolicyProperties xmlns="http://schemas.microsoft.com/sharepoint/v3" xsi:nil="true"/>
    <TaxCatchAll xmlns="09de601f-fbe1-4a9c-9681-8135e47c1a6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92FD07-25B5-4FF7-85CD-5618C8A35C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be8726-8237-4e4d-a312-0b39623386fa"/>
    <ds:schemaRef ds:uri="09de601f-fbe1-4a9c-9681-8135e47c1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015CB9-2F9D-4635-A7D7-CEA0814787CE}">
  <ds:schemaRefs>
    <ds:schemaRef ds:uri="292f8ced-2c9f-4548-ae60-ea1f2700ceb8"/>
    <ds:schemaRef ds:uri="ddfca11e-059e-46fb-aa9b-6a59095f6d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33be8726-8237-4e4d-a312-0b39623386fa"/>
    <ds:schemaRef ds:uri="09de601f-fbe1-4a9c-9681-8135e47c1a67"/>
  </ds:schemaRefs>
</ds:datastoreItem>
</file>

<file path=customXml/itemProps3.xml><?xml version="1.0" encoding="utf-8"?>
<ds:datastoreItem xmlns:ds="http://schemas.openxmlformats.org/officeDocument/2006/customXml" ds:itemID="{AB4F74A5-20E2-4E68-9BA5-8D5D9A11E7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TotalTime>
  <Words>2781</Words>
  <Application>Microsoft Office PowerPoint</Application>
  <PresentationFormat>Widescreen</PresentationFormat>
  <Paragraphs>319</Paragraphs>
  <Slides>34</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Arial Narrow</vt:lpstr>
      <vt:lpstr>Calibri</vt:lpstr>
      <vt:lpstr>Helvetica</vt:lpstr>
      <vt:lpstr>Helvetica Neue</vt:lpstr>
      <vt:lpstr>8_Custom Design</vt:lpstr>
      <vt:lpstr>9_Custom Design</vt:lpstr>
      <vt:lpstr>2023  NAFB LISTENERSHIP </vt:lpstr>
      <vt:lpstr>PowerPoint Presentation</vt:lpstr>
      <vt:lpstr>CONTENT &amp; CONSUMPTION</vt:lpstr>
      <vt:lpstr>Ag radio is the leading daily source of farm news </vt:lpstr>
      <vt:lpstr>Ag broadcast radio is the number one source for farm news among listeners.</vt:lpstr>
      <vt:lpstr>PowerPoint Presentation</vt:lpstr>
      <vt:lpstr>Listeners look to ag radio for info that directly impacts their operations. </vt:lpstr>
      <vt:lpstr>PowerPoint Presentation</vt:lpstr>
      <vt:lpstr>PowerPoint Presentation</vt:lpstr>
      <vt:lpstr>PowerPoint Presentation</vt:lpstr>
      <vt:lpstr>ADVERTISING  EFFECTIVENESS</vt:lpstr>
      <vt:lpstr>PowerPoint Presentation</vt:lpstr>
      <vt:lpstr>PowerPoint Presentation</vt:lpstr>
      <vt:lpstr>LISTENING HABITS</vt:lpstr>
      <vt:lpstr>PowerPoint Presentation</vt:lpstr>
      <vt:lpstr>PowerPoint Presentation</vt:lpstr>
      <vt:lpstr>PowerPoint Presentation</vt:lpstr>
      <vt:lpstr>PowerPoint Presentation</vt:lpstr>
      <vt:lpstr>DIGITAL MEDIA CHANNELS</vt:lpstr>
      <vt:lpstr>PowerPoint Presentation</vt:lpstr>
      <vt:lpstr>PowerPoint Presentation</vt:lpstr>
      <vt:lpstr>KEY FINDINGS &amp; RECOMMENDATIONS</vt:lpstr>
      <vt:lpstr>KEY TAKEAWAYS</vt:lpstr>
      <vt:lpstr>PowerPoint Presentation</vt:lpstr>
      <vt:lpstr>PowerPoint Presentation</vt:lpstr>
      <vt:lpstr>CURRENT ENVIRONMENT</vt:lpstr>
      <vt:lpstr>Newspaper Decline</vt:lpstr>
      <vt:lpstr>ADDITIONAL DATA</vt:lpstr>
      <vt:lpstr>Unlike broadcast radio, satellite radio listenership is limited to passenger vehicles.</vt:lpstr>
      <vt:lpstr>…and the content consumed on satellite radio is not predominantly ag focused.</vt:lpstr>
      <vt:lpstr>Reasons People Don’t Click Banner Ads</vt:lpstr>
      <vt:lpstr>PowerPoint Presentation</vt:lpstr>
      <vt:lpstr>AUDIENCE  SAMPLE</vt:lpstr>
      <vt:lpstr>Listener Demo Profile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Coleman</dc:creator>
  <cp:lastModifiedBy>Erin Nash</cp:lastModifiedBy>
  <cp:revision>7</cp:revision>
  <dcterms:created xsi:type="dcterms:W3CDTF">2020-11-17T20:32:18Z</dcterms:created>
  <dcterms:modified xsi:type="dcterms:W3CDTF">2024-02-26T02:03:30Z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0x01010031686210F9DA604791572B324580CC3A</vt:lpwstr>
  </property>
</Properties>
</file>